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18"/>
  </p:notesMasterIdLst>
  <p:sldIdLst>
    <p:sldId id="304" r:id="rId2"/>
    <p:sldId id="264" r:id="rId3"/>
    <p:sldId id="281" r:id="rId4"/>
    <p:sldId id="282" r:id="rId5"/>
    <p:sldId id="283" r:id="rId6"/>
    <p:sldId id="285" r:id="rId7"/>
    <p:sldId id="287" r:id="rId8"/>
    <p:sldId id="268" r:id="rId9"/>
    <p:sldId id="288" r:id="rId10"/>
    <p:sldId id="286" r:id="rId11"/>
    <p:sldId id="289" r:id="rId12"/>
    <p:sldId id="308" r:id="rId13"/>
    <p:sldId id="277" r:id="rId14"/>
    <p:sldId id="313" r:id="rId15"/>
    <p:sldId id="312" r:id="rId16"/>
    <p:sldId id="314" r:id="rId17"/>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r" defTabSz="914400" rtl="1" eaLnBrk="1" latinLnBrk="0" hangingPunct="1">
      <a:defRPr kern="1200">
        <a:solidFill>
          <a:schemeClr val="tx1"/>
        </a:solidFill>
        <a:latin typeface="Calibri" panose="020F0502020204030204" pitchFamily="34" charset="0"/>
        <a:ea typeface="+mn-ea"/>
        <a:cs typeface="+mn-cs"/>
      </a:defRPr>
    </a:lvl6pPr>
    <a:lvl7pPr marL="2743200" algn="r" defTabSz="914400" rtl="1" eaLnBrk="1" latinLnBrk="0" hangingPunct="1">
      <a:defRPr kern="1200">
        <a:solidFill>
          <a:schemeClr val="tx1"/>
        </a:solidFill>
        <a:latin typeface="Calibri" panose="020F0502020204030204" pitchFamily="34" charset="0"/>
        <a:ea typeface="+mn-ea"/>
        <a:cs typeface="+mn-cs"/>
      </a:defRPr>
    </a:lvl7pPr>
    <a:lvl8pPr marL="3200400" algn="r" defTabSz="914400" rtl="1" eaLnBrk="1" latinLnBrk="0" hangingPunct="1">
      <a:defRPr kern="1200">
        <a:solidFill>
          <a:schemeClr val="tx1"/>
        </a:solidFill>
        <a:latin typeface="Calibri" panose="020F0502020204030204" pitchFamily="34" charset="0"/>
        <a:ea typeface="+mn-ea"/>
        <a:cs typeface="+mn-cs"/>
      </a:defRPr>
    </a:lvl8pPr>
    <a:lvl9pPr marL="3657600" algn="r" defTabSz="914400" rtl="1"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varScale="1">
        <p:scale>
          <a:sx n="55" d="100"/>
          <a:sy n="55" d="100"/>
        </p:scale>
        <p:origin x="40" y="1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מציין מיקום של כותרת עליונה 1">
            <a:extLst>
              <a:ext uri="{FF2B5EF4-FFF2-40B4-BE49-F238E27FC236}">
                <a16:creationId xmlns:a16="http://schemas.microsoft.com/office/drawing/2014/main" id="{22DFB8AA-41A8-4DFB-89CD-30FA2F190523}"/>
              </a:ext>
            </a:extLst>
          </p:cNvPr>
          <p:cNvSpPr>
            <a:spLocks noGrp="1"/>
          </p:cNvSpPr>
          <p:nvPr>
            <p:ph type="hdr" sz="quarter"/>
          </p:nvPr>
        </p:nvSpPr>
        <p:spPr>
          <a:xfrm>
            <a:off x="3886200" y="0"/>
            <a:ext cx="2971800" cy="458788"/>
          </a:xfrm>
          <a:prstGeom prst="rect">
            <a:avLst/>
          </a:prstGeom>
        </p:spPr>
        <p:txBody>
          <a:bodyPr vert="horz" lIns="91440" tIns="45720" rIns="91440" bIns="45720" rtlCol="1"/>
          <a:lstStyle>
            <a:lvl1pPr algn="r" eaLnBrk="1" fontAlgn="auto" hangingPunct="1">
              <a:spcBef>
                <a:spcPts val="0"/>
              </a:spcBef>
              <a:spcAft>
                <a:spcPts val="0"/>
              </a:spcAft>
              <a:defRPr sz="1200">
                <a:latin typeface="+mn-lt"/>
              </a:defRPr>
            </a:lvl1pPr>
          </a:lstStyle>
          <a:p>
            <a:pPr>
              <a:defRPr/>
            </a:pPr>
            <a:endParaRPr lang="he-IL"/>
          </a:p>
        </p:txBody>
      </p:sp>
      <p:sp>
        <p:nvSpPr>
          <p:cNvPr id="3" name="מציין מיקום של תאריך 2">
            <a:extLst>
              <a:ext uri="{FF2B5EF4-FFF2-40B4-BE49-F238E27FC236}">
                <a16:creationId xmlns:a16="http://schemas.microsoft.com/office/drawing/2014/main" id="{69ABF36A-CEC8-4217-8C7F-701CC4256117}"/>
              </a:ext>
            </a:extLst>
          </p:cNvPr>
          <p:cNvSpPr>
            <a:spLocks noGrp="1"/>
          </p:cNvSpPr>
          <p:nvPr>
            <p:ph type="dt" idx="1"/>
          </p:nvPr>
        </p:nvSpPr>
        <p:spPr>
          <a:xfrm>
            <a:off x="1588" y="0"/>
            <a:ext cx="2971800" cy="458788"/>
          </a:xfrm>
          <a:prstGeom prst="rect">
            <a:avLst/>
          </a:prstGeom>
        </p:spPr>
        <p:txBody>
          <a:bodyPr vert="horz" lIns="91440" tIns="45720" rIns="91440" bIns="45720" rtlCol="1"/>
          <a:lstStyle>
            <a:lvl1pPr algn="l" eaLnBrk="1" fontAlgn="auto" hangingPunct="1">
              <a:spcBef>
                <a:spcPts val="0"/>
              </a:spcBef>
              <a:spcAft>
                <a:spcPts val="0"/>
              </a:spcAft>
              <a:defRPr sz="1200">
                <a:latin typeface="+mn-lt"/>
              </a:defRPr>
            </a:lvl1pPr>
          </a:lstStyle>
          <a:p>
            <a:pPr>
              <a:defRPr/>
            </a:pPr>
            <a:fld id="{77000CD8-3DCA-4C48-8460-7AF1CA649A79}" type="datetimeFigureOut">
              <a:rPr lang="he-IL"/>
              <a:pPr>
                <a:defRPr/>
              </a:pPr>
              <a:t>י"ג/אדר ב/תשפ"ב</a:t>
            </a:fld>
            <a:endParaRPr lang="he-IL"/>
          </a:p>
        </p:txBody>
      </p:sp>
      <p:sp>
        <p:nvSpPr>
          <p:cNvPr id="4" name="מציין מיקום של תמונת שקופית 3">
            <a:extLst>
              <a:ext uri="{FF2B5EF4-FFF2-40B4-BE49-F238E27FC236}">
                <a16:creationId xmlns:a16="http://schemas.microsoft.com/office/drawing/2014/main" id="{286C3E82-ADB2-4E0A-8877-EBDC813B6AB6}"/>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pPr lvl="0"/>
            <a:endParaRPr lang="he-IL" noProof="0"/>
          </a:p>
        </p:txBody>
      </p:sp>
      <p:sp>
        <p:nvSpPr>
          <p:cNvPr id="5" name="מציין מיקום של הערות 4">
            <a:extLst>
              <a:ext uri="{FF2B5EF4-FFF2-40B4-BE49-F238E27FC236}">
                <a16:creationId xmlns:a16="http://schemas.microsoft.com/office/drawing/2014/main" id="{E2BC4870-32BA-4903-B385-6D0E6858E685}"/>
              </a:ext>
            </a:extLst>
          </p:cNvPr>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he-IL" altLang="he-IL" noProof="0"/>
              <a:t>לחץ כדי לערוך סגנונות טקסט של תבנית בסיס</a:t>
            </a:r>
          </a:p>
          <a:p>
            <a:pPr lvl="1"/>
            <a:r>
              <a:rPr lang="he-IL" altLang="he-IL" noProof="0"/>
              <a:t>רמה שנייה</a:t>
            </a:r>
          </a:p>
          <a:p>
            <a:pPr lvl="2"/>
            <a:r>
              <a:rPr lang="he-IL" altLang="he-IL" noProof="0"/>
              <a:t>רמה שלישית</a:t>
            </a:r>
          </a:p>
          <a:p>
            <a:pPr lvl="3"/>
            <a:r>
              <a:rPr lang="he-IL" altLang="he-IL" noProof="0"/>
              <a:t>רמה רביעית</a:t>
            </a:r>
          </a:p>
          <a:p>
            <a:pPr lvl="4"/>
            <a:r>
              <a:rPr lang="he-IL" altLang="he-IL" noProof="0"/>
              <a:t>רמה חמישית</a:t>
            </a:r>
          </a:p>
        </p:txBody>
      </p:sp>
      <p:sp>
        <p:nvSpPr>
          <p:cNvPr id="6" name="מציין מיקום של כותרת תחתונה 5">
            <a:extLst>
              <a:ext uri="{FF2B5EF4-FFF2-40B4-BE49-F238E27FC236}">
                <a16:creationId xmlns:a16="http://schemas.microsoft.com/office/drawing/2014/main" id="{46C405F7-181E-46B2-B628-ECDA489C034B}"/>
              </a:ext>
            </a:extLst>
          </p:cNvPr>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eaLnBrk="1" fontAlgn="auto" hangingPunct="1">
              <a:spcBef>
                <a:spcPts val="0"/>
              </a:spcBef>
              <a:spcAft>
                <a:spcPts val="0"/>
              </a:spcAft>
              <a:defRPr sz="1200">
                <a:latin typeface="+mn-lt"/>
              </a:defRPr>
            </a:lvl1pPr>
          </a:lstStyle>
          <a:p>
            <a:pPr>
              <a:defRPr/>
            </a:pPr>
            <a:endParaRPr lang="he-IL"/>
          </a:p>
        </p:txBody>
      </p:sp>
      <p:sp>
        <p:nvSpPr>
          <p:cNvPr id="7" name="מציין מיקום של מספר שקופית 6">
            <a:extLst>
              <a:ext uri="{FF2B5EF4-FFF2-40B4-BE49-F238E27FC236}">
                <a16:creationId xmlns:a16="http://schemas.microsoft.com/office/drawing/2014/main" id="{C837F066-89C2-40EB-B99D-3B804CDDE6A6}"/>
              </a:ext>
            </a:extLst>
          </p:cNvPr>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eaLnBrk="1" fontAlgn="auto" hangingPunct="1">
              <a:spcBef>
                <a:spcPts val="0"/>
              </a:spcBef>
              <a:spcAft>
                <a:spcPts val="0"/>
              </a:spcAft>
              <a:defRPr sz="1200">
                <a:latin typeface="+mn-lt"/>
              </a:defRPr>
            </a:lvl1pPr>
          </a:lstStyle>
          <a:p>
            <a:pPr>
              <a:defRPr/>
            </a:pPr>
            <a:fld id="{5F45BC87-C678-4400-B8F7-DFC3D5DD7F02}" type="slidenum">
              <a:rPr lang="he-IL"/>
              <a:pPr>
                <a:defRPr/>
              </a:pPr>
              <a:t>‹#›</a:t>
            </a:fld>
            <a:endParaRPr lang="he-IL"/>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Arial" panose="020B0604020202020204" pitchFamily="34" charset="0"/>
      </a:defRPr>
    </a:lvl1pPr>
    <a:lvl2pPr marL="457200" algn="r" rtl="1" eaLnBrk="0" fontAlgn="base" hangingPunct="0">
      <a:spcBef>
        <a:spcPct val="30000"/>
      </a:spcBef>
      <a:spcAft>
        <a:spcPct val="0"/>
      </a:spcAft>
      <a:defRPr sz="1200" kern="1200">
        <a:solidFill>
          <a:schemeClr val="tx1"/>
        </a:solidFill>
        <a:latin typeface="+mn-lt"/>
        <a:ea typeface="+mn-ea"/>
        <a:cs typeface="Arial" panose="020B0604020202020204" pitchFamily="34" charset="0"/>
      </a:defRPr>
    </a:lvl2pPr>
    <a:lvl3pPr marL="914400" algn="r" rtl="1" eaLnBrk="0" fontAlgn="base" hangingPunct="0">
      <a:spcBef>
        <a:spcPct val="30000"/>
      </a:spcBef>
      <a:spcAft>
        <a:spcPct val="0"/>
      </a:spcAft>
      <a:defRPr sz="1200" kern="1200">
        <a:solidFill>
          <a:schemeClr val="tx1"/>
        </a:solidFill>
        <a:latin typeface="+mn-lt"/>
        <a:ea typeface="+mn-ea"/>
        <a:cs typeface="Arial" panose="020B0604020202020204" pitchFamily="34" charset="0"/>
      </a:defRPr>
    </a:lvl3pPr>
    <a:lvl4pPr marL="1371600" algn="r" rtl="1" eaLnBrk="0" fontAlgn="base" hangingPunct="0">
      <a:spcBef>
        <a:spcPct val="30000"/>
      </a:spcBef>
      <a:spcAft>
        <a:spcPct val="0"/>
      </a:spcAft>
      <a:defRPr sz="1200" kern="1200">
        <a:solidFill>
          <a:schemeClr val="tx1"/>
        </a:solidFill>
        <a:latin typeface="+mn-lt"/>
        <a:ea typeface="+mn-ea"/>
        <a:cs typeface="Arial" panose="020B0604020202020204" pitchFamily="34" charset="0"/>
      </a:defRPr>
    </a:lvl4pPr>
    <a:lvl5pPr marL="1828800" algn="r" rtl="1" eaLnBrk="0" fontAlgn="base" hangingPunct="0">
      <a:spcBef>
        <a:spcPct val="30000"/>
      </a:spcBef>
      <a:spcAft>
        <a:spcPct val="0"/>
      </a:spcAft>
      <a:defRPr sz="1200" kern="1200">
        <a:solidFill>
          <a:schemeClr val="tx1"/>
        </a:solidFill>
        <a:latin typeface="+mn-lt"/>
        <a:ea typeface="+mn-ea"/>
        <a:cs typeface="Arial" panose="020B0604020202020204"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מציין מיקום של תמונת שקופית 1">
            <a:extLst>
              <a:ext uri="{FF2B5EF4-FFF2-40B4-BE49-F238E27FC236}">
                <a16:creationId xmlns:a16="http://schemas.microsoft.com/office/drawing/2014/main" id="{0048E5D6-7894-4009-BD9D-8FA7D5395FA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מציין מיקום של הערות 2">
            <a:extLst>
              <a:ext uri="{FF2B5EF4-FFF2-40B4-BE49-F238E27FC236}">
                <a16:creationId xmlns:a16="http://schemas.microsoft.com/office/drawing/2014/main" id="{AAF2B5C5-F809-4FF9-904F-899C74162B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he-IL" altLang="he-IL"/>
          </a:p>
        </p:txBody>
      </p:sp>
      <p:sp>
        <p:nvSpPr>
          <p:cNvPr id="4100" name="מציין מיקום של מספר שקופית 3">
            <a:extLst>
              <a:ext uri="{FF2B5EF4-FFF2-40B4-BE49-F238E27FC236}">
                <a16:creationId xmlns:a16="http://schemas.microsoft.com/office/drawing/2014/main" id="{FFA38902-849A-480E-8F9B-F3C2CE30562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fontAlgn="base">
              <a:spcBef>
                <a:spcPct val="0"/>
              </a:spcBef>
              <a:spcAft>
                <a:spcPct val="0"/>
              </a:spcAft>
            </a:pPr>
            <a:fld id="{FA25DD88-00BF-4E86-B019-FED39778B051}" type="slidenum">
              <a:rPr lang="he-IL" altLang="he-IL" smtClean="0">
                <a:solidFill>
                  <a:schemeClr val="bg1"/>
                </a:solidFill>
                <a:latin typeface="Arial" panose="020B0604020202020204" pitchFamily="34" charset="0"/>
              </a:rPr>
              <a:pPr algn="l" fontAlgn="base">
                <a:spcBef>
                  <a:spcPct val="0"/>
                </a:spcBef>
                <a:spcAft>
                  <a:spcPct val="0"/>
                </a:spcAft>
              </a:pPr>
              <a:t>1</a:t>
            </a:fld>
            <a:endParaRPr lang="he-IL" altLang="he-IL">
              <a:solidFill>
                <a:schemeClr val="bg1"/>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מציין מיקום של תמונת שקופית 1">
            <a:extLst>
              <a:ext uri="{FF2B5EF4-FFF2-40B4-BE49-F238E27FC236}">
                <a16:creationId xmlns:a16="http://schemas.microsoft.com/office/drawing/2014/main" id="{2EC34255-1174-4C62-9490-62C6578F94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מציין מיקום של הערות 2">
            <a:extLst>
              <a:ext uri="{FF2B5EF4-FFF2-40B4-BE49-F238E27FC236}">
                <a16:creationId xmlns:a16="http://schemas.microsoft.com/office/drawing/2014/main" id="{C5CA9E1F-42B2-4235-B061-5673AB7125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he-IL" altLang="he-IL"/>
          </a:p>
        </p:txBody>
      </p:sp>
      <p:sp>
        <p:nvSpPr>
          <p:cNvPr id="7172" name="מציין מיקום של מספר שקופית 3">
            <a:extLst>
              <a:ext uri="{FF2B5EF4-FFF2-40B4-BE49-F238E27FC236}">
                <a16:creationId xmlns:a16="http://schemas.microsoft.com/office/drawing/2014/main" id="{4A71B891-5121-4CC2-A367-DF10468E72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fontAlgn="base">
              <a:spcBef>
                <a:spcPct val="0"/>
              </a:spcBef>
              <a:spcAft>
                <a:spcPct val="0"/>
              </a:spcAft>
            </a:pPr>
            <a:fld id="{204ADAF0-0ABB-4A0B-84DA-9A717C80E61C}" type="slidenum">
              <a:rPr lang="he-IL" altLang="he-IL" smtClean="0">
                <a:latin typeface="Arial" panose="020B0604020202020204" pitchFamily="34" charset="0"/>
              </a:rPr>
              <a:pPr algn="l" fontAlgn="base">
                <a:spcBef>
                  <a:spcPct val="0"/>
                </a:spcBef>
                <a:spcAft>
                  <a:spcPct val="0"/>
                </a:spcAft>
              </a:pPr>
              <a:t>3</a:t>
            </a:fld>
            <a:endParaRPr lang="he-IL" altLang="he-IL">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endParaRPr lang="en-US" dirty="0"/>
          </a:p>
        </p:txBody>
      </p:sp>
      <p:sp>
        <p:nvSpPr>
          <p:cNvPr id="4" name="Date Placeholder 3">
            <a:extLst>
              <a:ext uri="{FF2B5EF4-FFF2-40B4-BE49-F238E27FC236}">
                <a16:creationId xmlns:a16="http://schemas.microsoft.com/office/drawing/2014/main" id="{2181281F-2A13-4C8A-A21B-E44C126689F9}"/>
              </a:ext>
            </a:extLst>
          </p:cNvPr>
          <p:cNvSpPr>
            <a:spLocks noGrp="1"/>
          </p:cNvSpPr>
          <p:nvPr>
            <p:ph type="dt" sz="half" idx="10"/>
          </p:nvPr>
        </p:nvSpPr>
        <p:spPr/>
        <p:txBody>
          <a:bodyPr/>
          <a:lstStyle>
            <a:lvl1pPr>
              <a:defRPr/>
            </a:lvl1pPr>
          </a:lstStyle>
          <a:p>
            <a:pPr>
              <a:defRPr/>
            </a:pPr>
            <a:fld id="{F69281FA-3056-438A-AD6A-9E6BDBEAB76E}"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D6A01854-EBD0-4FB5-8067-4CADAFEE0EBF}"/>
              </a:ext>
            </a:extLst>
          </p:cNvPr>
          <p:cNvSpPr>
            <a:spLocks noGrp="1"/>
          </p:cNvSpPr>
          <p:nvPr>
            <p:ph type="ftr" sz="quarter" idx="11"/>
          </p:nvPr>
        </p:nvSpPr>
        <p:spPr/>
        <p:txBody>
          <a:bodyPr/>
          <a:lstStyle>
            <a:lvl1pPr>
              <a:defRPr/>
            </a:lvl1pPr>
          </a:lstStyle>
          <a:p>
            <a:pPr>
              <a:defRPr/>
            </a:pPr>
            <a:endParaRPr lang="he-IL"/>
          </a:p>
        </p:txBody>
      </p:sp>
      <p:sp>
        <p:nvSpPr>
          <p:cNvPr id="6" name="Slide Number Placeholder 5">
            <a:extLst>
              <a:ext uri="{FF2B5EF4-FFF2-40B4-BE49-F238E27FC236}">
                <a16:creationId xmlns:a16="http://schemas.microsoft.com/office/drawing/2014/main" id="{27763EFC-A166-4891-8123-CEE0E63FE79F}"/>
              </a:ext>
            </a:extLst>
          </p:cNvPr>
          <p:cNvSpPr>
            <a:spLocks noGrp="1"/>
          </p:cNvSpPr>
          <p:nvPr>
            <p:ph type="sldNum" sz="quarter" idx="12"/>
          </p:nvPr>
        </p:nvSpPr>
        <p:spPr/>
        <p:txBody>
          <a:bodyPr/>
          <a:lstStyle>
            <a:lvl1pPr>
              <a:defRPr/>
            </a:lvl1pPr>
          </a:lstStyle>
          <a:p>
            <a:pPr>
              <a:defRPr/>
            </a:pPr>
            <a:fld id="{577A48E6-A11F-4219-9965-FF126D00D045}" type="slidenum">
              <a:rPr lang="he-IL"/>
              <a:pPr>
                <a:defRPr/>
              </a:pPr>
              <a:t>‹#›</a:t>
            </a:fld>
            <a:endParaRPr lang="he-IL"/>
          </a:p>
        </p:txBody>
      </p:sp>
    </p:spTree>
    <p:extLst>
      <p:ext uri="{BB962C8B-B14F-4D97-AF65-F5344CB8AC3E}">
        <p14:creationId xmlns:p14="http://schemas.microsoft.com/office/powerpoint/2010/main" val="3692072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a:extLst>
              <a:ext uri="{FF2B5EF4-FFF2-40B4-BE49-F238E27FC236}">
                <a16:creationId xmlns:a16="http://schemas.microsoft.com/office/drawing/2014/main" id="{2D3A7352-70DC-4D93-AC77-4D0241FA1B17}"/>
              </a:ext>
            </a:extLst>
          </p:cNvPr>
          <p:cNvSpPr>
            <a:spLocks noGrp="1"/>
          </p:cNvSpPr>
          <p:nvPr>
            <p:ph type="dt" sz="half" idx="10"/>
          </p:nvPr>
        </p:nvSpPr>
        <p:spPr/>
        <p:txBody>
          <a:bodyPr/>
          <a:lstStyle>
            <a:lvl1pPr>
              <a:defRPr/>
            </a:lvl1pPr>
          </a:lstStyle>
          <a:p>
            <a:pPr>
              <a:defRPr/>
            </a:pPr>
            <a:fld id="{AFE0E86E-5167-4DA2-A42A-8F907A3F5F24}"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842ABCF9-FAF9-4FDC-A4D7-F10B2654FD61}"/>
              </a:ext>
            </a:extLst>
          </p:cNvPr>
          <p:cNvSpPr>
            <a:spLocks noGrp="1"/>
          </p:cNvSpPr>
          <p:nvPr>
            <p:ph type="ftr" sz="quarter" idx="11"/>
          </p:nvPr>
        </p:nvSpPr>
        <p:spPr/>
        <p:txBody>
          <a:bodyPr/>
          <a:lstStyle>
            <a:lvl1pPr>
              <a:defRPr/>
            </a:lvl1pPr>
          </a:lstStyle>
          <a:p>
            <a:pPr>
              <a:defRPr/>
            </a:pPr>
            <a:endParaRPr lang="he-IL"/>
          </a:p>
        </p:txBody>
      </p:sp>
      <p:sp>
        <p:nvSpPr>
          <p:cNvPr id="6" name="Slide Number Placeholder 5">
            <a:extLst>
              <a:ext uri="{FF2B5EF4-FFF2-40B4-BE49-F238E27FC236}">
                <a16:creationId xmlns:a16="http://schemas.microsoft.com/office/drawing/2014/main" id="{CD36F768-AFF1-478F-BFE4-E8D29BFDF520}"/>
              </a:ext>
            </a:extLst>
          </p:cNvPr>
          <p:cNvSpPr>
            <a:spLocks noGrp="1"/>
          </p:cNvSpPr>
          <p:nvPr>
            <p:ph type="sldNum" sz="quarter" idx="12"/>
          </p:nvPr>
        </p:nvSpPr>
        <p:spPr/>
        <p:txBody>
          <a:bodyPr/>
          <a:lstStyle>
            <a:lvl1pPr>
              <a:defRPr/>
            </a:lvl1pPr>
          </a:lstStyle>
          <a:p>
            <a:pPr>
              <a:defRPr/>
            </a:pPr>
            <a:fld id="{88E8072F-A035-47B2-B0C1-CB8A3318A84C}" type="slidenum">
              <a:rPr lang="he-IL"/>
              <a:pPr>
                <a:defRPr/>
              </a:pPr>
              <a:t>‹#›</a:t>
            </a:fld>
            <a:endParaRPr lang="he-IL"/>
          </a:p>
        </p:txBody>
      </p:sp>
    </p:spTree>
    <p:extLst>
      <p:ext uri="{BB962C8B-B14F-4D97-AF65-F5344CB8AC3E}">
        <p14:creationId xmlns:p14="http://schemas.microsoft.com/office/powerpoint/2010/main" val="1105506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Date Placeholder 3">
            <a:extLst>
              <a:ext uri="{FF2B5EF4-FFF2-40B4-BE49-F238E27FC236}">
                <a16:creationId xmlns:a16="http://schemas.microsoft.com/office/drawing/2014/main" id="{C025492B-7CE4-496A-BCB8-09372BC33789}"/>
              </a:ext>
            </a:extLst>
          </p:cNvPr>
          <p:cNvSpPr>
            <a:spLocks noGrp="1"/>
          </p:cNvSpPr>
          <p:nvPr>
            <p:ph type="dt" sz="half" idx="10"/>
          </p:nvPr>
        </p:nvSpPr>
        <p:spPr/>
        <p:txBody>
          <a:bodyPr/>
          <a:lstStyle>
            <a:lvl1pPr>
              <a:defRPr/>
            </a:lvl1pPr>
          </a:lstStyle>
          <a:p>
            <a:pPr>
              <a:defRPr/>
            </a:pPr>
            <a:fld id="{E53954D5-6933-4231-97C2-182C848A44E9}"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F8ACFD11-3BA7-4FE8-A87E-74DB84CB5AFF}"/>
              </a:ext>
            </a:extLst>
          </p:cNvPr>
          <p:cNvSpPr>
            <a:spLocks noGrp="1"/>
          </p:cNvSpPr>
          <p:nvPr>
            <p:ph type="ftr" sz="quarter" idx="11"/>
          </p:nvPr>
        </p:nvSpPr>
        <p:spPr/>
        <p:txBody>
          <a:bodyPr/>
          <a:lstStyle>
            <a:lvl1pPr>
              <a:defRPr/>
            </a:lvl1pPr>
          </a:lstStyle>
          <a:p>
            <a:pPr>
              <a:defRPr/>
            </a:pPr>
            <a:endParaRPr lang="he-IL"/>
          </a:p>
        </p:txBody>
      </p:sp>
      <p:sp>
        <p:nvSpPr>
          <p:cNvPr id="6" name="Slide Number Placeholder 5">
            <a:extLst>
              <a:ext uri="{FF2B5EF4-FFF2-40B4-BE49-F238E27FC236}">
                <a16:creationId xmlns:a16="http://schemas.microsoft.com/office/drawing/2014/main" id="{85755195-9E0F-47C8-BEEE-7FF0106745E8}"/>
              </a:ext>
            </a:extLst>
          </p:cNvPr>
          <p:cNvSpPr>
            <a:spLocks noGrp="1"/>
          </p:cNvSpPr>
          <p:nvPr>
            <p:ph type="sldNum" sz="quarter" idx="12"/>
          </p:nvPr>
        </p:nvSpPr>
        <p:spPr/>
        <p:txBody>
          <a:bodyPr/>
          <a:lstStyle>
            <a:lvl1pPr>
              <a:defRPr/>
            </a:lvl1pPr>
          </a:lstStyle>
          <a:p>
            <a:pPr>
              <a:defRPr/>
            </a:pPr>
            <a:fld id="{EEE5E9A7-BD9B-4446-A946-0B12553A1CF2}" type="slidenum">
              <a:rPr lang="he-IL"/>
              <a:pPr>
                <a:defRPr/>
              </a:pPr>
              <a:t>‹#›</a:t>
            </a:fld>
            <a:endParaRPr lang="he-IL"/>
          </a:p>
        </p:txBody>
      </p:sp>
    </p:spTree>
    <p:extLst>
      <p:ext uri="{BB962C8B-B14F-4D97-AF65-F5344CB8AC3E}">
        <p14:creationId xmlns:p14="http://schemas.microsoft.com/office/powerpoint/2010/main" val="1670118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3">
            <a:extLst>
              <a:ext uri="{FF2B5EF4-FFF2-40B4-BE49-F238E27FC236}">
                <a16:creationId xmlns:a16="http://schemas.microsoft.com/office/drawing/2014/main" id="{66A54584-C325-4E8E-A620-BACF4B754A80}"/>
              </a:ext>
            </a:extLst>
          </p:cNvPr>
          <p:cNvSpPr>
            <a:spLocks noGrp="1"/>
          </p:cNvSpPr>
          <p:nvPr>
            <p:ph type="dt" sz="half" idx="10"/>
          </p:nvPr>
        </p:nvSpPr>
        <p:spPr/>
        <p:txBody>
          <a:bodyPr/>
          <a:lstStyle>
            <a:lvl1pPr>
              <a:defRPr/>
            </a:lvl1pPr>
          </a:lstStyle>
          <a:p>
            <a:pPr>
              <a:defRPr/>
            </a:pPr>
            <a:fld id="{F5CEAABE-A7D4-4F6A-AD57-E5342AFB4F2A}" type="datetimeFigureOut">
              <a:rPr lang="he-IL"/>
              <a:pPr>
                <a:defRPr/>
              </a:pPr>
              <a:t>י"ג/אדר ב/תשפ"ב</a:t>
            </a:fld>
            <a:endParaRPr lang="he-IL"/>
          </a:p>
        </p:txBody>
      </p:sp>
      <p:sp>
        <p:nvSpPr>
          <p:cNvPr id="6" name="Footer Placeholder 4">
            <a:extLst>
              <a:ext uri="{FF2B5EF4-FFF2-40B4-BE49-F238E27FC236}">
                <a16:creationId xmlns:a16="http://schemas.microsoft.com/office/drawing/2014/main" id="{AAEE1AFD-7CD5-4034-9C29-BAEEFBCDC1D7}"/>
              </a:ext>
            </a:extLst>
          </p:cNvPr>
          <p:cNvSpPr>
            <a:spLocks noGrp="1"/>
          </p:cNvSpPr>
          <p:nvPr>
            <p:ph type="ftr" sz="quarter" idx="11"/>
          </p:nvPr>
        </p:nvSpPr>
        <p:spPr/>
        <p:txBody>
          <a:bodyPr/>
          <a:lstStyle>
            <a:lvl1pPr>
              <a:defRPr/>
            </a:lvl1pPr>
          </a:lstStyle>
          <a:p>
            <a:pPr>
              <a:defRPr/>
            </a:pPr>
            <a:endParaRPr lang="he-IL"/>
          </a:p>
        </p:txBody>
      </p:sp>
      <p:sp>
        <p:nvSpPr>
          <p:cNvPr id="7" name="Slide Number Placeholder 5">
            <a:extLst>
              <a:ext uri="{FF2B5EF4-FFF2-40B4-BE49-F238E27FC236}">
                <a16:creationId xmlns:a16="http://schemas.microsoft.com/office/drawing/2014/main" id="{7A8253D3-F933-489C-B693-E4830601BE70}"/>
              </a:ext>
            </a:extLst>
          </p:cNvPr>
          <p:cNvSpPr>
            <a:spLocks noGrp="1"/>
          </p:cNvSpPr>
          <p:nvPr>
            <p:ph type="sldNum" sz="quarter" idx="12"/>
          </p:nvPr>
        </p:nvSpPr>
        <p:spPr/>
        <p:txBody>
          <a:bodyPr/>
          <a:lstStyle>
            <a:lvl1pPr>
              <a:defRPr/>
            </a:lvl1pPr>
          </a:lstStyle>
          <a:p>
            <a:pPr>
              <a:defRPr/>
            </a:pPr>
            <a:fld id="{415BBC12-35CA-4CEC-A6EB-BDE70C801E6F}" type="slidenum">
              <a:rPr lang="he-IL"/>
              <a:pPr>
                <a:defRPr/>
              </a:pPr>
              <a:t>‹#›</a:t>
            </a:fld>
            <a:endParaRPr lang="he-IL"/>
          </a:p>
        </p:txBody>
      </p:sp>
    </p:spTree>
    <p:extLst>
      <p:ext uri="{BB962C8B-B14F-4D97-AF65-F5344CB8AC3E}">
        <p14:creationId xmlns:p14="http://schemas.microsoft.com/office/powerpoint/2010/main" val="3439509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629842" y="2505075"/>
            <a:ext cx="3868340"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4629150" y="2505075"/>
            <a:ext cx="3887391"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3">
            <a:extLst>
              <a:ext uri="{FF2B5EF4-FFF2-40B4-BE49-F238E27FC236}">
                <a16:creationId xmlns:a16="http://schemas.microsoft.com/office/drawing/2014/main" id="{1B465EB2-A7FF-4189-AAF2-F8E406D304F4}"/>
              </a:ext>
            </a:extLst>
          </p:cNvPr>
          <p:cNvSpPr>
            <a:spLocks noGrp="1"/>
          </p:cNvSpPr>
          <p:nvPr>
            <p:ph type="dt" sz="half" idx="10"/>
          </p:nvPr>
        </p:nvSpPr>
        <p:spPr/>
        <p:txBody>
          <a:bodyPr/>
          <a:lstStyle>
            <a:lvl1pPr>
              <a:defRPr/>
            </a:lvl1pPr>
          </a:lstStyle>
          <a:p>
            <a:pPr>
              <a:defRPr/>
            </a:pPr>
            <a:fld id="{995C3CC3-DD6A-4C9E-A060-77878BB533AA}" type="datetimeFigureOut">
              <a:rPr lang="he-IL"/>
              <a:pPr>
                <a:defRPr/>
              </a:pPr>
              <a:t>י"ג/אדר ב/תשפ"ב</a:t>
            </a:fld>
            <a:endParaRPr lang="he-IL"/>
          </a:p>
        </p:txBody>
      </p:sp>
      <p:sp>
        <p:nvSpPr>
          <p:cNvPr id="8" name="Footer Placeholder 4">
            <a:extLst>
              <a:ext uri="{FF2B5EF4-FFF2-40B4-BE49-F238E27FC236}">
                <a16:creationId xmlns:a16="http://schemas.microsoft.com/office/drawing/2014/main" id="{EC81C490-4D11-433B-BAE9-BE3B983E9620}"/>
              </a:ext>
            </a:extLst>
          </p:cNvPr>
          <p:cNvSpPr>
            <a:spLocks noGrp="1"/>
          </p:cNvSpPr>
          <p:nvPr>
            <p:ph type="ftr" sz="quarter" idx="11"/>
          </p:nvPr>
        </p:nvSpPr>
        <p:spPr/>
        <p:txBody>
          <a:bodyPr/>
          <a:lstStyle>
            <a:lvl1pPr>
              <a:defRPr/>
            </a:lvl1pPr>
          </a:lstStyle>
          <a:p>
            <a:pPr>
              <a:defRPr/>
            </a:pPr>
            <a:endParaRPr lang="he-IL"/>
          </a:p>
        </p:txBody>
      </p:sp>
      <p:sp>
        <p:nvSpPr>
          <p:cNvPr id="9" name="Slide Number Placeholder 5">
            <a:extLst>
              <a:ext uri="{FF2B5EF4-FFF2-40B4-BE49-F238E27FC236}">
                <a16:creationId xmlns:a16="http://schemas.microsoft.com/office/drawing/2014/main" id="{1196BD76-AEFC-4BAE-A349-859B732F923A}"/>
              </a:ext>
            </a:extLst>
          </p:cNvPr>
          <p:cNvSpPr>
            <a:spLocks noGrp="1"/>
          </p:cNvSpPr>
          <p:nvPr>
            <p:ph type="sldNum" sz="quarter" idx="12"/>
          </p:nvPr>
        </p:nvSpPr>
        <p:spPr/>
        <p:txBody>
          <a:bodyPr/>
          <a:lstStyle>
            <a:lvl1pPr>
              <a:defRPr/>
            </a:lvl1pPr>
          </a:lstStyle>
          <a:p>
            <a:pPr>
              <a:defRPr/>
            </a:pPr>
            <a:fld id="{D83E00B3-861C-40A8-AE30-EA8A986EEA03}" type="slidenum">
              <a:rPr lang="he-IL"/>
              <a:pPr>
                <a:defRPr/>
              </a:pPr>
              <a:t>‹#›</a:t>
            </a:fld>
            <a:endParaRPr lang="he-IL"/>
          </a:p>
        </p:txBody>
      </p:sp>
    </p:spTree>
    <p:extLst>
      <p:ext uri="{BB962C8B-B14F-4D97-AF65-F5344CB8AC3E}">
        <p14:creationId xmlns:p14="http://schemas.microsoft.com/office/powerpoint/2010/main" val="3306976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3">
            <a:extLst>
              <a:ext uri="{FF2B5EF4-FFF2-40B4-BE49-F238E27FC236}">
                <a16:creationId xmlns:a16="http://schemas.microsoft.com/office/drawing/2014/main" id="{C3490C76-A1EB-40AA-82E9-AFDDE27263B6}"/>
              </a:ext>
            </a:extLst>
          </p:cNvPr>
          <p:cNvSpPr>
            <a:spLocks noGrp="1"/>
          </p:cNvSpPr>
          <p:nvPr>
            <p:ph type="dt" sz="half" idx="10"/>
          </p:nvPr>
        </p:nvSpPr>
        <p:spPr/>
        <p:txBody>
          <a:bodyPr/>
          <a:lstStyle>
            <a:lvl1pPr>
              <a:defRPr/>
            </a:lvl1pPr>
          </a:lstStyle>
          <a:p>
            <a:pPr>
              <a:defRPr/>
            </a:pPr>
            <a:fld id="{08322A01-B4A3-41F1-A399-573DE7A6EE06}" type="datetimeFigureOut">
              <a:rPr lang="he-IL"/>
              <a:pPr>
                <a:defRPr/>
              </a:pPr>
              <a:t>י"ג/אדר ב/תשפ"ב</a:t>
            </a:fld>
            <a:endParaRPr lang="he-IL"/>
          </a:p>
        </p:txBody>
      </p:sp>
      <p:sp>
        <p:nvSpPr>
          <p:cNvPr id="4" name="Footer Placeholder 4">
            <a:extLst>
              <a:ext uri="{FF2B5EF4-FFF2-40B4-BE49-F238E27FC236}">
                <a16:creationId xmlns:a16="http://schemas.microsoft.com/office/drawing/2014/main" id="{5F006210-00C2-4C38-BD33-0B27539B7157}"/>
              </a:ext>
            </a:extLst>
          </p:cNvPr>
          <p:cNvSpPr>
            <a:spLocks noGrp="1"/>
          </p:cNvSpPr>
          <p:nvPr>
            <p:ph type="ftr" sz="quarter" idx="11"/>
          </p:nvPr>
        </p:nvSpPr>
        <p:spPr/>
        <p:txBody>
          <a:bodyPr/>
          <a:lstStyle>
            <a:lvl1pPr>
              <a:defRPr/>
            </a:lvl1pPr>
          </a:lstStyle>
          <a:p>
            <a:pPr>
              <a:defRPr/>
            </a:pPr>
            <a:endParaRPr lang="he-IL"/>
          </a:p>
        </p:txBody>
      </p:sp>
      <p:sp>
        <p:nvSpPr>
          <p:cNvPr id="5" name="Slide Number Placeholder 5">
            <a:extLst>
              <a:ext uri="{FF2B5EF4-FFF2-40B4-BE49-F238E27FC236}">
                <a16:creationId xmlns:a16="http://schemas.microsoft.com/office/drawing/2014/main" id="{DE05C9C7-26F1-4F9D-971D-326980E93AFD}"/>
              </a:ext>
            </a:extLst>
          </p:cNvPr>
          <p:cNvSpPr>
            <a:spLocks noGrp="1"/>
          </p:cNvSpPr>
          <p:nvPr>
            <p:ph type="sldNum" sz="quarter" idx="12"/>
          </p:nvPr>
        </p:nvSpPr>
        <p:spPr/>
        <p:txBody>
          <a:bodyPr/>
          <a:lstStyle>
            <a:lvl1pPr>
              <a:defRPr/>
            </a:lvl1pPr>
          </a:lstStyle>
          <a:p>
            <a:pPr>
              <a:defRPr/>
            </a:pPr>
            <a:fld id="{3F2E1096-4F6D-4E32-81AC-A3FBA0B17E72}" type="slidenum">
              <a:rPr lang="he-IL"/>
              <a:pPr>
                <a:defRPr/>
              </a:pPr>
              <a:t>‹#›</a:t>
            </a:fld>
            <a:endParaRPr lang="he-IL"/>
          </a:p>
        </p:txBody>
      </p:sp>
    </p:spTree>
    <p:extLst>
      <p:ext uri="{BB962C8B-B14F-4D97-AF65-F5344CB8AC3E}">
        <p14:creationId xmlns:p14="http://schemas.microsoft.com/office/powerpoint/2010/main" val="1955218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748BAE6-09EE-44DC-BEE8-A50FE83EFA7A}"/>
              </a:ext>
            </a:extLst>
          </p:cNvPr>
          <p:cNvSpPr>
            <a:spLocks noGrp="1"/>
          </p:cNvSpPr>
          <p:nvPr>
            <p:ph type="dt" sz="half" idx="10"/>
          </p:nvPr>
        </p:nvSpPr>
        <p:spPr/>
        <p:txBody>
          <a:bodyPr/>
          <a:lstStyle>
            <a:lvl1pPr>
              <a:defRPr/>
            </a:lvl1pPr>
          </a:lstStyle>
          <a:p>
            <a:pPr>
              <a:defRPr/>
            </a:pPr>
            <a:fld id="{29E3EB33-191E-4F59-96AF-3B1B1CF2649A}" type="datetimeFigureOut">
              <a:rPr lang="he-IL"/>
              <a:pPr>
                <a:defRPr/>
              </a:pPr>
              <a:t>י"ג/אדר ב/תשפ"ב</a:t>
            </a:fld>
            <a:endParaRPr lang="he-IL"/>
          </a:p>
        </p:txBody>
      </p:sp>
      <p:sp>
        <p:nvSpPr>
          <p:cNvPr id="3" name="Footer Placeholder 4">
            <a:extLst>
              <a:ext uri="{FF2B5EF4-FFF2-40B4-BE49-F238E27FC236}">
                <a16:creationId xmlns:a16="http://schemas.microsoft.com/office/drawing/2014/main" id="{15593B08-CDC0-40CC-BBE1-A1AD50283EE6}"/>
              </a:ext>
            </a:extLst>
          </p:cNvPr>
          <p:cNvSpPr>
            <a:spLocks noGrp="1"/>
          </p:cNvSpPr>
          <p:nvPr>
            <p:ph type="ftr" sz="quarter" idx="11"/>
          </p:nvPr>
        </p:nvSpPr>
        <p:spPr/>
        <p:txBody>
          <a:bodyPr/>
          <a:lstStyle>
            <a:lvl1pPr>
              <a:defRPr/>
            </a:lvl1pPr>
          </a:lstStyle>
          <a:p>
            <a:pPr>
              <a:defRPr/>
            </a:pPr>
            <a:endParaRPr lang="he-IL"/>
          </a:p>
        </p:txBody>
      </p:sp>
      <p:sp>
        <p:nvSpPr>
          <p:cNvPr id="4" name="Slide Number Placeholder 5">
            <a:extLst>
              <a:ext uri="{FF2B5EF4-FFF2-40B4-BE49-F238E27FC236}">
                <a16:creationId xmlns:a16="http://schemas.microsoft.com/office/drawing/2014/main" id="{7789F41A-44D7-4D47-94F6-A1326ADB7F31}"/>
              </a:ext>
            </a:extLst>
          </p:cNvPr>
          <p:cNvSpPr>
            <a:spLocks noGrp="1"/>
          </p:cNvSpPr>
          <p:nvPr>
            <p:ph type="sldNum" sz="quarter" idx="12"/>
          </p:nvPr>
        </p:nvSpPr>
        <p:spPr/>
        <p:txBody>
          <a:bodyPr/>
          <a:lstStyle>
            <a:lvl1pPr>
              <a:defRPr/>
            </a:lvl1pPr>
          </a:lstStyle>
          <a:p>
            <a:pPr>
              <a:defRPr/>
            </a:pPr>
            <a:fld id="{0C467A9E-B979-4850-A00C-838BFA03C167}" type="slidenum">
              <a:rPr lang="he-IL"/>
              <a:pPr>
                <a:defRPr/>
              </a:pPr>
              <a:t>‹#›</a:t>
            </a:fld>
            <a:endParaRPr lang="he-IL"/>
          </a:p>
        </p:txBody>
      </p:sp>
    </p:spTree>
    <p:extLst>
      <p:ext uri="{BB962C8B-B14F-4D97-AF65-F5344CB8AC3E}">
        <p14:creationId xmlns:p14="http://schemas.microsoft.com/office/powerpoint/2010/main" val="272571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3">
            <a:extLst>
              <a:ext uri="{FF2B5EF4-FFF2-40B4-BE49-F238E27FC236}">
                <a16:creationId xmlns:a16="http://schemas.microsoft.com/office/drawing/2014/main" id="{AB69E4C5-49AC-4BE2-9292-5ED3119FEABE}"/>
              </a:ext>
            </a:extLst>
          </p:cNvPr>
          <p:cNvSpPr>
            <a:spLocks noGrp="1"/>
          </p:cNvSpPr>
          <p:nvPr>
            <p:ph type="dt" sz="half" idx="10"/>
          </p:nvPr>
        </p:nvSpPr>
        <p:spPr/>
        <p:txBody>
          <a:bodyPr/>
          <a:lstStyle>
            <a:lvl1pPr>
              <a:defRPr/>
            </a:lvl1pPr>
          </a:lstStyle>
          <a:p>
            <a:pPr>
              <a:defRPr/>
            </a:pPr>
            <a:fld id="{502172B2-2798-467D-8994-E2DE2BDFB5C2}" type="datetimeFigureOut">
              <a:rPr lang="he-IL"/>
              <a:pPr>
                <a:defRPr/>
              </a:pPr>
              <a:t>י"ג/אדר ב/תשפ"ב</a:t>
            </a:fld>
            <a:endParaRPr lang="he-IL"/>
          </a:p>
        </p:txBody>
      </p:sp>
      <p:sp>
        <p:nvSpPr>
          <p:cNvPr id="6" name="Footer Placeholder 4">
            <a:extLst>
              <a:ext uri="{FF2B5EF4-FFF2-40B4-BE49-F238E27FC236}">
                <a16:creationId xmlns:a16="http://schemas.microsoft.com/office/drawing/2014/main" id="{C4D9141F-8669-4383-AA42-CF30DD863606}"/>
              </a:ext>
            </a:extLst>
          </p:cNvPr>
          <p:cNvSpPr>
            <a:spLocks noGrp="1"/>
          </p:cNvSpPr>
          <p:nvPr>
            <p:ph type="ftr" sz="quarter" idx="11"/>
          </p:nvPr>
        </p:nvSpPr>
        <p:spPr/>
        <p:txBody>
          <a:bodyPr/>
          <a:lstStyle>
            <a:lvl1pPr>
              <a:defRPr/>
            </a:lvl1pPr>
          </a:lstStyle>
          <a:p>
            <a:pPr>
              <a:defRPr/>
            </a:pPr>
            <a:endParaRPr lang="he-IL"/>
          </a:p>
        </p:txBody>
      </p:sp>
      <p:sp>
        <p:nvSpPr>
          <p:cNvPr id="7" name="Slide Number Placeholder 5">
            <a:extLst>
              <a:ext uri="{FF2B5EF4-FFF2-40B4-BE49-F238E27FC236}">
                <a16:creationId xmlns:a16="http://schemas.microsoft.com/office/drawing/2014/main" id="{8EC3553E-DD06-412D-B681-63217697B34E}"/>
              </a:ext>
            </a:extLst>
          </p:cNvPr>
          <p:cNvSpPr>
            <a:spLocks noGrp="1"/>
          </p:cNvSpPr>
          <p:nvPr>
            <p:ph type="sldNum" sz="quarter" idx="12"/>
          </p:nvPr>
        </p:nvSpPr>
        <p:spPr/>
        <p:txBody>
          <a:bodyPr/>
          <a:lstStyle>
            <a:lvl1pPr>
              <a:defRPr/>
            </a:lvl1pPr>
          </a:lstStyle>
          <a:p>
            <a:pPr>
              <a:defRPr/>
            </a:pPr>
            <a:fld id="{6D4A820D-8A38-4309-8E6F-FF8F4D59CE3B}" type="slidenum">
              <a:rPr lang="he-IL"/>
              <a:pPr>
                <a:defRPr/>
              </a:pPr>
              <a:t>‹#›</a:t>
            </a:fld>
            <a:endParaRPr lang="he-IL"/>
          </a:p>
        </p:txBody>
      </p:sp>
    </p:spTree>
    <p:extLst>
      <p:ext uri="{BB962C8B-B14F-4D97-AF65-F5344CB8AC3E}">
        <p14:creationId xmlns:p14="http://schemas.microsoft.com/office/powerpoint/2010/main" val="3925794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he-IL" noProof="0"/>
              <a:t>לחץ על הסמל כדי להוסיף תמונה</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Date Placeholder 3">
            <a:extLst>
              <a:ext uri="{FF2B5EF4-FFF2-40B4-BE49-F238E27FC236}">
                <a16:creationId xmlns:a16="http://schemas.microsoft.com/office/drawing/2014/main" id="{8244E712-ECE5-4FE8-A1AC-543D62D6E8E5}"/>
              </a:ext>
            </a:extLst>
          </p:cNvPr>
          <p:cNvSpPr>
            <a:spLocks noGrp="1"/>
          </p:cNvSpPr>
          <p:nvPr>
            <p:ph type="dt" sz="half" idx="10"/>
          </p:nvPr>
        </p:nvSpPr>
        <p:spPr/>
        <p:txBody>
          <a:bodyPr/>
          <a:lstStyle>
            <a:lvl1pPr>
              <a:defRPr/>
            </a:lvl1pPr>
          </a:lstStyle>
          <a:p>
            <a:pPr>
              <a:defRPr/>
            </a:pPr>
            <a:fld id="{C8FF689E-C7D0-48A9-A6B1-473FECB3FCD6}" type="datetimeFigureOut">
              <a:rPr lang="he-IL"/>
              <a:pPr>
                <a:defRPr/>
              </a:pPr>
              <a:t>י"ג/אדר ב/תשפ"ב</a:t>
            </a:fld>
            <a:endParaRPr lang="he-IL"/>
          </a:p>
        </p:txBody>
      </p:sp>
      <p:sp>
        <p:nvSpPr>
          <p:cNvPr id="6" name="Footer Placeholder 4">
            <a:extLst>
              <a:ext uri="{FF2B5EF4-FFF2-40B4-BE49-F238E27FC236}">
                <a16:creationId xmlns:a16="http://schemas.microsoft.com/office/drawing/2014/main" id="{5558DEC3-9959-48E7-8B66-135258F11CD1}"/>
              </a:ext>
            </a:extLst>
          </p:cNvPr>
          <p:cNvSpPr>
            <a:spLocks noGrp="1"/>
          </p:cNvSpPr>
          <p:nvPr>
            <p:ph type="ftr" sz="quarter" idx="11"/>
          </p:nvPr>
        </p:nvSpPr>
        <p:spPr/>
        <p:txBody>
          <a:bodyPr/>
          <a:lstStyle>
            <a:lvl1pPr>
              <a:defRPr/>
            </a:lvl1pPr>
          </a:lstStyle>
          <a:p>
            <a:pPr>
              <a:defRPr/>
            </a:pPr>
            <a:endParaRPr lang="he-IL"/>
          </a:p>
        </p:txBody>
      </p:sp>
      <p:sp>
        <p:nvSpPr>
          <p:cNvPr id="7" name="Slide Number Placeholder 5">
            <a:extLst>
              <a:ext uri="{FF2B5EF4-FFF2-40B4-BE49-F238E27FC236}">
                <a16:creationId xmlns:a16="http://schemas.microsoft.com/office/drawing/2014/main" id="{63CB283E-5F7E-4A6F-B769-390E52F87779}"/>
              </a:ext>
            </a:extLst>
          </p:cNvPr>
          <p:cNvSpPr>
            <a:spLocks noGrp="1"/>
          </p:cNvSpPr>
          <p:nvPr>
            <p:ph type="sldNum" sz="quarter" idx="12"/>
          </p:nvPr>
        </p:nvSpPr>
        <p:spPr/>
        <p:txBody>
          <a:bodyPr/>
          <a:lstStyle>
            <a:lvl1pPr>
              <a:defRPr/>
            </a:lvl1pPr>
          </a:lstStyle>
          <a:p>
            <a:pPr>
              <a:defRPr/>
            </a:pPr>
            <a:fld id="{0E3B83C6-1B82-4518-B317-7EA3A4773B36}" type="slidenum">
              <a:rPr lang="he-IL"/>
              <a:pPr>
                <a:defRPr/>
              </a:pPr>
              <a:t>‹#›</a:t>
            </a:fld>
            <a:endParaRPr lang="he-IL"/>
          </a:p>
        </p:txBody>
      </p:sp>
    </p:spTree>
    <p:extLst>
      <p:ext uri="{BB962C8B-B14F-4D97-AF65-F5344CB8AC3E}">
        <p14:creationId xmlns:p14="http://schemas.microsoft.com/office/powerpoint/2010/main" val="3724694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a:extLst>
              <a:ext uri="{FF2B5EF4-FFF2-40B4-BE49-F238E27FC236}">
                <a16:creationId xmlns:a16="http://schemas.microsoft.com/office/drawing/2014/main" id="{6FB43C3B-B6E1-4F37-BEA1-837444B52DFB}"/>
              </a:ext>
            </a:extLst>
          </p:cNvPr>
          <p:cNvSpPr>
            <a:spLocks noGrp="1"/>
          </p:cNvSpPr>
          <p:nvPr>
            <p:ph type="dt" sz="half" idx="10"/>
          </p:nvPr>
        </p:nvSpPr>
        <p:spPr/>
        <p:txBody>
          <a:bodyPr/>
          <a:lstStyle>
            <a:lvl1pPr>
              <a:defRPr/>
            </a:lvl1pPr>
          </a:lstStyle>
          <a:p>
            <a:pPr>
              <a:defRPr/>
            </a:pPr>
            <a:fld id="{D089BAC4-91C2-4DB7-8D65-A7587BC26A69}"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62D22B2D-170D-4E06-8E31-F692873E4AE9}"/>
              </a:ext>
            </a:extLst>
          </p:cNvPr>
          <p:cNvSpPr>
            <a:spLocks noGrp="1"/>
          </p:cNvSpPr>
          <p:nvPr>
            <p:ph type="ftr" sz="quarter" idx="11"/>
          </p:nvPr>
        </p:nvSpPr>
        <p:spPr/>
        <p:txBody>
          <a:bodyPr/>
          <a:lstStyle>
            <a:lvl1pPr>
              <a:defRPr/>
            </a:lvl1pPr>
          </a:lstStyle>
          <a:p>
            <a:pPr>
              <a:defRPr/>
            </a:pPr>
            <a:endParaRPr lang="he-IL"/>
          </a:p>
        </p:txBody>
      </p:sp>
      <p:sp>
        <p:nvSpPr>
          <p:cNvPr id="6" name="Slide Number Placeholder 5">
            <a:extLst>
              <a:ext uri="{FF2B5EF4-FFF2-40B4-BE49-F238E27FC236}">
                <a16:creationId xmlns:a16="http://schemas.microsoft.com/office/drawing/2014/main" id="{142DFDE9-3965-4666-A295-1C4D52108EC1}"/>
              </a:ext>
            </a:extLst>
          </p:cNvPr>
          <p:cNvSpPr>
            <a:spLocks noGrp="1"/>
          </p:cNvSpPr>
          <p:nvPr>
            <p:ph type="sldNum" sz="quarter" idx="12"/>
          </p:nvPr>
        </p:nvSpPr>
        <p:spPr/>
        <p:txBody>
          <a:bodyPr/>
          <a:lstStyle>
            <a:lvl1pPr>
              <a:defRPr/>
            </a:lvl1pPr>
          </a:lstStyle>
          <a:p>
            <a:pPr>
              <a:defRPr/>
            </a:pPr>
            <a:fld id="{BAB74AC9-D3DD-464A-9438-A60176DC537B}" type="slidenum">
              <a:rPr lang="he-IL"/>
              <a:pPr>
                <a:defRPr/>
              </a:pPr>
              <a:t>‹#›</a:t>
            </a:fld>
            <a:endParaRPr lang="he-IL"/>
          </a:p>
        </p:txBody>
      </p:sp>
    </p:spTree>
    <p:extLst>
      <p:ext uri="{BB962C8B-B14F-4D97-AF65-F5344CB8AC3E}">
        <p14:creationId xmlns:p14="http://schemas.microsoft.com/office/powerpoint/2010/main" val="1563922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a:extLst>
              <a:ext uri="{FF2B5EF4-FFF2-40B4-BE49-F238E27FC236}">
                <a16:creationId xmlns:a16="http://schemas.microsoft.com/office/drawing/2014/main" id="{FEF73084-3D0A-49FC-BF3B-29EE246CBDCC}"/>
              </a:ext>
            </a:extLst>
          </p:cNvPr>
          <p:cNvSpPr>
            <a:spLocks noGrp="1"/>
          </p:cNvSpPr>
          <p:nvPr>
            <p:ph type="dt" sz="half" idx="10"/>
          </p:nvPr>
        </p:nvSpPr>
        <p:spPr/>
        <p:txBody>
          <a:bodyPr/>
          <a:lstStyle>
            <a:lvl1pPr>
              <a:defRPr/>
            </a:lvl1pPr>
          </a:lstStyle>
          <a:p>
            <a:pPr>
              <a:defRPr/>
            </a:pPr>
            <a:fld id="{FFA12A2E-8013-4A28-883A-38AD4F6D9799}"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5E162338-2AC1-4444-826C-3260F89C3A70}"/>
              </a:ext>
            </a:extLst>
          </p:cNvPr>
          <p:cNvSpPr>
            <a:spLocks noGrp="1"/>
          </p:cNvSpPr>
          <p:nvPr>
            <p:ph type="ftr" sz="quarter" idx="11"/>
          </p:nvPr>
        </p:nvSpPr>
        <p:spPr/>
        <p:txBody>
          <a:bodyPr/>
          <a:lstStyle>
            <a:lvl1pPr>
              <a:defRPr/>
            </a:lvl1pPr>
          </a:lstStyle>
          <a:p>
            <a:pPr>
              <a:defRPr/>
            </a:pPr>
            <a:endParaRPr lang="he-IL"/>
          </a:p>
        </p:txBody>
      </p:sp>
      <p:sp>
        <p:nvSpPr>
          <p:cNvPr id="6" name="Slide Number Placeholder 5">
            <a:extLst>
              <a:ext uri="{FF2B5EF4-FFF2-40B4-BE49-F238E27FC236}">
                <a16:creationId xmlns:a16="http://schemas.microsoft.com/office/drawing/2014/main" id="{BF5D4F5D-73C3-43AD-8B0E-233164521EE6}"/>
              </a:ext>
            </a:extLst>
          </p:cNvPr>
          <p:cNvSpPr>
            <a:spLocks noGrp="1"/>
          </p:cNvSpPr>
          <p:nvPr>
            <p:ph type="sldNum" sz="quarter" idx="12"/>
          </p:nvPr>
        </p:nvSpPr>
        <p:spPr/>
        <p:txBody>
          <a:bodyPr/>
          <a:lstStyle>
            <a:lvl1pPr>
              <a:defRPr/>
            </a:lvl1pPr>
          </a:lstStyle>
          <a:p>
            <a:pPr>
              <a:defRPr/>
            </a:pPr>
            <a:fld id="{8CDDC81D-DDD1-4B39-B87A-FA5F271FA983}" type="slidenum">
              <a:rPr lang="he-IL"/>
              <a:pPr>
                <a:defRPr/>
              </a:pPr>
              <a:t>‹#›</a:t>
            </a:fld>
            <a:endParaRPr lang="he-IL"/>
          </a:p>
        </p:txBody>
      </p:sp>
    </p:spTree>
    <p:extLst>
      <p:ext uri="{BB962C8B-B14F-4D97-AF65-F5344CB8AC3E}">
        <p14:creationId xmlns:p14="http://schemas.microsoft.com/office/powerpoint/2010/main" val="2729062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F8EFE43-A0B0-47F3-9202-7A5B77A8CFE1}"/>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e-IL" altLang="he-IL"/>
              <a:t>לחץ כדי לערוך סגנון כותרת של תבנית בסיס</a:t>
            </a:r>
          </a:p>
        </p:txBody>
      </p:sp>
      <p:sp>
        <p:nvSpPr>
          <p:cNvPr id="1027" name="Text Placeholder 2">
            <a:extLst>
              <a:ext uri="{FF2B5EF4-FFF2-40B4-BE49-F238E27FC236}">
                <a16:creationId xmlns:a16="http://schemas.microsoft.com/office/drawing/2014/main" id="{238769A8-D658-432D-A0FD-FEC819CF1D57}"/>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altLang="he-IL"/>
              <a:t>לחץ כדי לערוך סגנונות טקסט של תבנית בסיס</a:t>
            </a:r>
          </a:p>
          <a:p>
            <a:pPr lvl="1"/>
            <a:r>
              <a:rPr lang="he-IL" altLang="he-IL"/>
              <a:t>רמה שנייה</a:t>
            </a:r>
          </a:p>
          <a:p>
            <a:pPr lvl="2"/>
            <a:r>
              <a:rPr lang="he-IL" altLang="he-IL"/>
              <a:t>רמה שלישית</a:t>
            </a:r>
          </a:p>
          <a:p>
            <a:pPr lvl="3"/>
            <a:r>
              <a:rPr lang="he-IL" altLang="he-IL"/>
              <a:t>רמה רביעית</a:t>
            </a:r>
          </a:p>
          <a:p>
            <a:pPr lvl="4"/>
            <a:r>
              <a:rPr lang="he-IL" altLang="he-IL"/>
              <a:t>רמה חמישית</a:t>
            </a:r>
          </a:p>
        </p:txBody>
      </p:sp>
      <p:sp>
        <p:nvSpPr>
          <p:cNvPr id="4" name="Date Placeholder 3">
            <a:extLst>
              <a:ext uri="{FF2B5EF4-FFF2-40B4-BE49-F238E27FC236}">
                <a16:creationId xmlns:a16="http://schemas.microsoft.com/office/drawing/2014/main" id="{45383D33-4814-459C-8DE1-500A43FA3B8C}"/>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96E4F4E9-F780-42FB-8FC4-83709533C7A4}" type="datetimeFigureOut">
              <a:rPr lang="he-IL"/>
              <a:pPr>
                <a:defRPr/>
              </a:pPr>
              <a:t>י"ג/אדר ב/תשפ"ב</a:t>
            </a:fld>
            <a:endParaRPr lang="he-IL"/>
          </a:p>
        </p:txBody>
      </p:sp>
      <p:sp>
        <p:nvSpPr>
          <p:cNvPr id="5" name="Footer Placeholder 4">
            <a:extLst>
              <a:ext uri="{FF2B5EF4-FFF2-40B4-BE49-F238E27FC236}">
                <a16:creationId xmlns:a16="http://schemas.microsoft.com/office/drawing/2014/main" id="{3623E8B1-F728-4E6A-A534-1CF9691EFE5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he-IL"/>
          </a:p>
        </p:txBody>
      </p:sp>
      <p:sp>
        <p:nvSpPr>
          <p:cNvPr id="6" name="Slide Number Placeholder 5">
            <a:extLst>
              <a:ext uri="{FF2B5EF4-FFF2-40B4-BE49-F238E27FC236}">
                <a16:creationId xmlns:a16="http://schemas.microsoft.com/office/drawing/2014/main" id="{D60F1FB9-CC38-4C87-B912-2D67A9CE1B2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349D37F8-BF73-4128-B591-6E2DD0DBE341}" type="slidenum">
              <a:rPr lang="he-IL"/>
              <a:pPr>
                <a:defRPr/>
              </a:pPr>
              <a:t>‹#›</a:t>
            </a:fld>
            <a:endParaRPr lang="he-I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0" fontAlgn="base" hangingPunct="0">
        <a:lnSpc>
          <a:spcPct val="90000"/>
        </a:lnSpc>
        <a:spcBef>
          <a:spcPct val="0"/>
        </a:spcBef>
        <a:spcAft>
          <a:spcPct val="0"/>
        </a:spcAft>
        <a:defRPr sz="4400" kern="1200">
          <a:solidFill>
            <a:schemeClr val="tx1"/>
          </a:solidFill>
          <a:latin typeface="+mj-lt"/>
          <a:ea typeface="+mj-ea"/>
          <a:cs typeface="Arial" panose="020B0604020202020204" pitchFamily="34" charset="0"/>
        </a:defRPr>
      </a:lvl1pPr>
      <a:lvl2pPr algn="l" rtl="1" eaLnBrk="0" fontAlgn="base" hangingPunct="0">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2pPr>
      <a:lvl3pPr algn="l" rtl="1" eaLnBrk="0" fontAlgn="base" hangingPunct="0">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3pPr>
      <a:lvl4pPr algn="l" rtl="1" eaLnBrk="0" fontAlgn="base" hangingPunct="0">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4pPr>
      <a:lvl5pPr algn="l" rtl="1" eaLnBrk="0" fontAlgn="base" hangingPunct="0">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5pPr>
      <a:lvl6pPr marL="457200" algn="l" rtl="1" fontAlgn="base">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6pPr>
      <a:lvl7pPr marL="914400" algn="l" rtl="1" fontAlgn="base">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7pPr>
      <a:lvl8pPr marL="1371600" algn="l" rtl="1" fontAlgn="base">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8pPr>
      <a:lvl9pPr marL="1828800" algn="l" rtl="1" fontAlgn="base">
        <a:lnSpc>
          <a:spcPct val="90000"/>
        </a:lnSpc>
        <a:spcBef>
          <a:spcPct val="0"/>
        </a:spcBef>
        <a:spcAft>
          <a:spcPct val="0"/>
        </a:spcAft>
        <a:defRPr sz="4400">
          <a:solidFill>
            <a:schemeClr val="tx1"/>
          </a:solidFill>
          <a:latin typeface="Calibri Light" panose="020F0302020204030204" pitchFamily="34" charset="0"/>
          <a:cs typeface="Arial" panose="020B0604020202020204" pitchFamily="34" charset="0"/>
        </a:defRPr>
      </a:lvl9pPr>
    </p:titleStyle>
    <p:bodyStyle>
      <a:lvl1pPr marL="228600" indent="-228600" algn="r" rtl="1"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r" rtl="1"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r" rtl="1"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r" rtl="1"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panose="020B0604020202020204" pitchFamily="34" charset="0"/>
        </a:defRPr>
      </a:lvl4pPr>
      <a:lvl5pPr marL="2057400" indent="-228600" algn="r" rtl="1"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panose="020B0604020202020204" pitchFamily="34" charset="0"/>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hyperlink" Target="mailto:Morag-i@013.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8">
            <a:extLst>
              <a:ext uri="{FF2B5EF4-FFF2-40B4-BE49-F238E27FC236}">
                <a16:creationId xmlns:a16="http://schemas.microsoft.com/office/drawing/2014/main" id="{F6019695-EACF-496C-B1D7-4B0A5476969A}"/>
              </a:ext>
            </a:extLst>
          </p:cNvPr>
          <p:cNvSpPr txBox="1">
            <a:spLocks noChangeArrowheads="1"/>
          </p:cNvSpPr>
          <p:nvPr/>
        </p:nvSpPr>
        <p:spPr bwMode="auto">
          <a:xfrm>
            <a:off x="742950" y="5989638"/>
            <a:ext cx="8245475"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50000"/>
              </a:spcBef>
              <a:buFontTx/>
              <a:buNone/>
            </a:pPr>
            <a:r>
              <a:rPr lang="he-IL" altLang="he-IL" sz="3600" b="1">
                <a:latin typeface="Arial" panose="020B0604020202020204" pitchFamily="34" charset="0"/>
              </a:rPr>
              <a:t>צילום ועריכה – יגאל מורג. </a:t>
            </a:r>
            <a:r>
              <a:rPr lang="he-IL" altLang="he-IL" sz="2400" b="1">
                <a:latin typeface="Arial" panose="020B0604020202020204" pitchFamily="34" charset="0"/>
              </a:rPr>
              <a:t>ברקע – נעימת "ערבה".</a:t>
            </a:r>
            <a:endParaRPr lang="en-US" altLang="he-IL" sz="3600" b="1">
              <a:latin typeface="Arial" panose="020B0604020202020204" pitchFamily="34" charset="0"/>
            </a:endParaRPr>
          </a:p>
        </p:txBody>
      </p:sp>
      <p:pic>
        <p:nvPicPr>
          <p:cNvPr id="3075" name="Picture 7" descr="speakers on">
            <a:extLst>
              <a:ext uri="{FF2B5EF4-FFF2-40B4-BE49-F238E27FC236}">
                <a16:creationId xmlns:a16="http://schemas.microsoft.com/office/drawing/2014/main" id="{8125B5D8-9E8E-47E0-B0A6-2F40F2B2CA1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2596842">
            <a:off x="36513" y="5761038"/>
            <a:ext cx="1176337"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תמונה 8" descr="תמונה שמכילה חוץ, שמים, הר, תנועה&#10;&#10;התיאור נוצר באופן אוטומטי">
            <a:extLst>
              <a:ext uri="{FF2B5EF4-FFF2-40B4-BE49-F238E27FC236}">
                <a16:creationId xmlns:a16="http://schemas.microsoft.com/office/drawing/2014/main" id="{F10C09BA-D526-4B38-8857-108B19C687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050" y="1851025"/>
            <a:ext cx="64293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מלבן 5">
            <a:extLst>
              <a:ext uri="{FF2B5EF4-FFF2-40B4-BE49-F238E27FC236}">
                <a16:creationId xmlns:a16="http://schemas.microsoft.com/office/drawing/2014/main" id="{6B91A31E-22E6-4E43-862F-2F10F682471E}"/>
              </a:ext>
            </a:extLst>
          </p:cNvPr>
          <p:cNvSpPr/>
          <p:nvPr/>
        </p:nvSpPr>
        <p:spPr>
          <a:xfrm>
            <a:off x="0" y="605483"/>
            <a:ext cx="9113682" cy="923330"/>
          </a:xfrm>
          <a:prstGeom prst="rect">
            <a:avLst/>
          </a:prstGeom>
          <a:noFill/>
        </p:spPr>
        <p:txBody>
          <a:bodyPr spcFirstLastPara="1" wrap="none">
            <a:prstTxWarp prst="textArchUp">
              <a:avLst>
                <a:gd name="adj" fmla="val 9034499"/>
              </a:avLst>
            </a:prstTxWarp>
            <a:spAutoFit/>
          </a:bodyPr>
          <a:lstStyle/>
          <a:p>
            <a:pPr algn="ctr">
              <a:defRPr/>
            </a:pPr>
            <a:r>
              <a:rPr lang="he-IL" sz="9600" b="1" dirty="0">
                <a:ln w="12700">
                  <a:solidFill>
                    <a:schemeClr val="accent1"/>
                  </a:solidFill>
                  <a:prstDash val="solid"/>
                </a:ln>
                <a:solidFill>
                  <a:schemeClr val="accent2">
                    <a:lumMod val="50000"/>
                  </a:schemeClr>
                </a:solidFill>
                <a:effectLst>
                  <a:outerShdw dist="38100" dir="2640000" algn="bl" rotWithShape="0">
                    <a:schemeClr val="accent1"/>
                  </a:outerShdw>
                </a:effectLst>
              </a:rPr>
              <a:t>יריחו וסביבותיה</a:t>
            </a:r>
          </a:p>
        </p:txBody>
      </p:sp>
      <p:sp>
        <p:nvSpPr>
          <p:cNvPr id="3078" name="תיבת טקסט 6">
            <a:extLst>
              <a:ext uri="{FF2B5EF4-FFF2-40B4-BE49-F238E27FC236}">
                <a16:creationId xmlns:a16="http://schemas.microsoft.com/office/drawing/2014/main" id="{D5148614-EC97-45F7-8458-013F8AA732F8}"/>
              </a:ext>
            </a:extLst>
          </p:cNvPr>
          <p:cNvSpPr txBox="1">
            <a:spLocks noChangeArrowheads="1"/>
          </p:cNvSpPr>
          <p:nvPr/>
        </p:nvSpPr>
        <p:spPr bwMode="auto">
          <a:xfrm>
            <a:off x="-388938" y="846138"/>
            <a:ext cx="9659938"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a:lnSpc>
                <a:spcPct val="100000"/>
              </a:lnSpc>
              <a:spcBef>
                <a:spcPct val="0"/>
              </a:spcBef>
              <a:buFontTx/>
              <a:buNone/>
            </a:pPr>
            <a:r>
              <a:rPr lang="he-IL" altLang="he-IL" sz="4400" b="1"/>
              <a:t>חלק שלישי</a:t>
            </a:r>
          </a:p>
        </p:txBody>
      </p:sp>
      <p:sp>
        <p:nvSpPr>
          <p:cNvPr id="3079" name="תיבת טקסט 11">
            <a:extLst>
              <a:ext uri="{FF2B5EF4-FFF2-40B4-BE49-F238E27FC236}">
                <a16:creationId xmlns:a16="http://schemas.microsoft.com/office/drawing/2014/main" id="{01CC4A0E-6458-4ADD-82A1-01FD92344819}"/>
              </a:ext>
            </a:extLst>
          </p:cNvPr>
          <p:cNvSpPr txBox="1">
            <a:spLocks noChangeArrowheads="1"/>
          </p:cNvSpPr>
          <p:nvPr/>
        </p:nvSpPr>
        <p:spPr bwMode="auto">
          <a:xfrm>
            <a:off x="-182563" y="1763713"/>
            <a:ext cx="26590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rtl="0">
              <a:lnSpc>
                <a:spcPct val="100000"/>
              </a:lnSpc>
              <a:spcBef>
                <a:spcPct val="0"/>
              </a:spcBef>
              <a:buFontTx/>
              <a:buNone/>
            </a:pPr>
            <a:r>
              <a:rPr lang="he-IL" altLang="he-IL" sz="2400" b="1"/>
              <a:t>הגילגלים.</a:t>
            </a:r>
          </a:p>
          <a:p>
            <a:pPr rtl="0">
              <a:lnSpc>
                <a:spcPct val="100000"/>
              </a:lnSpc>
              <a:spcBef>
                <a:spcPct val="0"/>
              </a:spcBef>
              <a:buFontTx/>
              <a:buNone/>
            </a:pPr>
            <a:r>
              <a:rPr lang="he-IL" altLang="he-IL" sz="2400" b="1"/>
              <a:t>מערת סמרא.</a:t>
            </a:r>
          </a:p>
          <a:p>
            <a:pPr rtl="0">
              <a:lnSpc>
                <a:spcPct val="100000"/>
              </a:lnSpc>
              <a:spcBef>
                <a:spcPct val="0"/>
              </a:spcBef>
              <a:buFontTx/>
              <a:buNone/>
            </a:pPr>
            <a:r>
              <a:rPr lang="he-IL" altLang="he-IL" sz="2400" b="1"/>
              <a:t>מעיינות נחל פרת.</a:t>
            </a:r>
            <a:endParaRPr lang="en-US" altLang="he-IL" sz="2400" b="1"/>
          </a:p>
        </p:txBody>
      </p:sp>
    </p:spTree>
  </p:cSld>
  <p:clrMapOvr>
    <a:masterClrMapping/>
  </p:clrMapOvr>
  <p:transition spd="slow">
    <p:plus/>
    <p:sndAc>
      <p:stSnd>
        <p:snd r:embed="rId3" name="ערבה  - נעימה בלבד.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920AB5D6-A459-483E-99C4-A861830AF3E7}"/>
              </a:ext>
            </a:extLst>
          </p:cNvPr>
          <p:cNvSpPr txBox="1"/>
          <p:nvPr/>
        </p:nvSpPr>
        <p:spPr>
          <a:xfrm>
            <a:off x="0" y="0"/>
            <a:ext cx="9144000" cy="7048500"/>
          </a:xfrm>
          <a:prstGeom prst="rect">
            <a:avLst/>
          </a:prstGeom>
          <a:blipFill>
            <a:blip r:embed="rId2"/>
            <a:tile tx="0" ty="0" sx="100000" sy="100000" flip="none" algn="tl"/>
          </a:blipFill>
        </p:spPr>
        <p:txBody>
          <a:bodyPr rtlCol="1">
            <a:spAutoFit/>
          </a:bodyPr>
          <a:lstStyle/>
          <a:p>
            <a:pPr algn="ctr" eaLnBrk="1" fontAlgn="auto" hangingPunct="1">
              <a:lnSpc>
                <a:spcPts val="2600"/>
              </a:lnSpc>
              <a:spcBef>
                <a:spcPts val="0"/>
              </a:spcBef>
              <a:spcAft>
                <a:spcPts val="0"/>
              </a:spcAft>
              <a:defRPr/>
            </a:pPr>
            <a:br>
              <a:rPr lang="en-US" sz="2400" b="1" dirty="0">
                <a:latin typeface="+mn-lt"/>
              </a:rPr>
            </a:br>
            <a:r>
              <a:rPr lang="he-IL" sz="2400" b="1" dirty="0">
                <a:latin typeface="+mn-lt"/>
              </a:rPr>
              <a:t>כפי שנכתב בסוף המצגת השנייה של "יריחו ואתריה" אנו עוברים לסקור את המעגל השני (ואולי גם השלישי) העוטף את יריחו, אך כפי שהתחלנו את המעגל הראשון עם כיבוש הארץ ע"י יהושע, נתחיל גם מצגת זו עם</a:t>
            </a:r>
            <a:br>
              <a:rPr lang="en-US" sz="2400" b="1" dirty="0">
                <a:latin typeface="+mn-lt"/>
              </a:rPr>
            </a:br>
            <a:r>
              <a:rPr lang="he-IL" sz="2400" b="1" dirty="0">
                <a:latin typeface="+mn-lt"/>
              </a:rPr>
              <a:t>אותה תקופה וכך היא מתוארת בתנ"ך: </a:t>
            </a:r>
            <a:r>
              <a:rPr lang="he-IL" sz="2400" b="1" dirty="0">
                <a:solidFill>
                  <a:schemeClr val="accent4">
                    <a:lumMod val="50000"/>
                  </a:schemeClr>
                </a:solidFill>
                <a:latin typeface="+mn-lt"/>
              </a:rPr>
              <a:t>"וַיְצַו יְהוֹשֻׁעַ אֶת </a:t>
            </a:r>
            <a:r>
              <a:rPr lang="he-IL" sz="2400" b="1" dirty="0" err="1">
                <a:solidFill>
                  <a:schemeClr val="accent4">
                    <a:lumMod val="50000"/>
                  </a:schemeClr>
                </a:solidFill>
                <a:latin typeface="+mn-lt"/>
              </a:rPr>
              <a:t>הַכֹּהֲנִים</a:t>
            </a:r>
            <a:r>
              <a:rPr lang="he-IL" sz="2400" b="1" dirty="0">
                <a:solidFill>
                  <a:schemeClr val="accent4">
                    <a:lumMod val="50000"/>
                  </a:schemeClr>
                </a:solidFill>
                <a:latin typeface="+mn-lt"/>
              </a:rPr>
              <a:t> </a:t>
            </a:r>
            <a:r>
              <a:rPr lang="he-IL" sz="2400" b="1" dirty="0" err="1">
                <a:solidFill>
                  <a:schemeClr val="accent4">
                    <a:lumMod val="50000"/>
                  </a:schemeClr>
                </a:solidFill>
                <a:latin typeface="+mn-lt"/>
              </a:rPr>
              <a:t>לֵאמֹר</a:t>
            </a:r>
            <a:r>
              <a:rPr lang="he-IL" sz="2400" b="1" dirty="0">
                <a:solidFill>
                  <a:schemeClr val="accent4">
                    <a:lumMod val="50000"/>
                  </a:schemeClr>
                </a:solidFill>
                <a:latin typeface="+mn-lt"/>
              </a:rPr>
              <a:t>, </a:t>
            </a:r>
            <a:br>
              <a:rPr lang="en-US" sz="2400" b="1" dirty="0">
                <a:solidFill>
                  <a:schemeClr val="accent4">
                    <a:lumMod val="50000"/>
                  </a:schemeClr>
                </a:solidFill>
                <a:latin typeface="+mn-lt"/>
              </a:rPr>
            </a:br>
            <a:r>
              <a:rPr lang="he-IL" sz="2400" b="1" dirty="0">
                <a:solidFill>
                  <a:schemeClr val="accent4">
                    <a:lumMod val="50000"/>
                  </a:schemeClr>
                </a:solidFill>
                <a:latin typeface="+mn-lt"/>
              </a:rPr>
              <a:t>עֲלוּ מִן הַיַּרְדֵּן. ויְהִי (בעלות) כַּעֲלוֹת </a:t>
            </a:r>
            <a:r>
              <a:rPr lang="he-IL" sz="2400" b="1" dirty="0" err="1">
                <a:solidFill>
                  <a:schemeClr val="accent4">
                    <a:lumMod val="50000"/>
                  </a:schemeClr>
                </a:solidFill>
                <a:latin typeface="+mn-lt"/>
              </a:rPr>
              <a:t>הַכֹּהֲנִים</a:t>
            </a:r>
            <a:r>
              <a:rPr lang="he-IL" sz="2400" b="1" dirty="0">
                <a:solidFill>
                  <a:schemeClr val="accent4">
                    <a:lumMod val="50000"/>
                  </a:schemeClr>
                </a:solidFill>
                <a:latin typeface="+mn-lt"/>
              </a:rPr>
              <a:t> נֹשְׂאֵי אֲרוֹן בְּרִית יְהוָה מִתּוֹךְ הַיַּרְדֵּן נִתְּקוּ כַּפּוֹת רַגְלֵי </a:t>
            </a:r>
            <a:r>
              <a:rPr lang="he-IL" sz="2400" b="1" dirty="0" err="1">
                <a:solidFill>
                  <a:schemeClr val="accent4">
                    <a:lumMod val="50000"/>
                  </a:schemeClr>
                </a:solidFill>
                <a:latin typeface="+mn-lt"/>
              </a:rPr>
              <a:t>הַכֹּהֲנִים</a:t>
            </a:r>
            <a:r>
              <a:rPr lang="he-IL" sz="2400" b="1" dirty="0">
                <a:solidFill>
                  <a:schemeClr val="accent4">
                    <a:lumMod val="50000"/>
                  </a:schemeClr>
                </a:solidFill>
                <a:latin typeface="+mn-lt"/>
              </a:rPr>
              <a:t> אֶל הֶחָרָבָה, וַיָּשֻׁבוּ מֵי הַיַּרְדֵּן לִמְקוֹמָם וַיֵּלְכוּ כִתְמוֹל שִׁלְשׁוֹם עַל כָּל גְּדוֹתָיו. וְהָעָם עָלוּ מִן הַיַּרְדֵּן בֶּעָשׂוֹר לַחֹדֶשׁ הָרִאשׁוֹן, וַיַּחֲנוּ בַּגִּלְגָּל בִּקְצֵה מִזְרַח יְרִיחוֹ.</a:t>
            </a:r>
          </a:p>
          <a:p>
            <a:pPr algn="ctr" rtl="1" eaLnBrk="1" fontAlgn="auto" hangingPunct="1">
              <a:lnSpc>
                <a:spcPts val="2600"/>
              </a:lnSpc>
              <a:spcBef>
                <a:spcPts val="0"/>
              </a:spcBef>
              <a:spcAft>
                <a:spcPts val="0"/>
              </a:spcAft>
              <a:defRPr/>
            </a:pPr>
            <a:r>
              <a:rPr lang="he-IL" sz="2400" b="1" dirty="0">
                <a:latin typeface="+mn-lt"/>
              </a:rPr>
              <a:t>חרף חיפושי הארכיאולוגים לאורך השנים, עדיין לא נמצאו אתרים שניתן היה לזהותם </a:t>
            </a:r>
            <a:r>
              <a:rPr lang="he-IL" sz="2400" b="1" dirty="0" err="1">
                <a:latin typeface="+mn-lt"/>
              </a:rPr>
              <a:t>כגילגלים</a:t>
            </a:r>
            <a:r>
              <a:rPr lang="he-IL" sz="2400" b="1" dirty="0">
                <a:latin typeface="+mn-lt"/>
              </a:rPr>
              <a:t>, לפני כמה וכמה שנים איתר פרופ' אדם </a:t>
            </a:r>
            <a:r>
              <a:rPr lang="he-IL" sz="2400" b="1" dirty="0" err="1">
                <a:latin typeface="+mn-lt"/>
              </a:rPr>
              <a:t>זרטל</a:t>
            </a:r>
            <a:r>
              <a:rPr lang="he-IL" sz="2400" b="1" dirty="0">
                <a:latin typeface="+mn-lt"/>
              </a:rPr>
              <a:t> ז"ל  חמישה אתרים שלדעתו הם </a:t>
            </a:r>
            <a:r>
              <a:rPr lang="he-IL" sz="2400" b="1" dirty="0" err="1">
                <a:latin typeface="+mn-lt"/>
              </a:rPr>
              <a:t>הם</a:t>
            </a:r>
            <a:r>
              <a:rPr lang="he-IL" sz="2400" b="1" dirty="0">
                <a:latin typeface="+mn-lt"/>
              </a:rPr>
              <a:t> </a:t>
            </a:r>
            <a:r>
              <a:rPr lang="he-IL" sz="2400" b="1" dirty="0" err="1">
                <a:latin typeface="+mn-lt"/>
              </a:rPr>
              <a:t>הגילגלים</a:t>
            </a:r>
            <a:r>
              <a:rPr lang="he-IL" sz="2400" b="1" dirty="0">
                <a:latin typeface="+mn-lt"/>
              </a:rPr>
              <a:t>.</a:t>
            </a:r>
          </a:p>
          <a:p>
            <a:pPr algn="ctr" rtl="1" eaLnBrk="1" fontAlgn="auto" hangingPunct="1">
              <a:spcBef>
                <a:spcPts val="0"/>
              </a:spcBef>
              <a:spcAft>
                <a:spcPts val="0"/>
              </a:spcAft>
              <a:defRPr/>
            </a:pPr>
            <a:r>
              <a:rPr lang="he-IL" sz="2400" b="1" dirty="0">
                <a:solidFill>
                  <a:schemeClr val="bg1"/>
                </a:solidFill>
                <a:latin typeface="+mn-lt"/>
              </a:rPr>
              <a:t> </a:t>
            </a:r>
            <a:r>
              <a:rPr lang="he-IL" sz="2400" b="1" dirty="0">
                <a:latin typeface="+mn-lt"/>
              </a:rPr>
              <a:t>פרופ' אדם </a:t>
            </a:r>
            <a:r>
              <a:rPr lang="he-IL" sz="2400" b="1" dirty="0" err="1">
                <a:latin typeface="+mn-lt"/>
              </a:rPr>
              <a:t>זרטל</a:t>
            </a:r>
            <a:r>
              <a:rPr lang="he-IL" sz="2400" b="1" dirty="0">
                <a:latin typeface="+mn-lt"/>
              </a:rPr>
              <a:t>, שנפטר בצעירותו לפני מספר שנים עסק לאורך 30 שנה ומעלה בסקר שומרון ובקעת הירדן, והוא גם זה שחשף על הר עיבל אתר העשוי להיות המזבח אותו הקים יהושע. </a:t>
            </a:r>
            <a:r>
              <a:rPr lang="he-IL" sz="2400" b="1" dirty="0" err="1">
                <a:latin typeface="+mn-lt"/>
              </a:rPr>
              <a:t>זרטל</a:t>
            </a:r>
            <a:r>
              <a:rPr lang="he-IL" sz="2400" b="1" dirty="0">
                <a:latin typeface="+mn-lt"/>
              </a:rPr>
              <a:t> חשף במסגרת עבודתו זו חמישה אתרים שמתארם כמתאר כף רגל, והוא מגיע למסקנה כי מתחמים אלו הינם אותם </a:t>
            </a:r>
            <a:r>
              <a:rPr lang="he-IL" sz="2400" b="1" dirty="0" err="1">
                <a:latin typeface="+mn-lt"/>
              </a:rPr>
              <a:t>גילגלים</a:t>
            </a:r>
            <a:r>
              <a:rPr lang="he-IL" sz="2400" b="1" dirty="0">
                <a:latin typeface="+mn-lt"/>
              </a:rPr>
              <a:t> המוזכרים בתנ"ך. האתרים החדשים עשויים אכן להיות </a:t>
            </a:r>
            <a:r>
              <a:rPr lang="he-IL" sz="2400" b="1" dirty="0" err="1">
                <a:latin typeface="+mn-lt"/>
              </a:rPr>
              <a:t>הגילגלים</a:t>
            </a:r>
            <a:r>
              <a:rPr lang="he-IL" sz="2400" b="1" dirty="0">
                <a:latin typeface="+mn-lt"/>
              </a:rPr>
              <a:t>, ואנו יוצאים לבקר בהם..</a:t>
            </a:r>
          </a:p>
          <a:p>
            <a:pPr algn="ctr" rtl="1" eaLnBrk="1" fontAlgn="auto" hangingPunct="1">
              <a:spcBef>
                <a:spcPts val="0"/>
              </a:spcBef>
              <a:spcAft>
                <a:spcPts val="0"/>
              </a:spcAft>
              <a:defRPr/>
            </a:pPr>
            <a:endParaRPr lang="he-IL" sz="2400" b="1" dirty="0">
              <a:latin typeface="+mn-lt"/>
            </a:endParaRPr>
          </a:p>
          <a:p>
            <a:pPr algn="ctr" rtl="1" eaLnBrk="1" fontAlgn="auto" hangingPunct="1">
              <a:spcBef>
                <a:spcPts val="0"/>
              </a:spcBef>
              <a:spcAft>
                <a:spcPts val="0"/>
              </a:spcAft>
              <a:defRPr/>
            </a:pPr>
            <a:endParaRPr lang="he-IL" sz="2400" b="1" dirty="0">
              <a:solidFill>
                <a:schemeClr val="bg1"/>
              </a:solidFill>
              <a:latin typeface="+mn-lt"/>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22">
            <a:extLst>
              <a:ext uri="{FF2B5EF4-FFF2-40B4-BE49-F238E27FC236}">
                <a16:creationId xmlns:a16="http://schemas.microsoft.com/office/drawing/2014/main" id="{35353731-F1ED-4BC1-8652-C52FC582EC09}"/>
              </a:ext>
            </a:extLst>
          </p:cNvPr>
          <p:cNvSpPr txBox="1">
            <a:spLocks noChangeArrowheads="1"/>
          </p:cNvSpPr>
          <p:nvPr/>
        </p:nvSpPr>
        <p:spPr bwMode="auto">
          <a:xfrm>
            <a:off x="-7620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2000" b="1">
                <a:latin typeface="Arial" panose="020B0604020202020204" pitchFamily="34" charset="0"/>
              </a:rPr>
              <a:t>וכאן - שרטוט שערכו החוקרים</a:t>
            </a:r>
          </a:p>
        </p:txBody>
      </p:sp>
      <p:pic>
        <p:nvPicPr>
          <p:cNvPr id="19457" name="Picture 1" descr="G:\תצלומים דיגיטליים\מתחמי כף הרגל - גילגלים\גילגל ארגמן\מתחם כף רגל ארגמן 2..tif">
            <a:extLst>
              <a:ext uri="{FF2B5EF4-FFF2-40B4-BE49-F238E27FC236}">
                <a16:creationId xmlns:a16="http://schemas.microsoft.com/office/drawing/2014/main" id="{DC382BAB-0525-4B9B-AB52-2EF9FE7A56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413" y="620713"/>
            <a:ext cx="4092575" cy="623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Box 27">
            <a:extLst>
              <a:ext uri="{FF2B5EF4-FFF2-40B4-BE49-F238E27FC236}">
                <a16:creationId xmlns:a16="http://schemas.microsoft.com/office/drawing/2014/main" id="{8FDC40A4-A2E7-4AED-B7A2-64E2D8D2EF45}"/>
              </a:ext>
            </a:extLst>
          </p:cNvPr>
          <p:cNvSpPr txBox="1">
            <a:spLocks noChangeArrowheads="1"/>
          </p:cNvSpPr>
          <p:nvPr/>
        </p:nvSpPr>
        <p:spPr bwMode="auto">
          <a:xfrm>
            <a:off x="4140200" y="5661025"/>
            <a:ext cx="1008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1600" b="1">
                <a:solidFill>
                  <a:schemeClr val="bg1"/>
                </a:solidFill>
                <a:latin typeface="Arial" panose="020B0604020202020204" pitchFamily="34" charset="0"/>
              </a:rPr>
              <a:t>העקב</a:t>
            </a:r>
          </a:p>
        </p:txBody>
      </p:sp>
      <p:sp>
        <p:nvSpPr>
          <p:cNvPr id="6149" name="TextBox 29">
            <a:extLst>
              <a:ext uri="{FF2B5EF4-FFF2-40B4-BE49-F238E27FC236}">
                <a16:creationId xmlns:a16="http://schemas.microsoft.com/office/drawing/2014/main" id="{7A417F41-45B4-47CD-8DEA-D8266739DBAF}"/>
              </a:ext>
            </a:extLst>
          </p:cNvPr>
          <p:cNvSpPr txBox="1">
            <a:spLocks noChangeArrowheads="1"/>
          </p:cNvSpPr>
          <p:nvPr/>
        </p:nvSpPr>
        <p:spPr bwMode="auto">
          <a:xfrm>
            <a:off x="5219700" y="6021388"/>
            <a:ext cx="1223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400" b="1">
                <a:solidFill>
                  <a:schemeClr val="bg1"/>
                </a:solidFill>
                <a:latin typeface="Arial" panose="020B0604020202020204" pitchFamily="34" charset="0"/>
              </a:rPr>
              <a:t>דרך החוגגים</a:t>
            </a:r>
          </a:p>
        </p:txBody>
      </p:sp>
      <p:sp>
        <p:nvSpPr>
          <p:cNvPr id="6150" name="TextBox 30">
            <a:extLst>
              <a:ext uri="{FF2B5EF4-FFF2-40B4-BE49-F238E27FC236}">
                <a16:creationId xmlns:a16="http://schemas.microsoft.com/office/drawing/2014/main" id="{7EE6119A-6D82-40B8-9D42-BFB29DF44218}"/>
              </a:ext>
            </a:extLst>
          </p:cNvPr>
          <p:cNvSpPr txBox="1">
            <a:spLocks noChangeArrowheads="1"/>
          </p:cNvSpPr>
          <p:nvPr/>
        </p:nvSpPr>
        <p:spPr bwMode="auto">
          <a:xfrm>
            <a:off x="5724525" y="4797425"/>
            <a:ext cx="7191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400" b="1">
                <a:solidFill>
                  <a:schemeClr val="bg1"/>
                </a:solidFill>
                <a:latin typeface="Arial" panose="020B0604020202020204" pitchFamily="34" charset="0"/>
              </a:rPr>
              <a:t>הכניסה</a:t>
            </a:r>
          </a:p>
        </p:txBody>
      </p:sp>
      <p:sp>
        <p:nvSpPr>
          <p:cNvPr id="6151" name="TextBox 31">
            <a:extLst>
              <a:ext uri="{FF2B5EF4-FFF2-40B4-BE49-F238E27FC236}">
                <a16:creationId xmlns:a16="http://schemas.microsoft.com/office/drawing/2014/main" id="{E2A9D128-144D-4EB4-BFED-76B18A85EEA9}"/>
              </a:ext>
            </a:extLst>
          </p:cNvPr>
          <p:cNvSpPr txBox="1">
            <a:spLocks noChangeArrowheads="1"/>
          </p:cNvSpPr>
          <p:nvPr/>
        </p:nvSpPr>
        <p:spPr bwMode="auto">
          <a:xfrm>
            <a:off x="4140200" y="3716338"/>
            <a:ext cx="7921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400" b="1">
                <a:solidFill>
                  <a:schemeClr val="bg1"/>
                </a:solidFill>
                <a:latin typeface="Arial" panose="020B0604020202020204" pitchFamily="34" charset="0"/>
              </a:rPr>
              <a:t>החצר</a:t>
            </a:r>
          </a:p>
        </p:txBody>
      </p:sp>
      <p:sp>
        <p:nvSpPr>
          <p:cNvPr id="6152" name="TextBox 32">
            <a:extLst>
              <a:ext uri="{FF2B5EF4-FFF2-40B4-BE49-F238E27FC236}">
                <a16:creationId xmlns:a16="http://schemas.microsoft.com/office/drawing/2014/main" id="{754A2362-717C-4D3B-BDAB-5B32AB4E5CD5}"/>
              </a:ext>
            </a:extLst>
          </p:cNvPr>
          <p:cNvSpPr txBox="1">
            <a:spLocks noChangeArrowheads="1"/>
          </p:cNvSpPr>
          <p:nvPr/>
        </p:nvSpPr>
        <p:spPr bwMode="auto">
          <a:xfrm>
            <a:off x="5003800" y="2133600"/>
            <a:ext cx="647700"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400" b="1">
                <a:solidFill>
                  <a:schemeClr val="bg1"/>
                </a:solidFill>
                <a:latin typeface="Arial" panose="020B0604020202020204" pitchFamily="34" charset="0"/>
              </a:rPr>
              <a:t>הבמה</a:t>
            </a:r>
          </a:p>
        </p:txBody>
      </p:sp>
      <p:sp>
        <p:nvSpPr>
          <p:cNvPr id="6153" name="TextBox 33">
            <a:extLst>
              <a:ext uri="{FF2B5EF4-FFF2-40B4-BE49-F238E27FC236}">
                <a16:creationId xmlns:a16="http://schemas.microsoft.com/office/drawing/2014/main" id="{A7877E89-221F-4F3D-A7B0-07E406D79DE9}"/>
              </a:ext>
            </a:extLst>
          </p:cNvPr>
          <p:cNvSpPr txBox="1">
            <a:spLocks noChangeArrowheads="1"/>
          </p:cNvSpPr>
          <p:nvPr/>
        </p:nvSpPr>
        <p:spPr bwMode="auto">
          <a:xfrm>
            <a:off x="4932363" y="2852738"/>
            <a:ext cx="12239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400" b="1">
                <a:solidFill>
                  <a:schemeClr val="bg1"/>
                </a:solidFill>
                <a:latin typeface="Arial" panose="020B0604020202020204" pitchFamily="34" charset="0"/>
              </a:rPr>
              <a:t>קיר המתחם</a:t>
            </a:r>
          </a:p>
        </p:txBody>
      </p:sp>
      <p:pic>
        <p:nvPicPr>
          <p:cNvPr id="19458" name="Picture 2" descr="G:\תצלומים דיגיטליים\מתחמי כף הרגל - גילגלים\גילגל ארגמן\תצלום אויר של המתחם - חתוך.jpg">
            <a:extLst>
              <a:ext uri="{FF2B5EF4-FFF2-40B4-BE49-F238E27FC236}">
                <a16:creationId xmlns:a16="http://schemas.microsoft.com/office/drawing/2014/main" id="{B21AC85A-7E83-4186-AD53-E72E0CF801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54113"/>
            <a:ext cx="9144000" cy="570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B657CE2A-4C1B-4DFC-A4D2-09561E2AF7ED}"/>
              </a:ext>
            </a:extLst>
          </p:cNvPr>
          <p:cNvSpPr txBox="1">
            <a:spLocks noChangeArrowheads="1"/>
          </p:cNvSpPr>
          <p:nvPr/>
        </p:nvSpPr>
        <p:spPr bwMode="auto">
          <a:xfrm>
            <a:off x="468313" y="3429000"/>
            <a:ext cx="28797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l" eaLnBrk="1" hangingPunct="1">
              <a:lnSpc>
                <a:spcPct val="100000"/>
              </a:lnSpc>
              <a:spcBef>
                <a:spcPct val="0"/>
              </a:spcBef>
              <a:buFontTx/>
              <a:buNone/>
            </a:pPr>
            <a:r>
              <a:rPr lang="he-IL" altLang="he-IL" sz="1600" b="1">
                <a:solidFill>
                  <a:schemeClr val="bg1"/>
                </a:solidFill>
                <a:latin typeface="Arial" panose="020B0604020202020204" pitchFamily="34" charset="0"/>
              </a:rPr>
              <a:t>שביל תהלוכת חוגגים</a:t>
            </a:r>
            <a:br>
              <a:rPr lang="en-US" altLang="he-IL" sz="1600" b="1">
                <a:solidFill>
                  <a:schemeClr val="bg1"/>
                </a:solidFill>
                <a:latin typeface="Arial" panose="020B0604020202020204" pitchFamily="34" charset="0"/>
              </a:rPr>
            </a:br>
            <a:r>
              <a:rPr lang="he-IL" altLang="he-IL" sz="1600" b="1">
                <a:solidFill>
                  <a:schemeClr val="bg1"/>
                </a:solidFill>
                <a:latin typeface="Arial" panose="020B0604020202020204" pitchFamily="34" charset="0"/>
              </a:rPr>
              <a:t>(חג מלשון לחוג / להסתובב)</a:t>
            </a:r>
          </a:p>
        </p:txBody>
      </p:sp>
      <p:cxnSp>
        <p:nvCxnSpPr>
          <p:cNvPr id="19" name="מחבר חץ ישר 18">
            <a:extLst>
              <a:ext uri="{FF2B5EF4-FFF2-40B4-BE49-F238E27FC236}">
                <a16:creationId xmlns:a16="http://schemas.microsoft.com/office/drawing/2014/main" id="{8D8B8FC1-B6B0-46DD-A2A0-AEB8025E4C1F}"/>
              </a:ext>
            </a:extLst>
          </p:cNvPr>
          <p:cNvCxnSpPr/>
          <p:nvPr/>
        </p:nvCxnSpPr>
        <p:spPr>
          <a:xfrm flipH="1" flipV="1">
            <a:off x="323850" y="3213100"/>
            <a:ext cx="215900" cy="360363"/>
          </a:xfrm>
          <a:prstGeom prst="straightConnector1">
            <a:avLst/>
          </a:prstGeom>
          <a:ln>
            <a:solidFill>
              <a:schemeClr val="bg1"/>
            </a:solidFill>
            <a:tailEnd type="arrow"/>
          </a:ln>
        </p:spPr>
        <p:style>
          <a:lnRef idx="2">
            <a:schemeClr val="dk1"/>
          </a:lnRef>
          <a:fillRef idx="0">
            <a:schemeClr val="dk1"/>
          </a:fillRef>
          <a:effectRef idx="1">
            <a:schemeClr val="dk1"/>
          </a:effectRef>
          <a:fontRef idx="minor">
            <a:schemeClr val="tx1"/>
          </a:fontRef>
        </p:style>
      </p:cxnSp>
      <p:sp>
        <p:nvSpPr>
          <p:cNvPr id="20" name="TextBox 19">
            <a:extLst>
              <a:ext uri="{FF2B5EF4-FFF2-40B4-BE49-F238E27FC236}">
                <a16:creationId xmlns:a16="http://schemas.microsoft.com/office/drawing/2014/main" id="{A1CE770B-BBB5-428A-88E4-1003F3AE6875}"/>
              </a:ext>
            </a:extLst>
          </p:cNvPr>
          <p:cNvSpPr txBox="1">
            <a:spLocks noChangeArrowheads="1"/>
          </p:cNvSpPr>
          <p:nvPr/>
        </p:nvSpPr>
        <p:spPr bwMode="auto">
          <a:xfrm>
            <a:off x="827088" y="4221163"/>
            <a:ext cx="2016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1800" b="1">
                <a:solidFill>
                  <a:schemeClr val="bg1"/>
                </a:solidFill>
                <a:latin typeface="Arial" panose="020B0604020202020204" pitchFamily="34" charset="0"/>
              </a:rPr>
              <a:t>עקב כף הרגל</a:t>
            </a:r>
          </a:p>
        </p:txBody>
      </p:sp>
      <p:sp>
        <p:nvSpPr>
          <p:cNvPr id="12" name="TextBox 11">
            <a:extLst>
              <a:ext uri="{FF2B5EF4-FFF2-40B4-BE49-F238E27FC236}">
                <a16:creationId xmlns:a16="http://schemas.microsoft.com/office/drawing/2014/main" id="{BEF91CFC-87E2-4FC4-8CE4-F707A177C069}"/>
              </a:ext>
            </a:extLst>
          </p:cNvPr>
          <p:cNvSpPr txBox="1">
            <a:spLocks noChangeArrowheads="1"/>
          </p:cNvSpPr>
          <p:nvPr/>
        </p:nvSpPr>
        <p:spPr bwMode="auto">
          <a:xfrm>
            <a:off x="4356100" y="5445125"/>
            <a:ext cx="18002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600" b="1">
                <a:solidFill>
                  <a:schemeClr val="bg1"/>
                </a:solidFill>
                <a:latin typeface="Arial" panose="020B0604020202020204" pitchFamily="34" charset="0"/>
              </a:rPr>
              <a:t>קיר המתחם</a:t>
            </a:r>
          </a:p>
        </p:txBody>
      </p:sp>
      <p:cxnSp>
        <p:nvCxnSpPr>
          <p:cNvPr id="14" name="מחבר חץ ישר 13">
            <a:extLst>
              <a:ext uri="{FF2B5EF4-FFF2-40B4-BE49-F238E27FC236}">
                <a16:creationId xmlns:a16="http://schemas.microsoft.com/office/drawing/2014/main" id="{0C6CEE98-CAD9-483D-99B4-0A61F0E8B5F7}"/>
              </a:ext>
            </a:extLst>
          </p:cNvPr>
          <p:cNvCxnSpPr/>
          <p:nvPr/>
        </p:nvCxnSpPr>
        <p:spPr>
          <a:xfrm>
            <a:off x="5724525" y="5732463"/>
            <a:ext cx="0" cy="4333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1" name="TextBox 10">
            <a:extLst>
              <a:ext uri="{FF2B5EF4-FFF2-40B4-BE49-F238E27FC236}">
                <a16:creationId xmlns:a16="http://schemas.microsoft.com/office/drawing/2014/main" id="{758E95DC-78ED-440C-9938-6588A1AA8725}"/>
              </a:ext>
            </a:extLst>
          </p:cNvPr>
          <p:cNvSpPr txBox="1">
            <a:spLocks noChangeArrowheads="1"/>
          </p:cNvSpPr>
          <p:nvPr/>
        </p:nvSpPr>
        <p:spPr bwMode="auto">
          <a:xfrm>
            <a:off x="5411788" y="4648200"/>
            <a:ext cx="1584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600" b="1">
                <a:solidFill>
                  <a:schemeClr val="bg1"/>
                </a:solidFill>
                <a:latin typeface="Arial" panose="020B0604020202020204" pitchFamily="34" charset="0"/>
              </a:rPr>
              <a:t>במה (מזבח?)</a:t>
            </a:r>
          </a:p>
        </p:txBody>
      </p:sp>
      <p:cxnSp>
        <p:nvCxnSpPr>
          <p:cNvPr id="17" name="מחבר חץ ישר 16">
            <a:extLst>
              <a:ext uri="{FF2B5EF4-FFF2-40B4-BE49-F238E27FC236}">
                <a16:creationId xmlns:a16="http://schemas.microsoft.com/office/drawing/2014/main" id="{86CB31E5-429E-48CF-9CB7-B82AAC47F236}"/>
              </a:ext>
            </a:extLst>
          </p:cNvPr>
          <p:cNvCxnSpPr>
            <a:cxnSpLocks/>
          </p:cNvCxnSpPr>
          <p:nvPr/>
        </p:nvCxnSpPr>
        <p:spPr>
          <a:xfrm>
            <a:off x="6900863" y="4818063"/>
            <a:ext cx="550862"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1" name="TextBox 20">
            <a:extLst>
              <a:ext uri="{FF2B5EF4-FFF2-40B4-BE49-F238E27FC236}">
                <a16:creationId xmlns:a16="http://schemas.microsoft.com/office/drawing/2014/main" id="{1AE9F569-DE38-4A14-BBB0-4ACC69BF1F65}"/>
              </a:ext>
            </a:extLst>
          </p:cNvPr>
          <p:cNvSpPr txBox="1">
            <a:spLocks noChangeArrowheads="1"/>
          </p:cNvSpPr>
          <p:nvPr/>
        </p:nvSpPr>
        <p:spPr bwMode="auto">
          <a:xfrm>
            <a:off x="5364163" y="3213100"/>
            <a:ext cx="20875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600" b="1">
                <a:solidFill>
                  <a:schemeClr val="bg1"/>
                </a:solidFill>
                <a:latin typeface="Arial" panose="020B0604020202020204" pitchFamily="34" charset="0"/>
              </a:rPr>
              <a:t>בליטת "בוהן" כף הרגל</a:t>
            </a:r>
          </a:p>
        </p:txBody>
      </p:sp>
      <p:cxnSp>
        <p:nvCxnSpPr>
          <p:cNvPr id="22" name="מחבר חץ ישר 21">
            <a:extLst>
              <a:ext uri="{FF2B5EF4-FFF2-40B4-BE49-F238E27FC236}">
                <a16:creationId xmlns:a16="http://schemas.microsoft.com/office/drawing/2014/main" id="{3D0E58E3-D108-4060-BC4C-317544F20F02}"/>
              </a:ext>
            </a:extLst>
          </p:cNvPr>
          <p:cNvCxnSpPr/>
          <p:nvPr/>
        </p:nvCxnSpPr>
        <p:spPr>
          <a:xfrm flipV="1">
            <a:off x="6372225" y="2636838"/>
            <a:ext cx="0" cy="6477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0" name="TextBox 9">
            <a:extLst>
              <a:ext uri="{FF2B5EF4-FFF2-40B4-BE49-F238E27FC236}">
                <a16:creationId xmlns:a16="http://schemas.microsoft.com/office/drawing/2014/main" id="{D5D02AD9-19B7-428D-B069-DF09C02EF34B}"/>
              </a:ext>
            </a:extLst>
          </p:cNvPr>
          <p:cNvSpPr txBox="1">
            <a:spLocks noChangeArrowheads="1"/>
          </p:cNvSpPr>
          <p:nvPr/>
        </p:nvSpPr>
        <p:spPr bwMode="auto">
          <a:xfrm>
            <a:off x="3203575" y="3573463"/>
            <a:ext cx="1800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600" b="1">
                <a:solidFill>
                  <a:schemeClr val="bg1"/>
                </a:solidFill>
                <a:latin typeface="Arial" panose="020B0604020202020204" pitchFamily="34" charset="0"/>
              </a:rPr>
              <a:t>חצר שמידותיה כמידות חצר המשכן</a:t>
            </a:r>
          </a:p>
        </p:txBody>
      </p:sp>
      <p:sp>
        <p:nvSpPr>
          <p:cNvPr id="7" name="TextBox 6">
            <a:extLst>
              <a:ext uri="{FF2B5EF4-FFF2-40B4-BE49-F238E27FC236}">
                <a16:creationId xmlns:a16="http://schemas.microsoft.com/office/drawing/2014/main" id="{8FB49238-33B3-4C41-884F-1A11AF20B84F}"/>
              </a:ext>
            </a:extLst>
          </p:cNvPr>
          <p:cNvSpPr txBox="1">
            <a:spLocks noChangeArrowheads="1"/>
          </p:cNvSpPr>
          <p:nvPr/>
        </p:nvSpPr>
        <p:spPr bwMode="auto">
          <a:xfrm>
            <a:off x="1692275" y="5732463"/>
            <a:ext cx="2232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1600" b="1">
                <a:solidFill>
                  <a:schemeClr val="bg1"/>
                </a:solidFill>
                <a:latin typeface="Arial" panose="020B0604020202020204" pitchFamily="34" charset="0"/>
              </a:rPr>
              <a:t>כניסה מרוצפת למתחם</a:t>
            </a:r>
          </a:p>
        </p:txBody>
      </p:sp>
      <p:cxnSp>
        <p:nvCxnSpPr>
          <p:cNvPr id="9" name="מחבר חץ ישר 8">
            <a:extLst>
              <a:ext uri="{FF2B5EF4-FFF2-40B4-BE49-F238E27FC236}">
                <a16:creationId xmlns:a16="http://schemas.microsoft.com/office/drawing/2014/main" id="{2F15B124-8059-4855-9073-8D7AE1F5393F}"/>
              </a:ext>
            </a:extLst>
          </p:cNvPr>
          <p:cNvCxnSpPr/>
          <p:nvPr/>
        </p:nvCxnSpPr>
        <p:spPr>
          <a:xfrm flipV="1">
            <a:off x="2987675" y="5157788"/>
            <a:ext cx="0" cy="6477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 name="TextBox 1">
            <a:extLst>
              <a:ext uri="{FF2B5EF4-FFF2-40B4-BE49-F238E27FC236}">
                <a16:creationId xmlns:a16="http://schemas.microsoft.com/office/drawing/2014/main" id="{FFDB8AC3-442A-4C26-853E-1DD58C4C6AC3}"/>
              </a:ext>
            </a:extLst>
          </p:cNvPr>
          <p:cNvSpPr txBox="1">
            <a:spLocks noChangeArrowheads="1"/>
          </p:cNvSpPr>
          <p:nvPr/>
        </p:nvSpPr>
        <p:spPr bwMode="auto">
          <a:xfrm>
            <a:off x="-254000" y="-15875"/>
            <a:ext cx="9220200" cy="1169988"/>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אנחנו נבקר באחד משני אתרים אשר נחפרו ונבדקו ע"י צוותו של אדם זרטל (בהנהלת דרור בן יוסף), ונשתדל להראות לכם את מה שניתן, ולפרש את מה שלמדנו מפיו של החוקר.  נתחיל עם האתר שליד מושב ארגמן שבאזור יריחו, ומתחתנו תצלום אויר שלו, הנותן תמונה מוחשית ממש למתווה כף רגל. </a:t>
            </a:r>
            <a:r>
              <a:rPr lang="he-IL" altLang="he-IL" sz="1800" b="1"/>
              <a:t>(התצלום (מהאוויר) מעשה ידי אסף סולומון).</a:t>
            </a:r>
          </a:p>
        </p:txBody>
      </p:sp>
      <p:pic>
        <p:nvPicPr>
          <p:cNvPr id="24" name="Picture 2" descr="G:\תצלומים דיגיטליים\מתחמי כף הרגל - גילגלים\גילגל ארגמן\תצלום אויר של המתחם - חתוך.jpg">
            <a:extLst>
              <a:ext uri="{FF2B5EF4-FFF2-40B4-BE49-F238E27FC236}">
                <a16:creationId xmlns:a16="http://schemas.microsoft.com/office/drawing/2014/main" id="{18609E78-414A-4DC2-9FB1-7DE6A9ECEA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106488"/>
            <a:ext cx="9220200" cy="575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1000"/>
                                        <p:tgtEl>
                                          <p:spTgt spid="24"/>
                                        </p:tgtEl>
                                      </p:cBhvr>
                                    </p:animEffect>
                                    <p:set>
                                      <p:cBhvr>
                                        <p:cTn id="7" dur="1" fill="hold">
                                          <p:stCondLst>
                                            <p:cond delay="999"/>
                                          </p:stCondLst>
                                        </p:cTn>
                                        <p:tgtEl>
                                          <p:spTgt spid="2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nodeType="clickEffect">
                                  <p:stCondLst>
                                    <p:cond delay="0"/>
                                  </p:stCondLst>
                                  <p:childTnLst>
                                    <p:animEffect transition="out" filter="fade">
                                      <p:cBhvr>
                                        <p:cTn id="11" dur="1000"/>
                                        <p:tgtEl>
                                          <p:spTgt spid="19458"/>
                                        </p:tgtEl>
                                      </p:cBhvr>
                                    </p:animEffect>
                                    <p:set>
                                      <p:cBhvr>
                                        <p:cTn id="12" dur="1" fill="hold">
                                          <p:stCondLst>
                                            <p:cond delay="999"/>
                                          </p:stCondLst>
                                        </p:cTn>
                                        <p:tgtEl>
                                          <p:spTgt spid="19458"/>
                                        </p:tgtEl>
                                        <p:attrNameLst>
                                          <p:attrName>style.visibility</p:attrName>
                                        </p:attrNameLst>
                                      </p:cBhvr>
                                      <p:to>
                                        <p:strVal val="hidden"/>
                                      </p:to>
                                    </p:set>
                                  </p:childTnLst>
                                </p:cTn>
                              </p:par>
                              <p:par>
                                <p:cTn id="13" presetID="7" presetClass="exit" presetSubtype="1" fill="hold" grpId="0" nodeType="withEffect">
                                  <p:stCondLst>
                                    <p:cond delay="0"/>
                                  </p:stCondLst>
                                  <p:childTnLst>
                                    <p:anim calcmode="lin" valueType="num">
                                      <p:cBhvr additive="base">
                                        <p:cTn id="14" dur="1000"/>
                                        <p:tgtEl>
                                          <p:spTgt spid="2"/>
                                        </p:tgtEl>
                                        <p:attrNameLst>
                                          <p:attrName>ppt_x</p:attrName>
                                        </p:attrNameLst>
                                      </p:cBhvr>
                                      <p:tavLst>
                                        <p:tav tm="0">
                                          <p:val>
                                            <p:strVal val="ppt_x"/>
                                          </p:val>
                                        </p:tav>
                                        <p:tav tm="100000">
                                          <p:val>
                                            <p:strVal val="ppt_x"/>
                                          </p:val>
                                        </p:tav>
                                      </p:tavLst>
                                    </p:anim>
                                    <p:anim calcmode="lin" valueType="num">
                                      <p:cBhvr additive="base">
                                        <p:cTn id="15" dur="1000"/>
                                        <p:tgtEl>
                                          <p:spTgt spid="2"/>
                                        </p:tgtEl>
                                        <p:attrNameLst>
                                          <p:attrName>ppt_y</p:attrName>
                                        </p:attrNameLst>
                                      </p:cBhvr>
                                      <p:tavLst>
                                        <p:tav tm="0">
                                          <p:val>
                                            <p:strVal val="ppt_y"/>
                                          </p:val>
                                        </p:tav>
                                        <p:tav tm="100000">
                                          <p:val>
                                            <p:strVal val="0-ppt_h/2"/>
                                          </p:val>
                                        </p:tav>
                                      </p:tavLst>
                                    </p:anim>
                                    <p:set>
                                      <p:cBhvr>
                                        <p:cTn id="16" dur="1" fill="hold">
                                          <p:stCondLst>
                                            <p:cond delay="999"/>
                                          </p:stCondLst>
                                        </p:cTn>
                                        <p:tgtEl>
                                          <p:spTgt spid="2"/>
                                        </p:tgtEl>
                                        <p:attrNameLst>
                                          <p:attrName>style.visibility</p:attrName>
                                        </p:attrNameLst>
                                      </p:cBhvr>
                                      <p:to>
                                        <p:strVal val="hidden"/>
                                      </p:to>
                                    </p:set>
                                  </p:childTnLst>
                                </p:cTn>
                              </p:par>
                              <p:par>
                                <p:cTn id="17" presetID="55" presetClass="exit" presetSubtype="0" fill="hold" grpId="0" nodeType="withEffect">
                                  <p:stCondLst>
                                    <p:cond delay="0"/>
                                  </p:stCondLst>
                                  <p:childTnLst>
                                    <p:anim calcmode="lin" valueType="num">
                                      <p:cBhvr>
                                        <p:cTn id="18" dur="1000"/>
                                        <p:tgtEl>
                                          <p:spTgt spid="6"/>
                                        </p:tgtEl>
                                        <p:attrNameLst>
                                          <p:attrName>ppt_w</p:attrName>
                                        </p:attrNameLst>
                                      </p:cBhvr>
                                      <p:tavLst>
                                        <p:tav tm="0">
                                          <p:val>
                                            <p:strVal val="ppt_w"/>
                                          </p:val>
                                        </p:tav>
                                        <p:tav tm="100000">
                                          <p:val>
                                            <p:strVal val="ppt_w*0.70"/>
                                          </p:val>
                                        </p:tav>
                                      </p:tavLst>
                                    </p:anim>
                                    <p:anim calcmode="lin" valueType="num">
                                      <p:cBhvr>
                                        <p:cTn id="19" dur="1000"/>
                                        <p:tgtEl>
                                          <p:spTgt spid="6"/>
                                        </p:tgtEl>
                                        <p:attrNameLst>
                                          <p:attrName>ppt_h</p:attrName>
                                        </p:attrNameLst>
                                      </p:cBhvr>
                                      <p:tavLst>
                                        <p:tav tm="0">
                                          <p:val>
                                            <p:strVal val="ppt_h"/>
                                          </p:val>
                                        </p:tav>
                                        <p:tav tm="100000">
                                          <p:val>
                                            <p:strVal val="ppt_h"/>
                                          </p:val>
                                        </p:tav>
                                      </p:tavLst>
                                    </p:anim>
                                    <p:animEffect transition="out" filter="fade">
                                      <p:cBhvr>
                                        <p:cTn id="20" dur="1000"/>
                                        <p:tgtEl>
                                          <p:spTgt spid="6"/>
                                        </p:tgtEl>
                                      </p:cBhvr>
                                    </p:animEffect>
                                    <p:set>
                                      <p:cBhvr>
                                        <p:cTn id="21" dur="1" fill="hold">
                                          <p:stCondLst>
                                            <p:cond delay="999"/>
                                          </p:stCondLst>
                                        </p:cTn>
                                        <p:tgtEl>
                                          <p:spTgt spid="6"/>
                                        </p:tgtEl>
                                        <p:attrNameLst>
                                          <p:attrName>style.visibility</p:attrName>
                                        </p:attrNameLst>
                                      </p:cBhvr>
                                      <p:to>
                                        <p:strVal val="hidden"/>
                                      </p:to>
                                    </p:set>
                                  </p:childTnLst>
                                </p:cTn>
                              </p:par>
                              <p:par>
                                <p:cTn id="22" presetID="55" presetClass="exit" presetSubtype="0" fill="hold" grpId="0" nodeType="withEffect">
                                  <p:stCondLst>
                                    <p:cond delay="0"/>
                                  </p:stCondLst>
                                  <p:childTnLst>
                                    <p:anim calcmode="lin" valueType="num">
                                      <p:cBhvr>
                                        <p:cTn id="23" dur="1000"/>
                                        <p:tgtEl>
                                          <p:spTgt spid="7"/>
                                        </p:tgtEl>
                                        <p:attrNameLst>
                                          <p:attrName>ppt_w</p:attrName>
                                        </p:attrNameLst>
                                      </p:cBhvr>
                                      <p:tavLst>
                                        <p:tav tm="0">
                                          <p:val>
                                            <p:strVal val="ppt_w"/>
                                          </p:val>
                                        </p:tav>
                                        <p:tav tm="100000">
                                          <p:val>
                                            <p:strVal val="ppt_w*0.70"/>
                                          </p:val>
                                        </p:tav>
                                      </p:tavLst>
                                    </p:anim>
                                    <p:anim calcmode="lin" valueType="num">
                                      <p:cBhvr>
                                        <p:cTn id="24" dur="1000"/>
                                        <p:tgtEl>
                                          <p:spTgt spid="7"/>
                                        </p:tgtEl>
                                        <p:attrNameLst>
                                          <p:attrName>ppt_h</p:attrName>
                                        </p:attrNameLst>
                                      </p:cBhvr>
                                      <p:tavLst>
                                        <p:tav tm="0">
                                          <p:val>
                                            <p:strVal val="ppt_h"/>
                                          </p:val>
                                        </p:tav>
                                        <p:tav tm="100000">
                                          <p:val>
                                            <p:strVal val="ppt_h"/>
                                          </p:val>
                                        </p:tav>
                                      </p:tavLst>
                                    </p:anim>
                                    <p:animEffect transition="out" filter="fade">
                                      <p:cBhvr>
                                        <p:cTn id="25" dur="1000"/>
                                        <p:tgtEl>
                                          <p:spTgt spid="7"/>
                                        </p:tgtEl>
                                      </p:cBhvr>
                                    </p:animEffect>
                                    <p:set>
                                      <p:cBhvr>
                                        <p:cTn id="26" dur="1" fill="hold">
                                          <p:stCondLst>
                                            <p:cond delay="999"/>
                                          </p:stCondLst>
                                        </p:cTn>
                                        <p:tgtEl>
                                          <p:spTgt spid="7"/>
                                        </p:tgtEl>
                                        <p:attrNameLst>
                                          <p:attrName>style.visibility</p:attrName>
                                        </p:attrNameLst>
                                      </p:cBhvr>
                                      <p:to>
                                        <p:strVal val="hidden"/>
                                      </p:to>
                                    </p:set>
                                  </p:childTnLst>
                                </p:cTn>
                              </p:par>
                              <p:par>
                                <p:cTn id="27" presetID="55" presetClass="exit" presetSubtype="0" fill="hold" nodeType="withEffect">
                                  <p:stCondLst>
                                    <p:cond delay="0"/>
                                  </p:stCondLst>
                                  <p:childTnLst>
                                    <p:anim calcmode="lin" valueType="num">
                                      <p:cBhvr>
                                        <p:cTn id="28" dur="1000"/>
                                        <p:tgtEl>
                                          <p:spTgt spid="9"/>
                                        </p:tgtEl>
                                        <p:attrNameLst>
                                          <p:attrName>ppt_w</p:attrName>
                                        </p:attrNameLst>
                                      </p:cBhvr>
                                      <p:tavLst>
                                        <p:tav tm="0">
                                          <p:val>
                                            <p:strVal val="ppt_w"/>
                                          </p:val>
                                        </p:tav>
                                        <p:tav tm="100000">
                                          <p:val>
                                            <p:strVal val="ppt_w*0.70"/>
                                          </p:val>
                                        </p:tav>
                                      </p:tavLst>
                                    </p:anim>
                                    <p:anim calcmode="lin" valueType="num">
                                      <p:cBhvr>
                                        <p:cTn id="29" dur="1000"/>
                                        <p:tgtEl>
                                          <p:spTgt spid="9"/>
                                        </p:tgtEl>
                                        <p:attrNameLst>
                                          <p:attrName>ppt_h</p:attrName>
                                        </p:attrNameLst>
                                      </p:cBhvr>
                                      <p:tavLst>
                                        <p:tav tm="0">
                                          <p:val>
                                            <p:strVal val="ppt_h"/>
                                          </p:val>
                                        </p:tav>
                                        <p:tav tm="100000">
                                          <p:val>
                                            <p:strVal val="ppt_h"/>
                                          </p:val>
                                        </p:tav>
                                      </p:tavLst>
                                    </p:anim>
                                    <p:animEffect transition="out" filter="fade">
                                      <p:cBhvr>
                                        <p:cTn id="30" dur="1000"/>
                                        <p:tgtEl>
                                          <p:spTgt spid="9"/>
                                        </p:tgtEl>
                                      </p:cBhvr>
                                    </p:animEffect>
                                    <p:set>
                                      <p:cBhvr>
                                        <p:cTn id="31" dur="1" fill="hold">
                                          <p:stCondLst>
                                            <p:cond delay="999"/>
                                          </p:stCondLst>
                                        </p:cTn>
                                        <p:tgtEl>
                                          <p:spTgt spid="9"/>
                                        </p:tgtEl>
                                        <p:attrNameLst>
                                          <p:attrName>style.visibility</p:attrName>
                                        </p:attrNameLst>
                                      </p:cBhvr>
                                      <p:to>
                                        <p:strVal val="hidden"/>
                                      </p:to>
                                    </p:set>
                                  </p:childTnLst>
                                </p:cTn>
                              </p:par>
                              <p:par>
                                <p:cTn id="32" presetID="55" presetClass="exit" presetSubtype="0" fill="hold" grpId="0" nodeType="withEffect">
                                  <p:stCondLst>
                                    <p:cond delay="0"/>
                                  </p:stCondLst>
                                  <p:childTnLst>
                                    <p:anim calcmode="lin" valueType="num">
                                      <p:cBhvr>
                                        <p:cTn id="33" dur="1000"/>
                                        <p:tgtEl>
                                          <p:spTgt spid="20"/>
                                        </p:tgtEl>
                                        <p:attrNameLst>
                                          <p:attrName>ppt_w</p:attrName>
                                        </p:attrNameLst>
                                      </p:cBhvr>
                                      <p:tavLst>
                                        <p:tav tm="0">
                                          <p:val>
                                            <p:strVal val="ppt_w"/>
                                          </p:val>
                                        </p:tav>
                                        <p:tav tm="100000">
                                          <p:val>
                                            <p:strVal val="ppt_w*0.70"/>
                                          </p:val>
                                        </p:tav>
                                      </p:tavLst>
                                    </p:anim>
                                    <p:anim calcmode="lin" valueType="num">
                                      <p:cBhvr>
                                        <p:cTn id="34" dur="1000"/>
                                        <p:tgtEl>
                                          <p:spTgt spid="20"/>
                                        </p:tgtEl>
                                        <p:attrNameLst>
                                          <p:attrName>ppt_h</p:attrName>
                                        </p:attrNameLst>
                                      </p:cBhvr>
                                      <p:tavLst>
                                        <p:tav tm="0">
                                          <p:val>
                                            <p:strVal val="ppt_h"/>
                                          </p:val>
                                        </p:tav>
                                        <p:tav tm="100000">
                                          <p:val>
                                            <p:strVal val="ppt_h"/>
                                          </p:val>
                                        </p:tav>
                                      </p:tavLst>
                                    </p:anim>
                                    <p:animEffect transition="out" filter="fade">
                                      <p:cBhvr>
                                        <p:cTn id="35" dur="1000"/>
                                        <p:tgtEl>
                                          <p:spTgt spid="20"/>
                                        </p:tgtEl>
                                      </p:cBhvr>
                                    </p:animEffect>
                                    <p:set>
                                      <p:cBhvr>
                                        <p:cTn id="36" dur="1" fill="hold">
                                          <p:stCondLst>
                                            <p:cond delay="999"/>
                                          </p:stCondLst>
                                        </p:cTn>
                                        <p:tgtEl>
                                          <p:spTgt spid="20"/>
                                        </p:tgtEl>
                                        <p:attrNameLst>
                                          <p:attrName>style.visibility</p:attrName>
                                        </p:attrNameLst>
                                      </p:cBhvr>
                                      <p:to>
                                        <p:strVal val="hidden"/>
                                      </p:to>
                                    </p:set>
                                  </p:childTnLst>
                                </p:cTn>
                              </p:par>
                              <p:par>
                                <p:cTn id="37" presetID="55" presetClass="exit" presetSubtype="0" fill="hold" grpId="0" nodeType="withEffect">
                                  <p:stCondLst>
                                    <p:cond delay="0"/>
                                  </p:stCondLst>
                                  <p:childTnLst>
                                    <p:anim calcmode="lin" valueType="num">
                                      <p:cBhvr>
                                        <p:cTn id="38" dur="1000"/>
                                        <p:tgtEl>
                                          <p:spTgt spid="10"/>
                                        </p:tgtEl>
                                        <p:attrNameLst>
                                          <p:attrName>ppt_w</p:attrName>
                                        </p:attrNameLst>
                                      </p:cBhvr>
                                      <p:tavLst>
                                        <p:tav tm="0">
                                          <p:val>
                                            <p:strVal val="ppt_w"/>
                                          </p:val>
                                        </p:tav>
                                        <p:tav tm="100000">
                                          <p:val>
                                            <p:strVal val="ppt_w*0.70"/>
                                          </p:val>
                                        </p:tav>
                                      </p:tavLst>
                                    </p:anim>
                                    <p:anim calcmode="lin" valueType="num">
                                      <p:cBhvr>
                                        <p:cTn id="39" dur="1000"/>
                                        <p:tgtEl>
                                          <p:spTgt spid="10"/>
                                        </p:tgtEl>
                                        <p:attrNameLst>
                                          <p:attrName>ppt_h</p:attrName>
                                        </p:attrNameLst>
                                      </p:cBhvr>
                                      <p:tavLst>
                                        <p:tav tm="0">
                                          <p:val>
                                            <p:strVal val="ppt_h"/>
                                          </p:val>
                                        </p:tav>
                                        <p:tav tm="100000">
                                          <p:val>
                                            <p:strVal val="ppt_h"/>
                                          </p:val>
                                        </p:tav>
                                      </p:tavLst>
                                    </p:anim>
                                    <p:animEffect transition="out" filter="fade">
                                      <p:cBhvr>
                                        <p:cTn id="40" dur="1000"/>
                                        <p:tgtEl>
                                          <p:spTgt spid="10"/>
                                        </p:tgtEl>
                                      </p:cBhvr>
                                    </p:animEffect>
                                    <p:set>
                                      <p:cBhvr>
                                        <p:cTn id="41" dur="1" fill="hold">
                                          <p:stCondLst>
                                            <p:cond delay="999"/>
                                          </p:stCondLst>
                                        </p:cTn>
                                        <p:tgtEl>
                                          <p:spTgt spid="10"/>
                                        </p:tgtEl>
                                        <p:attrNameLst>
                                          <p:attrName>style.visibility</p:attrName>
                                        </p:attrNameLst>
                                      </p:cBhvr>
                                      <p:to>
                                        <p:strVal val="hidden"/>
                                      </p:to>
                                    </p:set>
                                  </p:childTnLst>
                                </p:cTn>
                              </p:par>
                              <p:par>
                                <p:cTn id="42" presetID="55" presetClass="exit" presetSubtype="0" fill="hold" nodeType="withEffect">
                                  <p:stCondLst>
                                    <p:cond delay="0"/>
                                  </p:stCondLst>
                                  <p:childTnLst>
                                    <p:anim calcmode="lin" valueType="num">
                                      <p:cBhvr>
                                        <p:cTn id="43" dur="1000"/>
                                        <p:tgtEl>
                                          <p:spTgt spid="14"/>
                                        </p:tgtEl>
                                        <p:attrNameLst>
                                          <p:attrName>ppt_w</p:attrName>
                                        </p:attrNameLst>
                                      </p:cBhvr>
                                      <p:tavLst>
                                        <p:tav tm="0">
                                          <p:val>
                                            <p:strVal val="ppt_w"/>
                                          </p:val>
                                        </p:tav>
                                        <p:tav tm="100000">
                                          <p:val>
                                            <p:strVal val="ppt_w*0.70"/>
                                          </p:val>
                                        </p:tav>
                                      </p:tavLst>
                                    </p:anim>
                                    <p:anim calcmode="lin" valueType="num">
                                      <p:cBhvr>
                                        <p:cTn id="44" dur="1000"/>
                                        <p:tgtEl>
                                          <p:spTgt spid="14"/>
                                        </p:tgtEl>
                                        <p:attrNameLst>
                                          <p:attrName>ppt_h</p:attrName>
                                        </p:attrNameLst>
                                      </p:cBhvr>
                                      <p:tavLst>
                                        <p:tav tm="0">
                                          <p:val>
                                            <p:strVal val="ppt_h"/>
                                          </p:val>
                                        </p:tav>
                                        <p:tav tm="100000">
                                          <p:val>
                                            <p:strVal val="ppt_h"/>
                                          </p:val>
                                        </p:tav>
                                      </p:tavLst>
                                    </p:anim>
                                    <p:animEffect transition="out" filter="fade">
                                      <p:cBhvr>
                                        <p:cTn id="45" dur="1000"/>
                                        <p:tgtEl>
                                          <p:spTgt spid="14"/>
                                        </p:tgtEl>
                                      </p:cBhvr>
                                    </p:animEffect>
                                    <p:set>
                                      <p:cBhvr>
                                        <p:cTn id="46" dur="1" fill="hold">
                                          <p:stCondLst>
                                            <p:cond delay="999"/>
                                          </p:stCondLst>
                                        </p:cTn>
                                        <p:tgtEl>
                                          <p:spTgt spid="14"/>
                                        </p:tgtEl>
                                        <p:attrNameLst>
                                          <p:attrName>style.visibility</p:attrName>
                                        </p:attrNameLst>
                                      </p:cBhvr>
                                      <p:to>
                                        <p:strVal val="hidden"/>
                                      </p:to>
                                    </p:set>
                                  </p:childTnLst>
                                </p:cTn>
                              </p:par>
                              <p:par>
                                <p:cTn id="47" presetID="55" presetClass="exit" presetSubtype="0" fill="hold" grpId="0" nodeType="withEffect">
                                  <p:stCondLst>
                                    <p:cond delay="0"/>
                                  </p:stCondLst>
                                  <p:childTnLst>
                                    <p:anim calcmode="lin" valueType="num">
                                      <p:cBhvr>
                                        <p:cTn id="48" dur="1000"/>
                                        <p:tgtEl>
                                          <p:spTgt spid="12"/>
                                        </p:tgtEl>
                                        <p:attrNameLst>
                                          <p:attrName>ppt_w</p:attrName>
                                        </p:attrNameLst>
                                      </p:cBhvr>
                                      <p:tavLst>
                                        <p:tav tm="0">
                                          <p:val>
                                            <p:strVal val="ppt_w"/>
                                          </p:val>
                                        </p:tav>
                                        <p:tav tm="100000">
                                          <p:val>
                                            <p:strVal val="ppt_w*0.70"/>
                                          </p:val>
                                        </p:tav>
                                      </p:tavLst>
                                    </p:anim>
                                    <p:anim calcmode="lin" valueType="num">
                                      <p:cBhvr>
                                        <p:cTn id="49" dur="1000"/>
                                        <p:tgtEl>
                                          <p:spTgt spid="12"/>
                                        </p:tgtEl>
                                        <p:attrNameLst>
                                          <p:attrName>ppt_h</p:attrName>
                                        </p:attrNameLst>
                                      </p:cBhvr>
                                      <p:tavLst>
                                        <p:tav tm="0">
                                          <p:val>
                                            <p:strVal val="ppt_h"/>
                                          </p:val>
                                        </p:tav>
                                        <p:tav tm="100000">
                                          <p:val>
                                            <p:strVal val="ppt_h"/>
                                          </p:val>
                                        </p:tav>
                                      </p:tavLst>
                                    </p:anim>
                                    <p:animEffect transition="out" filter="fade">
                                      <p:cBhvr>
                                        <p:cTn id="50" dur="1000"/>
                                        <p:tgtEl>
                                          <p:spTgt spid="12"/>
                                        </p:tgtEl>
                                      </p:cBhvr>
                                    </p:animEffect>
                                    <p:set>
                                      <p:cBhvr>
                                        <p:cTn id="51" dur="1" fill="hold">
                                          <p:stCondLst>
                                            <p:cond delay="999"/>
                                          </p:stCondLst>
                                        </p:cTn>
                                        <p:tgtEl>
                                          <p:spTgt spid="12"/>
                                        </p:tgtEl>
                                        <p:attrNameLst>
                                          <p:attrName>style.visibility</p:attrName>
                                        </p:attrNameLst>
                                      </p:cBhvr>
                                      <p:to>
                                        <p:strVal val="hidden"/>
                                      </p:to>
                                    </p:set>
                                  </p:childTnLst>
                                </p:cTn>
                              </p:par>
                              <p:par>
                                <p:cTn id="52" presetID="55" presetClass="exit" presetSubtype="0" fill="hold" nodeType="withEffect">
                                  <p:stCondLst>
                                    <p:cond delay="0"/>
                                  </p:stCondLst>
                                  <p:childTnLst>
                                    <p:anim calcmode="lin" valueType="num">
                                      <p:cBhvr>
                                        <p:cTn id="53" dur="1000"/>
                                        <p:tgtEl>
                                          <p:spTgt spid="17"/>
                                        </p:tgtEl>
                                        <p:attrNameLst>
                                          <p:attrName>ppt_w</p:attrName>
                                        </p:attrNameLst>
                                      </p:cBhvr>
                                      <p:tavLst>
                                        <p:tav tm="0">
                                          <p:val>
                                            <p:strVal val="ppt_w"/>
                                          </p:val>
                                        </p:tav>
                                        <p:tav tm="100000">
                                          <p:val>
                                            <p:strVal val="ppt_w*0.70"/>
                                          </p:val>
                                        </p:tav>
                                      </p:tavLst>
                                    </p:anim>
                                    <p:anim calcmode="lin" valueType="num">
                                      <p:cBhvr>
                                        <p:cTn id="54" dur="1000"/>
                                        <p:tgtEl>
                                          <p:spTgt spid="17"/>
                                        </p:tgtEl>
                                        <p:attrNameLst>
                                          <p:attrName>ppt_h</p:attrName>
                                        </p:attrNameLst>
                                      </p:cBhvr>
                                      <p:tavLst>
                                        <p:tav tm="0">
                                          <p:val>
                                            <p:strVal val="ppt_h"/>
                                          </p:val>
                                        </p:tav>
                                        <p:tav tm="100000">
                                          <p:val>
                                            <p:strVal val="ppt_h"/>
                                          </p:val>
                                        </p:tav>
                                      </p:tavLst>
                                    </p:anim>
                                    <p:animEffect transition="out" filter="fade">
                                      <p:cBhvr>
                                        <p:cTn id="55" dur="1000"/>
                                        <p:tgtEl>
                                          <p:spTgt spid="17"/>
                                        </p:tgtEl>
                                      </p:cBhvr>
                                    </p:animEffect>
                                    <p:set>
                                      <p:cBhvr>
                                        <p:cTn id="56" dur="1" fill="hold">
                                          <p:stCondLst>
                                            <p:cond delay="999"/>
                                          </p:stCondLst>
                                        </p:cTn>
                                        <p:tgtEl>
                                          <p:spTgt spid="17"/>
                                        </p:tgtEl>
                                        <p:attrNameLst>
                                          <p:attrName>style.visibility</p:attrName>
                                        </p:attrNameLst>
                                      </p:cBhvr>
                                      <p:to>
                                        <p:strVal val="hidden"/>
                                      </p:to>
                                    </p:set>
                                  </p:childTnLst>
                                </p:cTn>
                              </p:par>
                              <p:par>
                                <p:cTn id="57" presetID="55" presetClass="exit" presetSubtype="0" fill="hold" grpId="0" nodeType="withEffect">
                                  <p:stCondLst>
                                    <p:cond delay="0"/>
                                  </p:stCondLst>
                                  <p:childTnLst>
                                    <p:anim calcmode="lin" valueType="num">
                                      <p:cBhvr>
                                        <p:cTn id="58" dur="1000"/>
                                        <p:tgtEl>
                                          <p:spTgt spid="11"/>
                                        </p:tgtEl>
                                        <p:attrNameLst>
                                          <p:attrName>ppt_w</p:attrName>
                                        </p:attrNameLst>
                                      </p:cBhvr>
                                      <p:tavLst>
                                        <p:tav tm="0">
                                          <p:val>
                                            <p:strVal val="ppt_w"/>
                                          </p:val>
                                        </p:tav>
                                        <p:tav tm="100000">
                                          <p:val>
                                            <p:strVal val="ppt_w*0.70"/>
                                          </p:val>
                                        </p:tav>
                                      </p:tavLst>
                                    </p:anim>
                                    <p:anim calcmode="lin" valueType="num">
                                      <p:cBhvr>
                                        <p:cTn id="59" dur="1000"/>
                                        <p:tgtEl>
                                          <p:spTgt spid="11"/>
                                        </p:tgtEl>
                                        <p:attrNameLst>
                                          <p:attrName>ppt_h</p:attrName>
                                        </p:attrNameLst>
                                      </p:cBhvr>
                                      <p:tavLst>
                                        <p:tav tm="0">
                                          <p:val>
                                            <p:strVal val="ppt_h"/>
                                          </p:val>
                                        </p:tav>
                                        <p:tav tm="100000">
                                          <p:val>
                                            <p:strVal val="ppt_h"/>
                                          </p:val>
                                        </p:tav>
                                      </p:tavLst>
                                    </p:anim>
                                    <p:animEffect transition="out" filter="fade">
                                      <p:cBhvr>
                                        <p:cTn id="60" dur="1000"/>
                                        <p:tgtEl>
                                          <p:spTgt spid="11"/>
                                        </p:tgtEl>
                                      </p:cBhvr>
                                    </p:animEffect>
                                    <p:set>
                                      <p:cBhvr>
                                        <p:cTn id="61" dur="1" fill="hold">
                                          <p:stCondLst>
                                            <p:cond delay="999"/>
                                          </p:stCondLst>
                                        </p:cTn>
                                        <p:tgtEl>
                                          <p:spTgt spid="11"/>
                                        </p:tgtEl>
                                        <p:attrNameLst>
                                          <p:attrName>style.visibility</p:attrName>
                                        </p:attrNameLst>
                                      </p:cBhvr>
                                      <p:to>
                                        <p:strVal val="hidden"/>
                                      </p:to>
                                    </p:set>
                                  </p:childTnLst>
                                </p:cTn>
                              </p:par>
                              <p:par>
                                <p:cTn id="62" presetID="55" presetClass="exit" presetSubtype="0" fill="hold" grpId="1" nodeType="withEffect">
                                  <p:stCondLst>
                                    <p:cond delay="0"/>
                                  </p:stCondLst>
                                  <p:childTnLst>
                                    <p:anim calcmode="lin" valueType="num">
                                      <p:cBhvr>
                                        <p:cTn id="63" dur="1000"/>
                                        <p:tgtEl>
                                          <p:spTgt spid="10"/>
                                        </p:tgtEl>
                                        <p:attrNameLst>
                                          <p:attrName>ppt_w</p:attrName>
                                        </p:attrNameLst>
                                      </p:cBhvr>
                                      <p:tavLst>
                                        <p:tav tm="0">
                                          <p:val>
                                            <p:strVal val="ppt_w"/>
                                          </p:val>
                                        </p:tav>
                                        <p:tav tm="100000">
                                          <p:val>
                                            <p:strVal val="ppt_w*0.70"/>
                                          </p:val>
                                        </p:tav>
                                      </p:tavLst>
                                    </p:anim>
                                    <p:anim calcmode="lin" valueType="num">
                                      <p:cBhvr>
                                        <p:cTn id="64" dur="1000"/>
                                        <p:tgtEl>
                                          <p:spTgt spid="10"/>
                                        </p:tgtEl>
                                        <p:attrNameLst>
                                          <p:attrName>ppt_h</p:attrName>
                                        </p:attrNameLst>
                                      </p:cBhvr>
                                      <p:tavLst>
                                        <p:tav tm="0">
                                          <p:val>
                                            <p:strVal val="ppt_h"/>
                                          </p:val>
                                        </p:tav>
                                        <p:tav tm="100000">
                                          <p:val>
                                            <p:strVal val="ppt_h"/>
                                          </p:val>
                                        </p:tav>
                                      </p:tavLst>
                                    </p:anim>
                                    <p:animEffect transition="out" filter="fade">
                                      <p:cBhvr>
                                        <p:cTn id="65" dur="1000"/>
                                        <p:tgtEl>
                                          <p:spTgt spid="10"/>
                                        </p:tgtEl>
                                      </p:cBhvr>
                                    </p:animEffect>
                                    <p:set>
                                      <p:cBhvr>
                                        <p:cTn id="66" dur="1" fill="hold">
                                          <p:stCondLst>
                                            <p:cond delay="999"/>
                                          </p:stCondLst>
                                        </p:cTn>
                                        <p:tgtEl>
                                          <p:spTgt spid="10"/>
                                        </p:tgtEl>
                                        <p:attrNameLst>
                                          <p:attrName>style.visibility</p:attrName>
                                        </p:attrNameLst>
                                      </p:cBhvr>
                                      <p:to>
                                        <p:strVal val="hidden"/>
                                      </p:to>
                                    </p:set>
                                  </p:childTnLst>
                                </p:cTn>
                              </p:par>
                              <p:par>
                                <p:cTn id="67" presetID="55" presetClass="exit" presetSubtype="0" fill="hold" grpId="0" nodeType="withEffect">
                                  <p:stCondLst>
                                    <p:cond delay="0"/>
                                  </p:stCondLst>
                                  <p:childTnLst>
                                    <p:anim calcmode="lin" valueType="num">
                                      <p:cBhvr>
                                        <p:cTn id="68" dur="1000"/>
                                        <p:tgtEl>
                                          <p:spTgt spid="21"/>
                                        </p:tgtEl>
                                        <p:attrNameLst>
                                          <p:attrName>ppt_w</p:attrName>
                                        </p:attrNameLst>
                                      </p:cBhvr>
                                      <p:tavLst>
                                        <p:tav tm="0">
                                          <p:val>
                                            <p:strVal val="ppt_w"/>
                                          </p:val>
                                        </p:tav>
                                        <p:tav tm="100000">
                                          <p:val>
                                            <p:strVal val="ppt_w*0.70"/>
                                          </p:val>
                                        </p:tav>
                                      </p:tavLst>
                                    </p:anim>
                                    <p:anim calcmode="lin" valueType="num">
                                      <p:cBhvr>
                                        <p:cTn id="69" dur="1000"/>
                                        <p:tgtEl>
                                          <p:spTgt spid="21"/>
                                        </p:tgtEl>
                                        <p:attrNameLst>
                                          <p:attrName>ppt_h</p:attrName>
                                        </p:attrNameLst>
                                      </p:cBhvr>
                                      <p:tavLst>
                                        <p:tav tm="0">
                                          <p:val>
                                            <p:strVal val="ppt_h"/>
                                          </p:val>
                                        </p:tav>
                                        <p:tav tm="100000">
                                          <p:val>
                                            <p:strVal val="ppt_h"/>
                                          </p:val>
                                        </p:tav>
                                      </p:tavLst>
                                    </p:anim>
                                    <p:animEffect transition="out" filter="fade">
                                      <p:cBhvr>
                                        <p:cTn id="70" dur="1000"/>
                                        <p:tgtEl>
                                          <p:spTgt spid="21"/>
                                        </p:tgtEl>
                                      </p:cBhvr>
                                    </p:animEffect>
                                    <p:set>
                                      <p:cBhvr>
                                        <p:cTn id="71" dur="1" fill="hold">
                                          <p:stCondLst>
                                            <p:cond delay="999"/>
                                          </p:stCondLst>
                                        </p:cTn>
                                        <p:tgtEl>
                                          <p:spTgt spid="21"/>
                                        </p:tgtEl>
                                        <p:attrNameLst>
                                          <p:attrName>style.visibility</p:attrName>
                                        </p:attrNameLst>
                                      </p:cBhvr>
                                      <p:to>
                                        <p:strVal val="hidden"/>
                                      </p:to>
                                    </p:set>
                                  </p:childTnLst>
                                </p:cTn>
                              </p:par>
                              <p:par>
                                <p:cTn id="72" presetID="55" presetClass="exit" presetSubtype="0" fill="hold" nodeType="withEffect">
                                  <p:stCondLst>
                                    <p:cond delay="0"/>
                                  </p:stCondLst>
                                  <p:childTnLst>
                                    <p:anim calcmode="lin" valueType="num">
                                      <p:cBhvr>
                                        <p:cTn id="73" dur="1000"/>
                                        <p:tgtEl>
                                          <p:spTgt spid="22"/>
                                        </p:tgtEl>
                                        <p:attrNameLst>
                                          <p:attrName>ppt_w</p:attrName>
                                        </p:attrNameLst>
                                      </p:cBhvr>
                                      <p:tavLst>
                                        <p:tav tm="0">
                                          <p:val>
                                            <p:strVal val="ppt_w"/>
                                          </p:val>
                                        </p:tav>
                                        <p:tav tm="100000">
                                          <p:val>
                                            <p:strVal val="ppt_w*0.70"/>
                                          </p:val>
                                        </p:tav>
                                      </p:tavLst>
                                    </p:anim>
                                    <p:anim calcmode="lin" valueType="num">
                                      <p:cBhvr>
                                        <p:cTn id="74" dur="1000"/>
                                        <p:tgtEl>
                                          <p:spTgt spid="22"/>
                                        </p:tgtEl>
                                        <p:attrNameLst>
                                          <p:attrName>ppt_h</p:attrName>
                                        </p:attrNameLst>
                                      </p:cBhvr>
                                      <p:tavLst>
                                        <p:tav tm="0">
                                          <p:val>
                                            <p:strVal val="ppt_h"/>
                                          </p:val>
                                        </p:tav>
                                        <p:tav tm="100000">
                                          <p:val>
                                            <p:strVal val="ppt_h"/>
                                          </p:val>
                                        </p:tav>
                                      </p:tavLst>
                                    </p:anim>
                                    <p:animEffect transition="out" filter="fade">
                                      <p:cBhvr>
                                        <p:cTn id="75" dur="1000"/>
                                        <p:tgtEl>
                                          <p:spTgt spid="22"/>
                                        </p:tgtEl>
                                      </p:cBhvr>
                                    </p:animEffect>
                                    <p:set>
                                      <p:cBhvr>
                                        <p:cTn id="76" dur="1" fill="hold">
                                          <p:stCondLst>
                                            <p:cond delay="999"/>
                                          </p:stCondLst>
                                        </p:cTn>
                                        <p:tgtEl>
                                          <p:spTgt spid="22"/>
                                        </p:tgtEl>
                                        <p:attrNameLst>
                                          <p:attrName>style.visibility</p:attrName>
                                        </p:attrNameLst>
                                      </p:cBhvr>
                                      <p:to>
                                        <p:strVal val="hidden"/>
                                      </p:to>
                                    </p:set>
                                  </p:childTnLst>
                                </p:cTn>
                              </p:par>
                              <p:par>
                                <p:cTn id="77" presetID="55" presetClass="exit" presetSubtype="0" fill="hold" nodeType="withEffect">
                                  <p:stCondLst>
                                    <p:cond delay="0"/>
                                  </p:stCondLst>
                                  <p:childTnLst>
                                    <p:anim calcmode="lin" valueType="num">
                                      <p:cBhvr>
                                        <p:cTn id="78" dur="1000"/>
                                        <p:tgtEl>
                                          <p:spTgt spid="19"/>
                                        </p:tgtEl>
                                        <p:attrNameLst>
                                          <p:attrName>ppt_w</p:attrName>
                                        </p:attrNameLst>
                                      </p:cBhvr>
                                      <p:tavLst>
                                        <p:tav tm="0">
                                          <p:val>
                                            <p:strVal val="ppt_w"/>
                                          </p:val>
                                        </p:tav>
                                        <p:tav tm="100000">
                                          <p:val>
                                            <p:strVal val="ppt_w*0.70"/>
                                          </p:val>
                                        </p:tav>
                                      </p:tavLst>
                                    </p:anim>
                                    <p:anim calcmode="lin" valueType="num">
                                      <p:cBhvr>
                                        <p:cTn id="79" dur="1000"/>
                                        <p:tgtEl>
                                          <p:spTgt spid="19"/>
                                        </p:tgtEl>
                                        <p:attrNameLst>
                                          <p:attrName>ppt_h</p:attrName>
                                        </p:attrNameLst>
                                      </p:cBhvr>
                                      <p:tavLst>
                                        <p:tav tm="0">
                                          <p:val>
                                            <p:strVal val="ppt_h"/>
                                          </p:val>
                                        </p:tav>
                                        <p:tav tm="100000">
                                          <p:val>
                                            <p:strVal val="ppt_h"/>
                                          </p:val>
                                        </p:tav>
                                      </p:tavLst>
                                    </p:anim>
                                    <p:animEffect transition="out" filter="fade">
                                      <p:cBhvr>
                                        <p:cTn id="80" dur="1000"/>
                                        <p:tgtEl>
                                          <p:spTgt spid="19"/>
                                        </p:tgtEl>
                                      </p:cBhvr>
                                    </p:animEffect>
                                    <p:set>
                                      <p:cBhvr>
                                        <p:cTn id="81" dur="1" fill="hold">
                                          <p:stCondLst>
                                            <p:cond delay="999"/>
                                          </p:stCondLst>
                                        </p:cTn>
                                        <p:tgtEl>
                                          <p:spTgt spid="19"/>
                                        </p:tgtEl>
                                        <p:attrNameLst>
                                          <p:attrName>style.visibility</p:attrName>
                                        </p:attrNameLst>
                                      </p:cBhvr>
                                      <p:to>
                                        <p:strVal val="hidden"/>
                                      </p:to>
                                    </p:set>
                                  </p:childTnLst>
                                </p:cTn>
                              </p:par>
                              <p:par>
                                <p:cTn id="82" presetID="1" presetClass="entr" presetSubtype="0" fill="hold" nodeType="withEffect">
                                  <p:stCondLst>
                                    <p:cond delay="0"/>
                                  </p:stCondLst>
                                  <p:childTnLst>
                                    <p:set>
                                      <p:cBhvr>
                                        <p:cTn id="83" dur="1" fill="hold">
                                          <p:stCondLst>
                                            <p:cond delay="499"/>
                                          </p:stCondLst>
                                        </p:cTn>
                                        <p:tgtEl>
                                          <p:spTgt spid="194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p:bldP spid="12" grpId="0"/>
      <p:bldP spid="11" grpId="0"/>
      <p:bldP spid="21" grpId="0"/>
      <p:bldP spid="10" grpId="0"/>
      <p:bldP spid="10" grpId="1"/>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a:extLst>
              <a:ext uri="{FF2B5EF4-FFF2-40B4-BE49-F238E27FC236}">
                <a16:creationId xmlns:a16="http://schemas.microsoft.com/office/drawing/2014/main" id="{4929B776-9F72-4F36-A9A2-7BECC6EC400B}"/>
              </a:ext>
            </a:extLst>
          </p:cNvPr>
          <p:cNvSpPr txBox="1">
            <a:spLocks noChangeArrowheads="1"/>
          </p:cNvSpPr>
          <p:nvPr/>
        </p:nvSpPr>
        <p:spPr bwMode="auto">
          <a:xfrm>
            <a:off x="0" y="-4763"/>
            <a:ext cx="9144000" cy="6554788"/>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2000" b="1"/>
              <a:t>המימצאים עליהם מסתמך זרטל נתגלו ונחקרו בין השנים 2008-1990, בבקעת הירדן ובשומרון. מדובר במתחמים שנבנו בצורת כפות רגליים ענקיות. פרט לחמשת האתרים שנתגלו עד כה, לא נתגלה אף אתר בעולם שנבנה בצורה דומה ולכן מייחסים החוקרים חשיבות רבה לכל פרט ופרט. </a:t>
            </a:r>
          </a:p>
          <a:p>
            <a:pPr eaLnBrk="1" hangingPunct="1">
              <a:lnSpc>
                <a:spcPct val="100000"/>
              </a:lnSpc>
              <a:spcBef>
                <a:spcPct val="0"/>
              </a:spcBef>
              <a:buFontTx/>
              <a:buNone/>
            </a:pPr>
            <a:r>
              <a:rPr lang="he-IL" altLang="he-IL" sz="2000" b="1"/>
              <a:t>מבדיקות תיארוך שערכו החוקרים לכלי חרס ועצמות בעלי חיים שנמצאו בשטח, ניתן להסיק שהמתחמים נבנו בסוף המאה ה-13 לפנה"ס וקיומם נמשך עד המאה ה-9 לפנה"ס בקירוב. האתר הראשון נמצא ליד מושב ארגמן שבבקעה. אורכו כ-200 מטרים, רוחבו </a:t>
            </a:r>
            <a:br>
              <a:rPr lang="en-US" altLang="he-IL" sz="2000" b="1"/>
            </a:br>
            <a:r>
              <a:rPr lang="he-IL" altLang="he-IL" sz="2000" b="1"/>
              <a:t>כ-85 מטרים ושטחו כ-13 דונם. המתחם בנוי כחצר מוארכת המוקפת קיר נמוך (כ 50 ס"מ), במרכזו במה עגולה שתכליתה לא ברורה עדיין לחוקרים. ליד הבמה נמצאו סירי בישול ועצמות בעלי חיים, מה שעשוי להעיד כי היא שימשה לפולחן (אולי מזבח להעלאת קורבנות?).   המבנה המיוחד, בצורת כף רגל, מעיד שהאתר נבנה עם כוונה רעיונית. יש בו מסלול, מעין דרך תהלוכות, המקיפה את הבמה. "הקפה טיקסית של אתרים באמצעות תהלוכות היא אלמנט חשוב במזרח הקדום", אמר פרופ' זרטל, שהוסיף כי מקור המונח 'חג' בלשונות השמיות הוא במילה 'חוג', שמשמעותה סיבוב או הקפת מקום. מכאן שהממצא החדש שופך אור על משמעות המושג 'חג' בעברית. </a:t>
            </a:r>
          </a:p>
          <a:p>
            <a:pPr eaLnBrk="1" hangingPunct="1">
              <a:lnSpc>
                <a:spcPct val="100000"/>
              </a:lnSpc>
              <a:spcBef>
                <a:spcPct val="0"/>
              </a:spcBef>
              <a:buFontTx/>
              <a:buNone/>
            </a:pPr>
            <a:r>
              <a:rPr lang="he-IL" altLang="he-IL" sz="2000" b="1"/>
              <a:t>המתחם השני נתגלה ליד מושב יפית, השלישי ליד מושב משואה. עוד שני מתחמים שצורתם דומה אך לא זהה, נמצאו בנחל תרצה ובהר עיבל. זרטל סבור שמדובר בחמישה מתחמים שנבנו על ידי בני ישראל, זמן קצר לאחר כניסתם לארץ כנען. הוא מסתמך על העובדה שחמשת האתרים נבנו באותה תקופה, על כך שחמישתם פזורים על מסלול הכניסה לארץ ישראל, המתואר בספר יהושע, ועל העובדה שבמתחם בהר עיבל נמצא בעבר מזבח ולידו שרידים של בעלי חיים שנשחטו שחיטה כשרה.</a:t>
            </a: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G:\תצלומים דיגיטליים\מתחמי כף הרגל - גילגלים\גילגל ארגמן\D71_3053.JPG">
            <a:extLst>
              <a:ext uri="{FF2B5EF4-FFF2-40B4-BE49-F238E27FC236}">
                <a16:creationId xmlns:a16="http://schemas.microsoft.com/office/drawing/2014/main" id="{F589B6FA-50CF-4B98-A227-B488971733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7938"/>
            <a:ext cx="4535487"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Picture 3" descr="G:\תצלומים דיגיטליים\מתחמי כף הרגל - גילגלים\גילגל ארגמן\D71_3050.JPG">
            <a:extLst>
              <a:ext uri="{FF2B5EF4-FFF2-40B4-BE49-F238E27FC236}">
                <a16:creationId xmlns:a16="http://schemas.microsoft.com/office/drawing/2014/main" id="{E4205CDE-E74A-4BBD-BB19-8213122A0D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2F6011F-0E5B-4A17-A32C-B20F68162331}"/>
              </a:ext>
            </a:extLst>
          </p:cNvPr>
          <p:cNvSpPr txBox="1">
            <a:spLocks noChangeArrowheads="1"/>
          </p:cNvSpPr>
          <p:nvPr/>
        </p:nvSpPr>
        <p:spPr bwMode="auto">
          <a:xfrm>
            <a:off x="0" y="-46038"/>
            <a:ext cx="9144000" cy="901701"/>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אנו עוברים אל האתר עצמו, וננסה לפרט את רכיביו השונים:</a:t>
            </a:r>
            <a:br>
              <a:rPr lang="en-US" altLang="he-IL" sz="2000" b="1"/>
            </a:br>
            <a:r>
              <a:rPr lang="he-IL" altLang="he-IL" sz="2000" b="1"/>
              <a:t>נתחיל עם הקיר המקיף את המתחם כולו, ע"פ כמות האבנים שנמצאו במקום מניחים החוקרים שהקיר היה רק "סימון" לגבולות המתחם וגובהו היה בסביבות חצי מטר בלבד.</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10" fill="hold" nodeType="clickEffect">
                                  <p:stCondLst>
                                    <p:cond delay="0"/>
                                  </p:stCondLst>
                                  <p:childTnLst>
                                    <p:anim calcmode="lin" valueType="num">
                                      <p:cBhvr>
                                        <p:cTn id="6" dur="1000"/>
                                        <p:tgtEl>
                                          <p:spTgt spid="43011"/>
                                        </p:tgtEl>
                                        <p:attrNameLst>
                                          <p:attrName>ppt_w</p:attrName>
                                        </p:attrNameLst>
                                      </p:cBhvr>
                                      <p:tavLst>
                                        <p:tav tm="0">
                                          <p:val>
                                            <p:strVal val="ppt_w"/>
                                          </p:val>
                                        </p:tav>
                                        <p:tav tm="100000">
                                          <p:val>
                                            <p:fltVal val="0"/>
                                          </p:val>
                                        </p:tav>
                                      </p:tavLst>
                                    </p:anim>
                                    <p:anim calcmode="lin" valueType="num">
                                      <p:cBhvr>
                                        <p:cTn id="7" dur="1000"/>
                                        <p:tgtEl>
                                          <p:spTgt spid="43011"/>
                                        </p:tgtEl>
                                        <p:attrNameLst>
                                          <p:attrName>ppt_h</p:attrName>
                                        </p:attrNameLst>
                                      </p:cBhvr>
                                      <p:tavLst>
                                        <p:tav tm="0">
                                          <p:val>
                                            <p:strVal val="ppt_h"/>
                                          </p:val>
                                        </p:tav>
                                        <p:tav tm="100000">
                                          <p:val>
                                            <p:strVal val="ppt_h"/>
                                          </p:val>
                                        </p:tav>
                                      </p:tavLst>
                                    </p:anim>
                                    <p:set>
                                      <p:cBhvr>
                                        <p:cTn id="8" dur="1" fill="hold">
                                          <p:stCondLst>
                                            <p:cond delay="999"/>
                                          </p:stCondLst>
                                        </p:cTn>
                                        <p:tgtEl>
                                          <p:spTgt spid="43011"/>
                                        </p:tgtEl>
                                        <p:attrNameLst>
                                          <p:attrName>style.visibility</p:attrName>
                                        </p:attrNameLst>
                                      </p:cBhvr>
                                      <p:to>
                                        <p:strVal val="hidden"/>
                                      </p:to>
                                    </p:set>
                                  </p:childTnLst>
                                </p:cTn>
                              </p:par>
                              <p:par>
                                <p:cTn id="9" presetID="16" presetClass="exit" presetSubtype="37" fill="hold" grpId="0" nodeType="withEffect">
                                  <p:stCondLst>
                                    <p:cond delay="0"/>
                                  </p:stCondLst>
                                  <p:childTnLst>
                                    <p:animEffect transition="out" filter="barn(outVertical)">
                                      <p:cBhvr>
                                        <p:cTn id="10" dur="1000"/>
                                        <p:tgtEl>
                                          <p:spTgt spid="2"/>
                                        </p:tgtEl>
                                      </p:cBhvr>
                                    </p:animEffect>
                                    <p:set>
                                      <p:cBhvr>
                                        <p:cTn id="11"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תמונה 3" descr="תמונה שמכילה חוץ, קרקע, דשא, שדה&#10;&#10;התיאור נוצר באופן אוטומטי">
            <a:extLst>
              <a:ext uri="{FF2B5EF4-FFF2-40B4-BE49-F238E27FC236}">
                <a16:creationId xmlns:a16="http://schemas.microsoft.com/office/drawing/2014/main" id="{99B96ED8-4CBF-461A-B99C-98BB003DD8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1025525"/>
            <a:ext cx="9201151" cy="589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6" name="Picture 1" descr="G:\תצלומים דיגיטליים\מתחמי כף הרגל - גילגלים\גילגל ארגמן\D71_3094.JPG">
            <a:extLst>
              <a:ext uri="{FF2B5EF4-FFF2-40B4-BE49-F238E27FC236}">
                <a16:creationId xmlns:a16="http://schemas.microsoft.com/office/drawing/2014/main" id="{1DA6FB1C-050E-440B-A3DA-D590E3958F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3" y="801688"/>
            <a:ext cx="9201151" cy="612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G:\תצלומים דיגיטליים\מתחמי כף הרגל - גילגלים\גילגל ארגמן\D71_3089.JPG">
            <a:extLst>
              <a:ext uri="{FF2B5EF4-FFF2-40B4-BE49-F238E27FC236}">
                <a16:creationId xmlns:a16="http://schemas.microsoft.com/office/drawing/2014/main" id="{20020B74-14B3-4EBC-A8A0-857C47854E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8" y="801688"/>
            <a:ext cx="9196388" cy="612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5">
            <a:extLst>
              <a:ext uri="{FF2B5EF4-FFF2-40B4-BE49-F238E27FC236}">
                <a16:creationId xmlns:a16="http://schemas.microsoft.com/office/drawing/2014/main" id="{0F90CD73-4C31-4B35-A294-580CDC2ED7FA}"/>
              </a:ext>
            </a:extLst>
          </p:cNvPr>
          <p:cNvSpPr txBox="1">
            <a:spLocks noChangeArrowheads="1"/>
          </p:cNvSpPr>
          <p:nvPr/>
        </p:nvSpPr>
        <p:spPr bwMode="auto">
          <a:xfrm>
            <a:off x="0" y="58738"/>
            <a:ext cx="9144000" cy="631825"/>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ts val="2100"/>
              </a:lnSpc>
              <a:spcBef>
                <a:spcPct val="0"/>
              </a:spcBef>
              <a:buFontTx/>
              <a:buNone/>
            </a:pPr>
            <a:r>
              <a:rPr lang="he-IL" altLang="he-IL" sz="2000" b="1"/>
              <a:t>כך נראה מעגל האבנים שיתכן והיה מקום העלאת הקורבנות או הזבחים כשלידו נמצאו עצמות בעלי חיים  ושברי כלים.</a:t>
            </a:r>
          </a:p>
        </p:txBody>
      </p:sp>
      <p:sp>
        <p:nvSpPr>
          <p:cNvPr id="2" name="TextBox 1">
            <a:extLst>
              <a:ext uri="{FF2B5EF4-FFF2-40B4-BE49-F238E27FC236}">
                <a16:creationId xmlns:a16="http://schemas.microsoft.com/office/drawing/2014/main" id="{F8EFFE91-E714-4615-A7D3-E674941BDA6E}"/>
              </a:ext>
            </a:extLst>
          </p:cNvPr>
          <p:cNvSpPr txBox="1">
            <a:spLocks noChangeArrowheads="1"/>
          </p:cNvSpPr>
          <p:nvPr/>
        </p:nvSpPr>
        <p:spPr bwMode="auto">
          <a:xfrm>
            <a:off x="44450" y="25400"/>
            <a:ext cx="9144000" cy="900113"/>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ts val="2100"/>
              </a:lnSpc>
              <a:spcBef>
                <a:spcPct val="0"/>
              </a:spcBef>
              <a:buFontTx/>
              <a:buNone/>
            </a:pPr>
            <a:r>
              <a:rPr lang="he-IL" altLang="he-IL" sz="2000" b="1"/>
              <a:t>"דרך התהלוכות" מקיפה חלק מכף הרגל כולה, וניתן לראות שהיא בנויה משתי שורות "אבני שפה", שבמרכזן אבנים שטוחות המאפשרות הליכה נוחה למדי, אף שאלפי   השנים שחלפו מאז הוקמה נתנו בה את אותותיהם.</a:t>
            </a:r>
          </a:p>
        </p:txBody>
      </p:sp>
      <p:pic>
        <p:nvPicPr>
          <p:cNvPr id="7" name="Picture 6" descr="G:\תצלומים דיגיטליים\מתחמי כף הרגל - גילגלים\גילגל ארגמן\D71_3079.JPG">
            <a:extLst>
              <a:ext uri="{FF2B5EF4-FFF2-40B4-BE49-F238E27FC236}">
                <a16:creationId xmlns:a16="http://schemas.microsoft.com/office/drawing/2014/main" id="{68DA8FA8-E80B-475F-84E4-A1FC0659CA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8" y="912813"/>
            <a:ext cx="9172576"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2">
            <a:extLst>
              <a:ext uri="{FF2B5EF4-FFF2-40B4-BE49-F238E27FC236}">
                <a16:creationId xmlns:a16="http://schemas.microsoft.com/office/drawing/2014/main" id="{E3FE1EBC-8329-4181-908B-E3B6CB7EAD73}"/>
              </a:ext>
            </a:extLst>
          </p:cNvPr>
          <p:cNvSpPr txBox="1">
            <a:spLocks noChangeArrowheads="1"/>
          </p:cNvSpPr>
          <p:nvPr/>
        </p:nvSpPr>
        <p:spPr bwMode="auto">
          <a:xfrm>
            <a:off x="12700" y="25400"/>
            <a:ext cx="9144000" cy="900113"/>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ts val="2100"/>
              </a:lnSpc>
              <a:spcBef>
                <a:spcPct val="0"/>
              </a:spcBef>
              <a:buFontTx/>
              <a:buNone/>
            </a:pPr>
            <a:r>
              <a:rPr lang="he-IL" altLang="he-IL" sz="2000" b="1"/>
              <a:t>באזור שבין "סוליית" כף הרגל ל"עקב", נמצא פתח בקיר הסובב המזרחי ולצידו משטח מרוצף באבנים מקומיות, שטוחות אך טבעיות, שממנו יוצאת "דרך התהלוכות".</a:t>
            </a:r>
          </a:p>
          <a:p>
            <a:pPr algn="ctr" eaLnBrk="1" hangingPunct="1">
              <a:lnSpc>
                <a:spcPts val="2100"/>
              </a:lnSpc>
              <a:spcBef>
                <a:spcPct val="0"/>
              </a:spcBef>
              <a:buFontTx/>
              <a:buNone/>
            </a:pPr>
            <a:endParaRPr lang="he-IL" altLang="he-IL" sz="2000" b="1"/>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xit" presetSubtype="0" fill="hold" nodeType="clickEffect">
                                  <p:stCondLst>
                                    <p:cond delay="0"/>
                                  </p:stCondLst>
                                  <p:childTnLst>
                                    <p:animEffect transition="out" filter="wedge">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8"/>
                                        </p:tgtEl>
                                        <p:attrNameLst>
                                          <p:attrName>ppt_w</p:attrName>
                                        </p:attrNameLst>
                                      </p:cBhvr>
                                      <p:tavLst>
                                        <p:tav tm="0">
                                          <p:val>
                                            <p:strVal val="ppt_w"/>
                                          </p:val>
                                        </p:tav>
                                        <p:tav tm="100000">
                                          <p:val>
                                            <p:strVal val="ppt_w*0.70"/>
                                          </p:val>
                                        </p:tav>
                                      </p:tavLst>
                                    </p:anim>
                                    <p:anim calcmode="lin" valueType="num">
                                      <p:cBhvr>
                                        <p:cTn id="10" dur="1000"/>
                                        <p:tgtEl>
                                          <p:spTgt spid="8"/>
                                        </p:tgtEl>
                                        <p:attrNameLst>
                                          <p:attrName>ppt_h</p:attrName>
                                        </p:attrNameLst>
                                      </p:cBhvr>
                                      <p:tavLst>
                                        <p:tav tm="0">
                                          <p:val>
                                            <p:strVal val="ppt_h"/>
                                          </p:val>
                                        </p:tav>
                                        <p:tav tm="100000">
                                          <p:val>
                                            <p:strVal val="ppt_h"/>
                                          </p:val>
                                        </p:tav>
                                      </p:tavLst>
                                    </p:anim>
                                    <p:animEffect transition="out" filter="fade">
                                      <p:cBhvr>
                                        <p:cTn id="11" dur="1000"/>
                                        <p:tgtEl>
                                          <p:spTgt spid="8"/>
                                        </p:tgtEl>
                                      </p:cBhvr>
                                    </p:animEffect>
                                    <p:set>
                                      <p:cBhvr>
                                        <p:cTn id="12" dur="1" fill="hold">
                                          <p:stCondLst>
                                            <p:cond delay="999"/>
                                          </p:stCondLst>
                                        </p:cTn>
                                        <p:tgtEl>
                                          <p:spTgt spid="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xit" presetSubtype="0" fill="hold" nodeType="clickEffect">
                                  <p:stCondLst>
                                    <p:cond delay="100"/>
                                  </p:stCondLst>
                                  <p:childTnLst>
                                    <p:animEffect transition="out" filter="wedge">
                                      <p:cBhvr>
                                        <p:cTn id="16" dur="1000"/>
                                        <p:tgtEl>
                                          <p:spTgt spid="40963"/>
                                        </p:tgtEl>
                                      </p:cBhvr>
                                    </p:animEffect>
                                    <p:set>
                                      <p:cBhvr>
                                        <p:cTn id="17" dur="1" fill="hold">
                                          <p:stCondLst>
                                            <p:cond delay="999"/>
                                          </p:stCondLst>
                                        </p:cTn>
                                        <p:tgtEl>
                                          <p:spTgt spid="4096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xit" presetSubtype="0" fill="hold" nodeType="clickEffect">
                                  <p:stCondLst>
                                    <p:cond delay="0"/>
                                  </p:stCondLst>
                                  <p:childTnLst>
                                    <p:animEffect transition="out" filter="wedge">
                                      <p:cBhvr>
                                        <p:cTn id="21" dur="1000"/>
                                        <p:tgtEl>
                                          <p:spTgt spid="11266"/>
                                        </p:tgtEl>
                                      </p:cBhvr>
                                    </p:animEffect>
                                    <p:set>
                                      <p:cBhvr>
                                        <p:cTn id="22" dur="1" fill="hold">
                                          <p:stCondLst>
                                            <p:cond delay="999"/>
                                          </p:stCondLst>
                                        </p:cTn>
                                        <p:tgtEl>
                                          <p:spTgt spid="11266"/>
                                        </p:tgtEl>
                                        <p:attrNameLst>
                                          <p:attrName>style.visibility</p:attrName>
                                        </p:attrNameLst>
                                      </p:cBhvr>
                                      <p:to>
                                        <p:strVal val="hidden"/>
                                      </p:to>
                                    </p:set>
                                  </p:childTnLst>
                                </p:cTn>
                              </p:par>
                              <p:par>
                                <p:cTn id="23" presetID="55" presetClass="exit" presetSubtype="0" fill="hold" grpId="0" nodeType="withEffect">
                                  <p:stCondLst>
                                    <p:cond delay="0"/>
                                  </p:stCondLst>
                                  <p:childTnLst>
                                    <p:anim calcmode="lin" valueType="num">
                                      <p:cBhvr>
                                        <p:cTn id="24" dur="1000"/>
                                        <p:tgtEl>
                                          <p:spTgt spid="2"/>
                                        </p:tgtEl>
                                        <p:attrNameLst>
                                          <p:attrName>ppt_w</p:attrName>
                                        </p:attrNameLst>
                                      </p:cBhvr>
                                      <p:tavLst>
                                        <p:tav tm="0">
                                          <p:val>
                                            <p:strVal val="ppt_w"/>
                                          </p:val>
                                        </p:tav>
                                        <p:tav tm="100000">
                                          <p:val>
                                            <p:strVal val="ppt_w*0.70"/>
                                          </p:val>
                                        </p:tav>
                                      </p:tavLst>
                                    </p:anim>
                                    <p:anim calcmode="lin" valueType="num">
                                      <p:cBhvr>
                                        <p:cTn id="25" dur="1000"/>
                                        <p:tgtEl>
                                          <p:spTgt spid="2"/>
                                        </p:tgtEl>
                                        <p:attrNameLst>
                                          <p:attrName>ppt_h</p:attrName>
                                        </p:attrNameLst>
                                      </p:cBhvr>
                                      <p:tavLst>
                                        <p:tav tm="0">
                                          <p:val>
                                            <p:strVal val="ppt_h"/>
                                          </p:val>
                                        </p:tav>
                                        <p:tav tm="100000">
                                          <p:val>
                                            <p:strVal val="ppt_h"/>
                                          </p:val>
                                        </p:tav>
                                      </p:tavLst>
                                    </p:anim>
                                    <p:animEffect transition="out" filter="fade">
                                      <p:cBhvr>
                                        <p:cTn id="26" dur="1000"/>
                                        <p:tgtEl>
                                          <p:spTgt spid="2"/>
                                        </p:tgtEl>
                                      </p:cBhvr>
                                    </p:animEffect>
                                    <p:set>
                                      <p:cBhvr>
                                        <p:cTn id="27"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G:\תצלומים דיגיטליים\מערת סמרא - מצפון ליריחו\D71_3224.JPG">
            <a:extLst>
              <a:ext uri="{FF2B5EF4-FFF2-40B4-BE49-F238E27FC236}">
                <a16:creationId xmlns:a16="http://schemas.microsoft.com/office/drawing/2014/main" id="{D85F0128-7444-42C8-A2AD-D6010B3FD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5175"/>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E983541-7376-4C67-A8F3-26612534624E}"/>
              </a:ext>
            </a:extLst>
          </p:cNvPr>
          <p:cNvSpPr txBox="1">
            <a:spLocks noChangeArrowheads="1"/>
          </p:cNvSpPr>
          <p:nvPr/>
        </p:nvSpPr>
        <p:spPr bwMode="auto">
          <a:xfrm>
            <a:off x="2627313" y="3573463"/>
            <a:ext cx="22320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1400" b="1">
                <a:solidFill>
                  <a:schemeClr val="bg1"/>
                </a:solidFill>
                <a:latin typeface="Arial" panose="020B0604020202020204" pitchFamily="34" charset="0"/>
              </a:rPr>
              <a:t>החצר הפנימית</a:t>
            </a:r>
          </a:p>
        </p:txBody>
      </p:sp>
      <p:sp>
        <p:nvSpPr>
          <p:cNvPr id="10" name="TextBox 9">
            <a:extLst>
              <a:ext uri="{FF2B5EF4-FFF2-40B4-BE49-F238E27FC236}">
                <a16:creationId xmlns:a16="http://schemas.microsoft.com/office/drawing/2014/main" id="{10279838-D253-4BDE-A0EE-C8496DE9CC06}"/>
              </a:ext>
            </a:extLst>
          </p:cNvPr>
          <p:cNvSpPr txBox="1">
            <a:spLocks noChangeArrowheads="1"/>
          </p:cNvSpPr>
          <p:nvPr/>
        </p:nvSpPr>
        <p:spPr bwMode="auto">
          <a:xfrm>
            <a:off x="4859338" y="1052513"/>
            <a:ext cx="15128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1400" b="1">
                <a:solidFill>
                  <a:schemeClr val="bg1"/>
                </a:solidFill>
                <a:latin typeface="Arial" panose="020B0604020202020204" pitchFamily="34" charset="0"/>
              </a:rPr>
              <a:t>המשטח המרוצף, </a:t>
            </a:r>
          </a:p>
        </p:txBody>
      </p:sp>
      <p:cxnSp>
        <p:nvCxnSpPr>
          <p:cNvPr id="12" name="מחבר חץ ישר 11">
            <a:extLst>
              <a:ext uri="{FF2B5EF4-FFF2-40B4-BE49-F238E27FC236}">
                <a16:creationId xmlns:a16="http://schemas.microsoft.com/office/drawing/2014/main" id="{6C4A5D6E-6F4E-439F-A606-D288075D6F28}"/>
              </a:ext>
            </a:extLst>
          </p:cNvPr>
          <p:cNvCxnSpPr/>
          <p:nvPr/>
        </p:nvCxnSpPr>
        <p:spPr>
          <a:xfrm>
            <a:off x="7308850" y="1341438"/>
            <a:ext cx="647700" cy="143986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מחבר חץ ישר 12">
            <a:extLst>
              <a:ext uri="{FF2B5EF4-FFF2-40B4-BE49-F238E27FC236}">
                <a16:creationId xmlns:a16="http://schemas.microsoft.com/office/drawing/2014/main" id="{C1FF2853-425D-44DF-AD37-C0003ED4AA97}"/>
              </a:ext>
            </a:extLst>
          </p:cNvPr>
          <p:cNvCxnSpPr/>
          <p:nvPr/>
        </p:nvCxnSpPr>
        <p:spPr>
          <a:xfrm>
            <a:off x="6084888" y="1341438"/>
            <a:ext cx="503237" cy="143986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2E07F66-5CE7-4F8A-9F58-1AF10527F94C}"/>
              </a:ext>
            </a:extLst>
          </p:cNvPr>
          <p:cNvSpPr txBox="1">
            <a:spLocks noChangeArrowheads="1"/>
          </p:cNvSpPr>
          <p:nvPr/>
        </p:nvSpPr>
        <p:spPr bwMode="auto">
          <a:xfrm>
            <a:off x="6516688" y="1052513"/>
            <a:ext cx="26273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l" eaLnBrk="1" hangingPunct="1">
              <a:lnSpc>
                <a:spcPct val="100000"/>
              </a:lnSpc>
              <a:spcBef>
                <a:spcPct val="0"/>
              </a:spcBef>
              <a:buFontTx/>
              <a:buNone/>
            </a:pPr>
            <a:r>
              <a:rPr lang="he-IL" altLang="he-IL" sz="1400" b="1">
                <a:solidFill>
                  <a:schemeClr val="bg1"/>
                </a:solidFill>
                <a:latin typeface="Arial" panose="020B0604020202020204" pitchFamily="34" charset="0"/>
              </a:rPr>
              <a:t>תחילתה של דרך התהלוכות</a:t>
            </a:r>
            <a:endParaRPr lang="he-IL" altLang="he-IL" sz="1400">
              <a:latin typeface="Arial" panose="020B0604020202020204" pitchFamily="34" charset="0"/>
            </a:endParaRPr>
          </a:p>
        </p:txBody>
      </p:sp>
      <p:pic>
        <p:nvPicPr>
          <p:cNvPr id="16" name="Picture 3" descr="G:\תצלומים דיגיטליים\מערת סמרא - מצפון ליריחו\D71_3199.JPG">
            <a:extLst>
              <a:ext uri="{FF2B5EF4-FFF2-40B4-BE49-F238E27FC236}">
                <a16:creationId xmlns:a16="http://schemas.microsoft.com/office/drawing/2014/main" id="{1366D230-ED9D-49DD-B5BB-3ED804501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08025"/>
            <a:ext cx="9144000" cy="616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תיבת טקסט 1">
            <a:extLst>
              <a:ext uri="{FF2B5EF4-FFF2-40B4-BE49-F238E27FC236}">
                <a16:creationId xmlns:a16="http://schemas.microsoft.com/office/drawing/2014/main" id="{2EDF06D5-91EB-4BC7-A5AE-7555B52FBEAF}"/>
              </a:ext>
            </a:extLst>
          </p:cNvPr>
          <p:cNvSpPr txBox="1">
            <a:spLocks noChangeArrowheads="1"/>
          </p:cNvSpPr>
          <p:nvPr/>
        </p:nvSpPr>
        <p:spPr bwMode="auto">
          <a:xfrm>
            <a:off x="0" y="39688"/>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ct val="100000"/>
              </a:lnSpc>
              <a:spcBef>
                <a:spcPct val="0"/>
              </a:spcBef>
              <a:buFontTx/>
              <a:buNone/>
            </a:pPr>
            <a:r>
              <a:rPr lang="he-IL" altLang="he-IL" sz="2000" b="1"/>
              <a:t>זו מערה ענקית שהיא כניראה מחצבה אדירה לחציבת אבני בניין לבניית ירושלים.</a:t>
            </a:r>
          </a:p>
        </p:txBody>
      </p:sp>
      <p:sp>
        <p:nvSpPr>
          <p:cNvPr id="8" name="TextBox 7">
            <a:extLst>
              <a:ext uri="{FF2B5EF4-FFF2-40B4-BE49-F238E27FC236}">
                <a16:creationId xmlns:a16="http://schemas.microsoft.com/office/drawing/2014/main" id="{54AE7C14-99D0-4F2B-A99D-7F129C881EA3}"/>
              </a:ext>
            </a:extLst>
          </p:cNvPr>
          <p:cNvSpPr txBox="1">
            <a:spLocks noChangeArrowheads="1"/>
          </p:cNvSpPr>
          <p:nvPr/>
        </p:nvSpPr>
        <p:spPr bwMode="auto">
          <a:xfrm>
            <a:off x="0" y="9525"/>
            <a:ext cx="9144000" cy="630238"/>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ts val="2100"/>
              </a:lnSpc>
              <a:spcBef>
                <a:spcPct val="0"/>
              </a:spcBef>
              <a:buFontTx/>
              <a:buNone/>
            </a:pPr>
            <a:r>
              <a:rPr lang="he-IL" altLang="he-IL" sz="2000" b="1"/>
              <a:t>מאחר ויש באתרי מצגת שלמה ומפורטת בנושא הגילגלים, נעצור כאן, ונעבור אל אתר נוסף שנחשף באזור זה ממש והוא – "מערת סמרא".</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xit" presetSubtype="0" fill="hold" nodeType="clickEffect">
                                  <p:stCondLst>
                                    <p:cond delay="0"/>
                                  </p:stCondLst>
                                  <p:childTnLst>
                                    <p:animEffect transition="out" filter="wedge">
                                      <p:cBhvr>
                                        <p:cTn id="6" dur="1000"/>
                                        <p:tgtEl>
                                          <p:spTgt spid="16"/>
                                        </p:tgtEl>
                                      </p:cBhvr>
                                    </p:animEffect>
                                    <p:set>
                                      <p:cBhvr>
                                        <p:cTn id="7" dur="1" fill="hold">
                                          <p:stCondLst>
                                            <p:cond delay="999"/>
                                          </p:stCondLst>
                                        </p:cTn>
                                        <p:tgtEl>
                                          <p:spTgt spid="16"/>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8"/>
                                        </p:tgtEl>
                                        <p:attrNameLst>
                                          <p:attrName>ppt_w</p:attrName>
                                        </p:attrNameLst>
                                      </p:cBhvr>
                                      <p:tavLst>
                                        <p:tav tm="0">
                                          <p:val>
                                            <p:strVal val="ppt_w"/>
                                          </p:val>
                                        </p:tav>
                                        <p:tav tm="100000">
                                          <p:val>
                                            <p:strVal val="ppt_w*0.70"/>
                                          </p:val>
                                        </p:tav>
                                      </p:tavLst>
                                    </p:anim>
                                    <p:anim calcmode="lin" valueType="num">
                                      <p:cBhvr>
                                        <p:cTn id="10" dur="1000"/>
                                        <p:tgtEl>
                                          <p:spTgt spid="8"/>
                                        </p:tgtEl>
                                        <p:attrNameLst>
                                          <p:attrName>ppt_h</p:attrName>
                                        </p:attrNameLst>
                                      </p:cBhvr>
                                      <p:tavLst>
                                        <p:tav tm="0">
                                          <p:val>
                                            <p:strVal val="ppt_h"/>
                                          </p:val>
                                        </p:tav>
                                        <p:tav tm="100000">
                                          <p:val>
                                            <p:strVal val="ppt_h"/>
                                          </p:val>
                                        </p:tav>
                                      </p:tavLst>
                                    </p:anim>
                                    <p:animEffect transition="out" filter="fade">
                                      <p:cBhvr>
                                        <p:cTn id="11" dur="1000"/>
                                        <p:tgtEl>
                                          <p:spTgt spid="8"/>
                                        </p:tgtEl>
                                      </p:cBhvr>
                                    </p:animEffect>
                                    <p:set>
                                      <p:cBhvr>
                                        <p:cTn id="12" dur="1" fill="hold">
                                          <p:stCondLst>
                                            <p:cond delay="999"/>
                                          </p:stCondLst>
                                        </p:cTn>
                                        <p:tgtEl>
                                          <p:spTgt spid="8"/>
                                        </p:tgtEl>
                                        <p:attrNameLst>
                                          <p:attrName>style.visibility</p:attrName>
                                        </p:attrNameLst>
                                      </p:cBhvr>
                                      <p:to>
                                        <p:strVal val="hidden"/>
                                      </p:to>
                                    </p:set>
                                  </p:childTnLst>
                                </p:cTn>
                              </p:par>
                              <p:par>
                                <p:cTn id="13" presetID="55" presetClass="exit" presetSubtype="0" fill="hold" grpId="0" nodeType="withEffect">
                                  <p:stCondLst>
                                    <p:cond delay="0"/>
                                  </p:stCondLst>
                                  <p:childTnLst>
                                    <p:anim calcmode="lin" valueType="num">
                                      <p:cBhvr>
                                        <p:cTn id="14" dur="1000"/>
                                        <p:tgtEl>
                                          <p:spTgt spid="10"/>
                                        </p:tgtEl>
                                        <p:attrNameLst>
                                          <p:attrName>ppt_w</p:attrName>
                                        </p:attrNameLst>
                                      </p:cBhvr>
                                      <p:tavLst>
                                        <p:tav tm="0">
                                          <p:val>
                                            <p:strVal val="ppt_w"/>
                                          </p:val>
                                        </p:tav>
                                        <p:tav tm="100000">
                                          <p:val>
                                            <p:strVal val="ppt_w*0.70"/>
                                          </p:val>
                                        </p:tav>
                                      </p:tavLst>
                                    </p:anim>
                                    <p:anim calcmode="lin" valueType="num">
                                      <p:cBhvr>
                                        <p:cTn id="15" dur="1000"/>
                                        <p:tgtEl>
                                          <p:spTgt spid="10"/>
                                        </p:tgtEl>
                                        <p:attrNameLst>
                                          <p:attrName>ppt_h</p:attrName>
                                        </p:attrNameLst>
                                      </p:cBhvr>
                                      <p:tavLst>
                                        <p:tav tm="0">
                                          <p:val>
                                            <p:strVal val="ppt_h"/>
                                          </p:val>
                                        </p:tav>
                                        <p:tav tm="100000">
                                          <p:val>
                                            <p:strVal val="ppt_h"/>
                                          </p:val>
                                        </p:tav>
                                      </p:tavLst>
                                    </p:anim>
                                    <p:animEffect transition="out" filter="fade">
                                      <p:cBhvr>
                                        <p:cTn id="16" dur="1000"/>
                                        <p:tgtEl>
                                          <p:spTgt spid="10"/>
                                        </p:tgtEl>
                                      </p:cBhvr>
                                    </p:animEffect>
                                    <p:set>
                                      <p:cBhvr>
                                        <p:cTn id="17" dur="1" fill="hold">
                                          <p:stCondLst>
                                            <p:cond delay="999"/>
                                          </p:stCondLst>
                                        </p:cTn>
                                        <p:tgtEl>
                                          <p:spTgt spid="10"/>
                                        </p:tgtEl>
                                        <p:attrNameLst>
                                          <p:attrName>style.visibility</p:attrName>
                                        </p:attrNameLst>
                                      </p:cBhvr>
                                      <p:to>
                                        <p:strVal val="hidden"/>
                                      </p:to>
                                    </p:set>
                                  </p:childTnLst>
                                </p:cTn>
                              </p:par>
                              <p:par>
                                <p:cTn id="18" presetID="55" presetClass="exit" presetSubtype="0" fill="hold" grpId="0" nodeType="withEffect">
                                  <p:stCondLst>
                                    <p:cond delay="0"/>
                                  </p:stCondLst>
                                  <p:childTnLst>
                                    <p:anim calcmode="lin" valueType="num">
                                      <p:cBhvr>
                                        <p:cTn id="19" dur="1000"/>
                                        <p:tgtEl>
                                          <p:spTgt spid="14"/>
                                        </p:tgtEl>
                                        <p:attrNameLst>
                                          <p:attrName>ppt_w</p:attrName>
                                        </p:attrNameLst>
                                      </p:cBhvr>
                                      <p:tavLst>
                                        <p:tav tm="0">
                                          <p:val>
                                            <p:strVal val="ppt_w"/>
                                          </p:val>
                                        </p:tav>
                                        <p:tav tm="100000">
                                          <p:val>
                                            <p:strVal val="ppt_w*0.70"/>
                                          </p:val>
                                        </p:tav>
                                      </p:tavLst>
                                    </p:anim>
                                    <p:anim calcmode="lin" valueType="num">
                                      <p:cBhvr>
                                        <p:cTn id="20" dur="1000"/>
                                        <p:tgtEl>
                                          <p:spTgt spid="14"/>
                                        </p:tgtEl>
                                        <p:attrNameLst>
                                          <p:attrName>ppt_h</p:attrName>
                                        </p:attrNameLst>
                                      </p:cBhvr>
                                      <p:tavLst>
                                        <p:tav tm="0">
                                          <p:val>
                                            <p:strVal val="ppt_h"/>
                                          </p:val>
                                        </p:tav>
                                        <p:tav tm="100000">
                                          <p:val>
                                            <p:strVal val="ppt_h"/>
                                          </p:val>
                                        </p:tav>
                                      </p:tavLst>
                                    </p:anim>
                                    <p:animEffect transition="out" filter="fade">
                                      <p:cBhvr>
                                        <p:cTn id="21" dur="1000"/>
                                        <p:tgtEl>
                                          <p:spTgt spid="14"/>
                                        </p:tgtEl>
                                      </p:cBhvr>
                                    </p:animEffect>
                                    <p:set>
                                      <p:cBhvr>
                                        <p:cTn id="22" dur="1" fill="hold">
                                          <p:stCondLst>
                                            <p:cond delay="999"/>
                                          </p:stCondLst>
                                        </p:cTn>
                                        <p:tgtEl>
                                          <p:spTgt spid="14"/>
                                        </p:tgtEl>
                                        <p:attrNameLst>
                                          <p:attrName>style.visibility</p:attrName>
                                        </p:attrNameLst>
                                      </p:cBhvr>
                                      <p:to>
                                        <p:strVal val="hidden"/>
                                      </p:to>
                                    </p:set>
                                  </p:childTnLst>
                                </p:cTn>
                              </p:par>
                              <p:par>
                                <p:cTn id="23" presetID="55" presetClass="exit" presetSubtype="0" fill="hold" nodeType="withEffect">
                                  <p:stCondLst>
                                    <p:cond delay="0"/>
                                  </p:stCondLst>
                                  <p:childTnLst>
                                    <p:anim calcmode="lin" valueType="num">
                                      <p:cBhvr>
                                        <p:cTn id="24" dur="1000"/>
                                        <p:tgtEl>
                                          <p:spTgt spid="13"/>
                                        </p:tgtEl>
                                        <p:attrNameLst>
                                          <p:attrName>ppt_w</p:attrName>
                                        </p:attrNameLst>
                                      </p:cBhvr>
                                      <p:tavLst>
                                        <p:tav tm="0">
                                          <p:val>
                                            <p:strVal val="ppt_w"/>
                                          </p:val>
                                        </p:tav>
                                        <p:tav tm="100000">
                                          <p:val>
                                            <p:strVal val="ppt_w*0.70"/>
                                          </p:val>
                                        </p:tav>
                                      </p:tavLst>
                                    </p:anim>
                                    <p:anim calcmode="lin" valueType="num">
                                      <p:cBhvr>
                                        <p:cTn id="25" dur="1000"/>
                                        <p:tgtEl>
                                          <p:spTgt spid="13"/>
                                        </p:tgtEl>
                                        <p:attrNameLst>
                                          <p:attrName>ppt_h</p:attrName>
                                        </p:attrNameLst>
                                      </p:cBhvr>
                                      <p:tavLst>
                                        <p:tav tm="0">
                                          <p:val>
                                            <p:strVal val="ppt_h"/>
                                          </p:val>
                                        </p:tav>
                                        <p:tav tm="100000">
                                          <p:val>
                                            <p:strVal val="ppt_h"/>
                                          </p:val>
                                        </p:tav>
                                      </p:tavLst>
                                    </p:anim>
                                    <p:animEffect transition="out" filter="fade">
                                      <p:cBhvr>
                                        <p:cTn id="26" dur="1000"/>
                                        <p:tgtEl>
                                          <p:spTgt spid="13"/>
                                        </p:tgtEl>
                                      </p:cBhvr>
                                    </p:animEffect>
                                    <p:set>
                                      <p:cBhvr>
                                        <p:cTn id="27" dur="1" fill="hold">
                                          <p:stCondLst>
                                            <p:cond delay="999"/>
                                          </p:stCondLst>
                                        </p:cTn>
                                        <p:tgtEl>
                                          <p:spTgt spid="13"/>
                                        </p:tgtEl>
                                        <p:attrNameLst>
                                          <p:attrName>style.visibility</p:attrName>
                                        </p:attrNameLst>
                                      </p:cBhvr>
                                      <p:to>
                                        <p:strVal val="hidden"/>
                                      </p:to>
                                    </p:set>
                                  </p:childTnLst>
                                </p:cTn>
                              </p:par>
                              <p:par>
                                <p:cTn id="28" presetID="55" presetClass="exit" presetSubtype="0" fill="hold" nodeType="withEffect">
                                  <p:stCondLst>
                                    <p:cond delay="0"/>
                                  </p:stCondLst>
                                  <p:childTnLst>
                                    <p:anim calcmode="lin" valueType="num">
                                      <p:cBhvr>
                                        <p:cTn id="29" dur="1000"/>
                                        <p:tgtEl>
                                          <p:spTgt spid="12"/>
                                        </p:tgtEl>
                                        <p:attrNameLst>
                                          <p:attrName>ppt_w</p:attrName>
                                        </p:attrNameLst>
                                      </p:cBhvr>
                                      <p:tavLst>
                                        <p:tav tm="0">
                                          <p:val>
                                            <p:strVal val="ppt_w"/>
                                          </p:val>
                                        </p:tav>
                                        <p:tav tm="100000">
                                          <p:val>
                                            <p:strVal val="ppt_w*0.70"/>
                                          </p:val>
                                        </p:tav>
                                      </p:tavLst>
                                    </p:anim>
                                    <p:anim calcmode="lin" valueType="num">
                                      <p:cBhvr>
                                        <p:cTn id="30" dur="1000"/>
                                        <p:tgtEl>
                                          <p:spTgt spid="12"/>
                                        </p:tgtEl>
                                        <p:attrNameLst>
                                          <p:attrName>ppt_h</p:attrName>
                                        </p:attrNameLst>
                                      </p:cBhvr>
                                      <p:tavLst>
                                        <p:tav tm="0">
                                          <p:val>
                                            <p:strVal val="ppt_h"/>
                                          </p:val>
                                        </p:tav>
                                        <p:tav tm="100000">
                                          <p:val>
                                            <p:strVal val="ppt_h"/>
                                          </p:val>
                                        </p:tav>
                                      </p:tavLst>
                                    </p:anim>
                                    <p:animEffect transition="out" filter="fade">
                                      <p:cBhvr>
                                        <p:cTn id="31" dur="1000"/>
                                        <p:tgtEl>
                                          <p:spTgt spid="12"/>
                                        </p:tgtEl>
                                      </p:cBhvr>
                                    </p:animEffect>
                                    <p:set>
                                      <p:cBhvr>
                                        <p:cTn id="32" dur="1" fill="hold">
                                          <p:stCondLst>
                                            <p:cond delay="999"/>
                                          </p:stCondLst>
                                        </p:cTn>
                                        <p:tgtEl>
                                          <p:spTgt spid="12"/>
                                        </p:tgtEl>
                                        <p:attrNameLst>
                                          <p:attrName>style.visibility</p:attrName>
                                        </p:attrNameLst>
                                      </p:cBhvr>
                                      <p:to>
                                        <p:strVal val="hidden"/>
                                      </p:to>
                                    </p:set>
                                  </p:childTnLst>
                                </p:cTn>
                              </p:par>
                              <p:par>
                                <p:cTn id="33" presetID="55" presetClass="exit" presetSubtype="0" fill="hold" grpId="0" nodeType="withEffect">
                                  <p:stCondLst>
                                    <p:cond delay="0"/>
                                  </p:stCondLst>
                                  <p:childTnLst>
                                    <p:anim calcmode="lin" valueType="num">
                                      <p:cBhvr>
                                        <p:cTn id="34" dur="1000"/>
                                        <p:tgtEl>
                                          <p:spTgt spid="9"/>
                                        </p:tgtEl>
                                        <p:attrNameLst>
                                          <p:attrName>ppt_w</p:attrName>
                                        </p:attrNameLst>
                                      </p:cBhvr>
                                      <p:tavLst>
                                        <p:tav tm="0">
                                          <p:val>
                                            <p:strVal val="ppt_w"/>
                                          </p:val>
                                        </p:tav>
                                        <p:tav tm="100000">
                                          <p:val>
                                            <p:strVal val="ppt_w*0.70"/>
                                          </p:val>
                                        </p:tav>
                                      </p:tavLst>
                                    </p:anim>
                                    <p:anim calcmode="lin" valueType="num">
                                      <p:cBhvr>
                                        <p:cTn id="35" dur="1000"/>
                                        <p:tgtEl>
                                          <p:spTgt spid="9"/>
                                        </p:tgtEl>
                                        <p:attrNameLst>
                                          <p:attrName>ppt_h</p:attrName>
                                        </p:attrNameLst>
                                      </p:cBhvr>
                                      <p:tavLst>
                                        <p:tav tm="0">
                                          <p:val>
                                            <p:strVal val="ppt_h"/>
                                          </p:val>
                                        </p:tav>
                                        <p:tav tm="100000">
                                          <p:val>
                                            <p:strVal val="ppt_h"/>
                                          </p:val>
                                        </p:tav>
                                      </p:tavLst>
                                    </p:anim>
                                    <p:animEffect transition="out" filter="fade">
                                      <p:cBhvr>
                                        <p:cTn id="36" dur="1000"/>
                                        <p:tgtEl>
                                          <p:spTgt spid="9"/>
                                        </p:tgtEl>
                                      </p:cBhvr>
                                    </p:animEffect>
                                    <p:set>
                                      <p:cBhvr>
                                        <p:cTn id="37"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תיבת טקסט 1">
            <a:extLst>
              <a:ext uri="{FF2B5EF4-FFF2-40B4-BE49-F238E27FC236}">
                <a16:creationId xmlns:a16="http://schemas.microsoft.com/office/drawing/2014/main" id="{A28F154A-7E81-46C7-ABD3-8875BBA17861}"/>
              </a:ext>
            </a:extLst>
          </p:cNvPr>
          <p:cNvSpPr txBox="1">
            <a:spLocks noChangeArrowheads="1"/>
          </p:cNvSpPr>
          <p:nvPr/>
        </p:nvSpPr>
        <p:spPr bwMode="auto">
          <a:xfrm>
            <a:off x="0" y="0"/>
            <a:ext cx="9144000" cy="6862763"/>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eaLnBrk="1" hangingPunct="1">
              <a:lnSpc>
                <a:spcPct val="100000"/>
              </a:lnSpc>
              <a:spcBef>
                <a:spcPct val="0"/>
              </a:spcBef>
              <a:buFontTx/>
              <a:buNone/>
            </a:pPr>
            <a:r>
              <a:rPr lang="he-IL" altLang="he-IL" sz="2000" b="1">
                <a:solidFill>
                  <a:schemeClr val="bg1"/>
                </a:solidFill>
              </a:rPr>
              <a:t> </a:t>
            </a:r>
            <a:r>
              <a:rPr lang="he-IL" altLang="he-IL" sz="2000" b="1"/>
              <a:t>המערה נתגלתה בבדיקה יסודית רגלית של אזור מחצבות גדול מאד ("א-סמרא"), המשתרע על 2 ק"מ ומעלה בדרום בקעת הירדן, כ-5 ק"מ צפונית ליריחו. באזור זה נוצל מחשוף של אבן חול וגיר הנוחות לבניה. על פני השטח נמצאו מחצבות גדולות וכמויות עצומות של פסולת מחצבה, המוכיחות על חציבה במשך מאות ואולי אלפי שנים.</a:t>
            </a:r>
            <a:endParaRPr lang="en-US" altLang="he-IL" sz="2000" b="1"/>
          </a:p>
          <a:p>
            <a:pPr eaLnBrk="1" hangingPunct="1">
              <a:lnSpc>
                <a:spcPct val="100000"/>
              </a:lnSpc>
              <a:spcBef>
                <a:spcPct val="0"/>
              </a:spcBef>
              <a:buFontTx/>
              <a:buNone/>
            </a:pPr>
            <a:r>
              <a:rPr lang="he-IL" altLang="he-IL" sz="2000" b="1"/>
              <a:t>בחלקו הדרומי של מערך המחצבות נמצא פער קטן בקרקע, שהוביל למערה-מחצבה תת-קרקעית בממדים נדירים יחסית: אורכה כ-90 מ' ורחבה הממוצע כ-50 מ'. עומק המערה כ-10 מ' מתחת לפני הקרקע ויורדים אליה בפתח שהתמוטט. </a:t>
            </a:r>
            <a:endParaRPr lang="en-US" altLang="he-IL" sz="2000" b="1"/>
          </a:p>
          <a:p>
            <a:pPr eaLnBrk="1" hangingPunct="1">
              <a:lnSpc>
                <a:spcPct val="100000"/>
              </a:lnSpc>
              <a:spcBef>
                <a:spcPct val="0"/>
              </a:spcBef>
              <a:buFontTx/>
              <a:buNone/>
            </a:pPr>
            <a:r>
              <a:rPr lang="he-IL" altLang="he-IL" sz="2000" b="1"/>
              <a:t>המערה בנוייה אולמות-אולמות, שכל אחד מהם שימש כנראה לחציבה ואולי גם לשימושים נוספים. האולמות מרשימים מאוד ובקירות ניתן לראות חלק מאבני הבניה המוכנות להוצאה. סה"כ יש כ-15 אולמות בגדלים שונים. גובה התקרה כרגע, לאחר שהמערה סבלה ממפולות רבות, 3-2 מ' מעל פני הרצפה. נראה שבמקור היה הגובה 4 מ' לפחות.</a:t>
            </a:r>
            <a:endParaRPr lang="en-US" altLang="he-IL" sz="2000" b="1"/>
          </a:p>
          <a:p>
            <a:pPr eaLnBrk="1" hangingPunct="1">
              <a:lnSpc>
                <a:spcPct val="100000"/>
              </a:lnSpc>
              <a:spcBef>
                <a:spcPct val="0"/>
              </a:spcBef>
              <a:buFontTx/>
              <a:buNone/>
            </a:pPr>
            <a:r>
              <a:rPr lang="he-IL" altLang="he-IL" sz="2000" b="1"/>
              <a:t>המערה נתמכת ב-20 עמודים יוצאי דופן בגדלם- כ-2</a:t>
            </a:r>
            <a:r>
              <a:rPr lang="en-US" altLang="he-IL" sz="2000" b="1"/>
              <a:t>X</a:t>
            </a:r>
            <a:r>
              <a:rPr lang="he-IL" altLang="he-IL" sz="2000" b="1"/>
              <a:t>2 מ' בממוצע. העמודים הושארו בזמן החציבה לצורך תמיכה בגג.</a:t>
            </a:r>
            <a:endParaRPr lang="en-US" altLang="he-IL" sz="2000" b="1"/>
          </a:p>
          <a:p>
            <a:pPr eaLnBrk="1" hangingPunct="1">
              <a:lnSpc>
                <a:spcPct val="100000"/>
              </a:lnSpc>
              <a:spcBef>
                <a:spcPct val="0"/>
              </a:spcBef>
              <a:buFontTx/>
              <a:buNone/>
            </a:pPr>
            <a:r>
              <a:rPr lang="he-IL" altLang="he-IL" sz="2000" b="1" u="sng"/>
              <a:t>חרותות</a:t>
            </a:r>
            <a:r>
              <a:rPr lang="he-IL" altLang="he-IL" sz="2000" b="1"/>
              <a:t>: על העמודים והקירות פזורות חרותות לא מעטות (עשרות!), שנחרתו בזמן החציבה או אחריה. חלק ניכר מהן הם צלבים, ככל הנראה מהתקופה הביזנטית. חרותות אחרות כוללות אותיות וסמלים שונים, כולל מה שנראה כנס לגיונות רומי (?) וכן מעין שמש גדולה (זודיאק?)". </a:t>
            </a:r>
            <a:br>
              <a:rPr lang="en-US" altLang="he-IL" sz="2000" b="1"/>
            </a:br>
            <a:r>
              <a:rPr lang="he-IL" altLang="he-IL" sz="2000" b="1" u="sng"/>
              <a:t>שימוש</a:t>
            </a:r>
            <a:r>
              <a:rPr lang="he-IL" altLang="he-IL" sz="2000" b="1"/>
              <a:t>: ברור שבמקור היתה זו מחצבה תת קרקעית גדולה, אך נראה שהיו לה שימושים משניים (מנזר? מערת מסתור?). על כך מעידות אולי החרותות, אך כל זה דורש עדיין מחקר רב נוסף.</a:t>
            </a:r>
            <a:endParaRPr lang="en-US" altLang="he-IL" sz="2000" b="1"/>
          </a:p>
          <a:p>
            <a:pPr eaLnBrk="1" hangingPunct="1">
              <a:lnSpc>
                <a:spcPct val="100000"/>
              </a:lnSpc>
              <a:spcBef>
                <a:spcPct val="0"/>
              </a:spcBef>
              <a:buFontTx/>
              <a:buNone/>
            </a:pPr>
            <a:r>
              <a:rPr lang="he-IL" altLang="he-IL" sz="2000" b="1" u="sng"/>
              <a:t>לאן הובלו האבנים</a:t>
            </a:r>
            <a:r>
              <a:rPr lang="he-IL" altLang="he-IL" sz="2000" b="1"/>
              <a:t>: אנו עומדים בהתחלת המחקר, שינסה לקבוע באילו ערים שימשו האבנים מאזור המחצבות. </a:t>
            </a:r>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a:extLst>
              <a:ext uri="{FF2B5EF4-FFF2-40B4-BE49-F238E27FC236}">
                <a16:creationId xmlns:a16="http://schemas.microsoft.com/office/drawing/2014/main" id="{8E6A8DF5-0A47-4637-BAE2-C3E24771BF25}"/>
              </a:ext>
            </a:extLst>
          </p:cNvPr>
          <p:cNvSpPr txBox="1">
            <a:spLocks noChangeArrowheads="1"/>
          </p:cNvSpPr>
          <p:nvPr/>
        </p:nvSpPr>
        <p:spPr bwMode="auto">
          <a:xfrm>
            <a:off x="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2000" b="1">
                <a:latin typeface="Arial" panose="020B0604020202020204" pitchFamily="34" charset="0"/>
              </a:rPr>
              <a:t>עמודי ענק הדואגים שהתקרה לא תתמוטט.</a:t>
            </a:r>
          </a:p>
        </p:txBody>
      </p:sp>
      <p:pic>
        <p:nvPicPr>
          <p:cNvPr id="13315" name="Picture 2" descr="G:\תצלומים דיגיטליים\מערת סמרא - מצפון ליריחו\D71_3231.JPG">
            <a:extLst>
              <a:ext uri="{FF2B5EF4-FFF2-40B4-BE49-F238E27FC236}">
                <a16:creationId xmlns:a16="http://schemas.microsoft.com/office/drawing/2014/main" id="{0AC0F5D0-BF51-4162-B71C-BB59410DB5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Picture 3" descr="G:\תצלומים דיגיטליים\מערת סמרא - מצפון ליריחו\D71_3214.JPG">
            <a:extLst>
              <a:ext uri="{FF2B5EF4-FFF2-40B4-BE49-F238E27FC236}">
                <a16:creationId xmlns:a16="http://schemas.microsoft.com/office/drawing/2014/main" id="{EDC6501D-4221-4D9F-B145-28FDCCF041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5175"/>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xit" presetSubtype="0" fill="hold" nodeType="clickEffect">
                                  <p:stCondLst>
                                    <p:cond delay="0"/>
                                  </p:stCondLst>
                                  <p:childTnLst>
                                    <p:animEffect transition="out" filter="wedge">
                                      <p:cBhvr>
                                        <p:cTn id="6" dur="1000"/>
                                        <p:tgtEl>
                                          <p:spTgt spid="41987"/>
                                        </p:tgtEl>
                                      </p:cBhvr>
                                    </p:animEffect>
                                    <p:set>
                                      <p:cBhvr>
                                        <p:cTn id="7" dur="1" fill="hold">
                                          <p:stCondLst>
                                            <p:cond delay="999"/>
                                          </p:stCondLst>
                                        </p:cTn>
                                        <p:tgtEl>
                                          <p:spTgt spid="419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G:\תצלומים דיגיטליים\מערת סמרא - מצפון ליריחו\D71_3235.JPG">
            <a:extLst>
              <a:ext uri="{FF2B5EF4-FFF2-40B4-BE49-F238E27FC236}">
                <a16:creationId xmlns:a16="http://schemas.microsoft.com/office/drawing/2014/main" id="{C52108F4-104E-4DA4-9314-2A48F3AF18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G:\תצלומים דיגיטליים\מערת סמרא - מצפון ליריחו\D71_3233.JPG">
            <a:extLst>
              <a:ext uri="{FF2B5EF4-FFF2-40B4-BE49-F238E27FC236}">
                <a16:creationId xmlns:a16="http://schemas.microsoft.com/office/drawing/2014/main" id="{05BAA4FA-8E52-486A-92BB-42409C603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5BF6B217-754F-461C-AA38-DC8AB8D49899}"/>
              </a:ext>
            </a:extLst>
          </p:cNvPr>
          <p:cNvSpPr txBox="1">
            <a:spLocks noChangeArrowheads="1"/>
          </p:cNvSpPr>
          <p:nvPr/>
        </p:nvSpPr>
        <p:spPr bwMode="auto">
          <a:xfrm>
            <a:off x="-22860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eaLnBrk="1" hangingPunct="1">
              <a:lnSpc>
                <a:spcPct val="100000"/>
              </a:lnSpc>
              <a:spcBef>
                <a:spcPct val="0"/>
              </a:spcBef>
              <a:buFontTx/>
              <a:buNone/>
            </a:pPr>
            <a:r>
              <a:rPr lang="he-IL" altLang="he-IL" sz="2000" b="1">
                <a:latin typeface="Arial" panose="020B0604020202020204" pitchFamily="34" charset="0"/>
              </a:rPr>
              <a:t>קירות שלמים עם אבני בניין ענקיות שחציבתן לא הושלמה.</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8" fill="hold" nodeType="clickEffect">
                                  <p:stCondLst>
                                    <p:cond delay="0"/>
                                  </p:stCondLst>
                                  <p:childTnLst>
                                    <p:anim calcmode="lin" valueType="num">
                                      <p:cBhvr>
                                        <p:cTn id="6" dur="1000"/>
                                        <p:tgtEl>
                                          <p:spTgt spid="40963"/>
                                        </p:tgtEl>
                                        <p:attrNameLst>
                                          <p:attrName>ppt_x</p:attrName>
                                        </p:attrNameLst>
                                      </p:cBhvr>
                                      <p:tavLst>
                                        <p:tav tm="0">
                                          <p:val>
                                            <p:strVal val="ppt_x"/>
                                          </p:val>
                                        </p:tav>
                                        <p:tav tm="100000">
                                          <p:val>
                                            <p:strVal val="ppt_x-ppt_w/2"/>
                                          </p:val>
                                        </p:tav>
                                      </p:tavLst>
                                    </p:anim>
                                    <p:anim calcmode="lin" valueType="num">
                                      <p:cBhvr>
                                        <p:cTn id="7" dur="1000"/>
                                        <p:tgtEl>
                                          <p:spTgt spid="40963"/>
                                        </p:tgtEl>
                                        <p:attrNameLst>
                                          <p:attrName>ppt_y</p:attrName>
                                        </p:attrNameLst>
                                      </p:cBhvr>
                                      <p:tavLst>
                                        <p:tav tm="0">
                                          <p:val>
                                            <p:strVal val="ppt_y"/>
                                          </p:val>
                                        </p:tav>
                                        <p:tav tm="100000">
                                          <p:val>
                                            <p:strVal val="ppt_y"/>
                                          </p:val>
                                        </p:tav>
                                      </p:tavLst>
                                    </p:anim>
                                    <p:anim calcmode="lin" valueType="num">
                                      <p:cBhvr>
                                        <p:cTn id="8" dur="1000"/>
                                        <p:tgtEl>
                                          <p:spTgt spid="40963"/>
                                        </p:tgtEl>
                                        <p:attrNameLst>
                                          <p:attrName>ppt_w</p:attrName>
                                        </p:attrNameLst>
                                      </p:cBhvr>
                                      <p:tavLst>
                                        <p:tav tm="0">
                                          <p:val>
                                            <p:strVal val="ppt_w"/>
                                          </p:val>
                                        </p:tav>
                                        <p:tav tm="100000">
                                          <p:val>
                                            <p:fltVal val="0"/>
                                          </p:val>
                                        </p:tav>
                                      </p:tavLst>
                                    </p:anim>
                                    <p:anim calcmode="lin" valueType="num">
                                      <p:cBhvr>
                                        <p:cTn id="9" dur="1000"/>
                                        <p:tgtEl>
                                          <p:spTgt spid="40963"/>
                                        </p:tgtEl>
                                        <p:attrNameLst>
                                          <p:attrName>ppt_h</p:attrName>
                                        </p:attrNameLst>
                                      </p:cBhvr>
                                      <p:tavLst>
                                        <p:tav tm="0">
                                          <p:val>
                                            <p:strVal val="ppt_h"/>
                                          </p:val>
                                        </p:tav>
                                        <p:tav tm="100000">
                                          <p:val>
                                            <p:strVal val="ppt_h"/>
                                          </p:val>
                                        </p:tav>
                                      </p:tavLst>
                                    </p:anim>
                                    <p:set>
                                      <p:cBhvr>
                                        <p:cTn id="10" dur="1" fill="hold">
                                          <p:stCondLst>
                                            <p:cond delay="999"/>
                                          </p:stCondLst>
                                        </p:cTn>
                                        <p:tgtEl>
                                          <p:spTgt spid="40963"/>
                                        </p:tgtEl>
                                        <p:attrNameLst>
                                          <p:attrName>style.visibility</p:attrName>
                                        </p:attrNameLst>
                                      </p:cBhvr>
                                      <p:to>
                                        <p:strVal val="hidden"/>
                                      </p:to>
                                    </p:set>
                                  </p:childTnLst>
                                </p:cTn>
                              </p:par>
                              <p:par>
                                <p:cTn id="11" presetID="55" presetClass="exit" presetSubtype="0" fill="hold" grpId="0" nodeType="withEffect">
                                  <p:stCondLst>
                                    <p:cond delay="0"/>
                                  </p:stCondLst>
                                  <p:childTnLst>
                                    <p:anim calcmode="lin" valueType="num">
                                      <p:cBhvr>
                                        <p:cTn id="12" dur="1000"/>
                                        <p:tgtEl>
                                          <p:spTgt spid="6"/>
                                        </p:tgtEl>
                                        <p:attrNameLst>
                                          <p:attrName>ppt_w</p:attrName>
                                        </p:attrNameLst>
                                      </p:cBhvr>
                                      <p:tavLst>
                                        <p:tav tm="0">
                                          <p:val>
                                            <p:strVal val="ppt_w"/>
                                          </p:val>
                                        </p:tav>
                                        <p:tav tm="100000">
                                          <p:val>
                                            <p:strVal val="ppt_w*0.70"/>
                                          </p:val>
                                        </p:tav>
                                      </p:tavLst>
                                    </p:anim>
                                    <p:anim calcmode="lin" valueType="num">
                                      <p:cBhvr>
                                        <p:cTn id="13" dur="1000"/>
                                        <p:tgtEl>
                                          <p:spTgt spid="6"/>
                                        </p:tgtEl>
                                        <p:attrNameLst>
                                          <p:attrName>ppt_h</p:attrName>
                                        </p:attrNameLst>
                                      </p:cBhvr>
                                      <p:tavLst>
                                        <p:tav tm="0">
                                          <p:val>
                                            <p:strVal val="ppt_h"/>
                                          </p:val>
                                        </p:tav>
                                        <p:tav tm="100000">
                                          <p:val>
                                            <p:strVal val="ppt_h"/>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G:\תצלומים דיגיטליים\מערת סמרא - מצפון ליריחו\D71_3242.JPG">
            <a:extLst>
              <a:ext uri="{FF2B5EF4-FFF2-40B4-BE49-F238E27FC236}">
                <a16:creationId xmlns:a16="http://schemas.microsoft.com/office/drawing/2014/main" id="{3EBF65B5-3710-43AA-8F27-35033FEDAF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0"/>
            <a:ext cx="45418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6" descr="G:\תצלומים דיגיטליים\מערת סמרא - מצפון ליריחו\DSCF6598[1].JPG">
            <a:extLst>
              <a:ext uri="{FF2B5EF4-FFF2-40B4-BE49-F238E27FC236}">
                <a16:creationId xmlns:a16="http://schemas.microsoft.com/office/drawing/2014/main" id="{177C11F0-52FD-4C28-A295-FBA7AFD07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0"/>
            <a:ext cx="4683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descr="G:\תצלומים דיגיטליים\מערת סמרא - מצפון ליריחו\DSCF6597[2].JPG">
            <a:extLst>
              <a:ext uri="{FF2B5EF4-FFF2-40B4-BE49-F238E27FC236}">
                <a16:creationId xmlns:a16="http://schemas.microsoft.com/office/drawing/2014/main" id="{A0DC5BDB-442F-4C2D-BDF1-97FBBB6128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813" y="1016000"/>
            <a:ext cx="60833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descr="G:\תצלומים דיגיטליים\מערת סמרא - מצפון ליריחו\D71_3208.JPG">
            <a:extLst>
              <a:ext uri="{FF2B5EF4-FFF2-40B4-BE49-F238E27FC236}">
                <a16:creationId xmlns:a16="http://schemas.microsoft.com/office/drawing/2014/main" id="{62AA4D6D-4241-490C-A281-B1A0FAE44A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08025"/>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TextBox 1">
            <a:extLst>
              <a:ext uri="{FF2B5EF4-FFF2-40B4-BE49-F238E27FC236}">
                <a16:creationId xmlns:a16="http://schemas.microsoft.com/office/drawing/2014/main" id="{F0ABA56A-2FA6-47C3-AA50-3FC6C34C376F}"/>
              </a:ext>
            </a:extLst>
          </p:cNvPr>
          <p:cNvSpPr txBox="1">
            <a:spLocks noChangeArrowheads="1"/>
          </p:cNvSpPr>
          <p:nvPr/>
        </p:nvSpPr>
        <p:spPr bwMode="auto">
          <a:xfrm>
            <a:off x="-34925" y="-23813"/>
            <a:ext cx="9144000" cy="708026"/>
          </a:xfrm>
          <a:prstGeom prst="rect">
            <a:avLst/>
          </a:prstGeom>
          <a:blipFill>
            <a:blip r:embed="rId6"/>
            <a:tile tx="0" ty="0" sx="100000" sy="100000" flip="none" algn="tl"/>
          </a:blipFill>
          <a:ln w="9525">
            <a:noFill/>
            <a:miter lim="800000"/>
            <a:headEnd/>
            <a:tailEnd/>
          </a:ln>
        </p:spPr>
        <p:txBody>
          <a:bodyPr>
            <a:spAutoFit/>
          </a:bodyPr>
          <a:lstStyle/>
          <a:p>
            <a:pPr algn="ctr" rtl="1" eaLnBrk="1" fontAlgn="auto" hangingPunct="1">
              <a:spcBef>
                <a:spcPts val="0"/>
              </a:spcBef>
              <a:spcAft>
                <a:spcPts val="0"/>
              </a:spcAft>
              <a:defRPr/>
            </a:pPr>
            <a:r>
              <a:rPr lang="he-IL" sz="2000" b="1" dirty="0">
                <a:latin typeface="+mn-lt"/>
              </a:rPr>
              <a:t>דוגמית בלבד משלל החרוטות המצויות על הקירות</a:t>
            </a:r>
            <a:br>
              <a:rPr lang="en-US" sz="2000" b="1" dirty="0">
                <a:latin typeface="+mn-lt"/>
              </a:rPr>
            </a:br>
            <a:r>
              <a:rPr lang="he-IL" sz="2000" b="1" dirty="0">
                <a:solidFill>
                  <a:schemeClr val="accent4">
                    <a:lumMod val="50000"/>
                  </a:schemeClr>
                </a:solidFill>
                <a:latin typeface="+mn-lt"/>
              </a:rPr>
              <a:t>תחילה צלב ביזנטי, ובהמשך דגמים לא ברורים</a:t>
            </a:r>
          </a:p>
        </p:txBody>
      </p:sp>
      <p:cxnSp>
        <p:nvCxnSpPr>
          <p:cNvPr id="9" name="מחבר חץ ישר 8">
            <a:extLst>
              <a:ext uri="{FF2B5EF4-FFF2-40B4-BE49-F238E27FC236}">
                <a16:creationId xmlns:a16="http://schemas.microsoft.com/office/drawing/2014/main" id="{C47FC3D7-7867-42B9-8860-DE1815EB7713}"/>
              </a:ext>
            </a:extLst>
          </p:cNvPr>
          <p:cNvCxnSpPr/>
          <p:nvPr/>
        </p:nvCxnSpPr>
        <p:spPr>
          <a:xfrm flipH="1">
            <a:off x="4284663" y="692150"/>
            <a:ext cx="1655762" cy="3168650"/>
          </a:xfrm>
          <a:prstGeom prst="straightConnector1">
            <a:avLst/>
          </a:prstGeom>
          <a:ln w="127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4" fill="hold" nodeType="clickEffect">
                                  <p:stCondLst>
                                    <p:cond delay="0"/>
                                  </p:stCondLst>
                                  <p:childTnLst>
                                    <p:anim calcmode="lin" valueType="num">
                                      <p:cBhvr>
                                        <p:cTn id="6" dur="1000"/>
                                        <p:tgtEl>
                                          <p:spTgt spid="18437"/>
                                        </p:tgtEl>
                                        <p:attrNameLst>
                                          <p:attrName>ppt_x</p:attrName>
                                        </p:attrNameLst>
                                      </p:cBhvr>
                                      <p:tavLst>
                                        <p:tav tm="0">
                                          <p:val>
                                            <p:strVal val="ppt_x"/>
                                          </p:val>
                                        </p:tav>
                                        <p:tav tm="100000">
                                          <p:val>
                                            <p:strVal val="ppt_x"/>
                                          </p:val>
                                        </p:tav>
                                      </p:tavLst>
                                    </p:anim>
                                    <p:anim calcmode="lin" valueType="num">
                                      <p:cBhvr>
                                        <p:cTn id="7" dur="1000"/>
                                        <p:tgtEl>
                                          <p:spTgt spid="18437"/>
                                        </p:tgtEl>
                                        <p:attrNameLst>
                                          <p:attrName>ppt_y</p:attrName>
                                        </p:attrNameLst>
                                      </p:cBhvr>
                                      <p:tavLst>
                                        <p:tav tm="0">
                                          <p:val>
                                            <p:strVal val="ppt_y"/>
                                          </p:val>
                                        </p:tav>
                                        <p:tav tm="100000">
                                          <p:val>
                                            <p:strVal val="ppt_y+ppt_h/2"/>
                                          </p:val>
                                        </p:tav>
                                      </p:tavLst>
                                    </p:anim>
                                    <p:anim calcmode="lin" valueType="num">
                                      <p:cBhvr>
                                        <p:cTn id="8" dur="1000"/>
                                        <p:tgtEl>
                                          <p:spTgt spid="18437"/>
                                        </p:tgtEl>
                                        <p:attrNameLst>
                                          <p:attrName>ppt_w</p:attrName>
                                        </p:attrNameLst>
                                      </p:cBhvr>
                                      <p:tavLst>
                                        <p:tav tm="0">
                                          <p:val>
                                            <p:strVal val="ppt_w"/>
                                          </p:val>
                                        </p:tav>
                                        <p:tav tm="100000">
                                          <p:val>
                                            <p:strVal val="ppt_w"/>
                                          </p:val>
                                        </p:tav>
                                      </p:tavLst>
                                    </p:anim>
                                    <p:anim calcmode="lin" valueType="num">
                                      <p:cBhvr>
                                        <p:cTn id="9" dur="1000"/>
                                        <p:tgtEl>
                                          <p:spTgt spid="18437"/>
                                        </p:tgtEl>
                                        <p:attrNameLst>
                                          <p:attrName>ppt_h</p:attrName>
                                        </p:attrNameLst>
                                      </p:cBhvr>
                                      <p:tavLst>
                                        <p:tav tm="0">
                                          <p:val>
                                            <p:strVal val="ppt_h"/>
                                          </p:val>
                                        </p:tav>
                                        <p:tav tm="100000">
                                          <p:val>
                                            <p:fltVal val="0"/>
                                          </p:val>
                                        </p:tav>
                                      </p:tavLst>
                                    </p:anim>
                                    <p:set>
                                      <p:cBhvr>
                                        <p:cTn id="10" dur="1" fill="hold">
                                          <p:stCondLst>
                                            <p:cond delay="999"/>
                                          </p:stCondLst>
                                        </p:cTn>
                                        <p:tgtEl>
                                          <p:spTgt spid="18437"/>
                                        </p:tgtEl>
                                        <p:attrNameLst>
                                          <p:attrName>style.visibility</p:attrName>
                                        </p:attrNameLst>
                                      </p:cBhvr>
                                      <p:to>
                                        <p:strVal val="hidden"/>
                                      </p:to>
                                    </p:set>
                                  </p:childTnLst>
                                </p:cTn>
                              </p:par>
                              <p:par>
                                <p:cTn id="11" presetID="55" presetClass="exit" presetSubtype="0" fill="hold" nodeType="withEffect">
                                  <p:stCondLst>
                                    <p:cond delay="0"/>
                                  </p:stCondLst>
                                  <p:childTnLst>
                                    <p:anim calcmode="lin" valueType="num">
                                      <p:cBhvr>
                                        <p:cTn id="12" dur="1000"/>
                                        <p:tgtEl>
                                          <p:spTgt spid="9"/>
                                        </p:tgtEl>
                                        <p:attrNameLst>
                                          <p:attrName>ppt_w</p:attrName>
                                        </p:attrNameLst>
                                      </p:cBhvr>
                                      <p:tavLst>
                                        <p:tav tm="0">
                                          <p:val>
                                            <p:strVal val="ppt_w"/>
                                          </p:val>
                                        </p:tav>
                                        <p:tav tm="100000">
                                          <p:val>
                                            <p:strVal val="ppt_w*0.70"/>
                                          </p:val>
                                        </p:tav>
                                      </p:tavLst>
                                    </p:anim>
                                    <p:anim calcmode="lin" valueType="num">
                                      <p:cBhvr>
                                        <p:cTn id="13" dur="1000"/>
                                        <p:tgtEl>
                                          <p:spTgt spid="9"/>
                                        </p:tgtEl>
                                        <p:attrNameLst>
                                          <p:attrName>ppt_h</p:attrName>
                                        </p:attrNameLst>
                                      </p:cBhvr>
                                      <p:tavLst>
                                        <p:tav tm="0">
                                          <p:val>
                                            <p:strVal val="ppt_h"/>
                                          </p:val>
                                        </p:tav>
                                        <p:tav tm="100000">
                                          <p:val>
                                            <p:strVal val="ppt_h"/>
                                          </p:val>
                                        </p:tav>
                                      </p:tavLst>
                                    </p:anim>
                                    <p:animEffect transition="out" filter="fade">
                                      <p:cBhvr>
                                        <p:cTn id="14" dur="1000"/>
                                        <p:tgtEl>
                                          <p:spTgt spid="9"/>
                                        </p:tgtEl>
                                      </p:cBhvr>
                                    </p:animEffect>
                                    <p:set>
                                      <p:cBhvr>
                                        <p:cTn id="15" dur="1" fill="hold">
                                          <p:stCondLst>
                                            <p:cond delay="999"/>
                                          </p:stCondLst>
                                        </p:cTn>
                                        <p:tgtEl>
                                          <p:spTgt spid="9"/>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nodeType="clickEffect">
                                  <p:stCondLst>
                                    <p:cond delay="0"/>
                                  </p:stCondLst>
                                  <p:childTnLst>
                                    <p:animEffect transition="out" filter="fade">
                                      <p:cBhvr>
                                        <p:cTn id="19" dur="1000"/>
                                        <p:tgtEl>
                                          <p:spTgt spid="18439"/>
                                        </p:tgtEl>
                                      </p:cBhvr>
                                    </p:animEffect>
                                    <p:set>
                                      <p:cBhvr>
                                        <p:cTn id="20" dur="1" fill="hold">
                                          <p:stCondLst>
                                            <p:cond delay="999"/>
                                          </p:stCondLst>
                                        </p:cTn>
                                        <p:tgtEl>
                                          <p:spTgt spid="18439"/>
                                        </p:tgtEl>
                                        <p:attrNameLst>
                                          <p:attrName>style.visibility</p:attrName>
                                        </p:attrNameLst>
                                      </p:cBhvr>
                                      <p:to>
                                        <p:strVal val="hidden"/>
                                      </p:to>
                                    </p:set>
                                  </p:childTnLst>
                                </p:cTn>
                              </p:par>
                              <p:par>
                                <p:cTn id="21" presetID="55" presetClass="exit" presetSubtype="0" fill="hold" grpId="0" nodeType="withEffect">
                                  <p:stCondLst>
                                    <p:cond delay="0"/>
                                  </p:stCondLst>
                                  <p:childTnLst>
                                    <p:anim calcmode="lin" valueType="num">
                                      <p:cBhvr>
                                        <p:cTn id="22" dur="1000"/>
                                        <p:tgtEl>
                                          <p:spTgt spid="18434"/>
                                        </p:tgtEl>
                                        <p:attrNameLst>
                                          <p:attrName>ppt_w</p:attrName>
                                        </p:attrNameLst>
                                      </p:cBhvr>
                                      <p:tavLst>
                                        <p:tav tm="0">
                                          <p:val>
                                            <p:strVal val="ppt_w"/>
                                          </p:val>
                                        </p:tav>
                                        <p:tav tm="100000">
                                          <p:val>
                                            <p:strVal val="ppt_w*0.70"/>
                                          </p:val>
                                        </p:tav>
                                      </p:tavLst>
                                    </p:anim>
                                    <p:anim calcmode="lin" valueType="num">
                                      <p:cBhvr>
                                        <p:cTn id="23" dur="1000"/>
                                        <p:tgtEl>
                                          <p:spTgt spid="18434"/>
                                        </p:tgtEl>
                                        <p:attrNameLst>
                                          <p:attrName>ppt_h</p:attrName>
                                        </p:attrNameLst>
                                      </p:cBhvr>
                                      <p:tavLst>
                                        <p:tav tm="0">
                                          <p:val>
                                            <p:strVal val="ppt_h"/>
                                          </p:val>
                                        </p:tav>
                                        <p:tav tm="100000">
                                          <p:val>
                                            <p:strVal val="ppt_h"/>
                                          </p:val>
                                        </p:tav>
                                      </p:tavLst>
                                    </p:anim>
                                    <p:animEffect transition="out" filter="fade">
                                      <p:cBhvr>
                                        <p:cTn id="24" dur="1000"/>
                                        <p:tgtEl>
                                          <p:spTgt spid="18434"/>
                                        </p:tgtEl>
                                      </p:cBhvr>
                                    </p:animEffect>
                                    <p:set>
                                      <p:cBhvr>
                                        <p:cTn id="25" dur="1" fill="hold">
                                          <p:stCondLst>
                                            <p:cond delay="999"/>
                                          </p:stCondLst>
                                        </p:cTn>
                                        <p:tgtEl>
                                          <p:spTgt spid="18434"/>
                                        </p:tgtEl>
                                        <p:attrNameLst>
                                          <p:attrName>style.visibility</p:attrName>
                                        </p:attrNameLst>
                                      </p:cBhvr>
                                      <p:to>
                                        <p:strVal val="hidden"/>
                                      </p:to>
                                    </p:set>
                                  </p:childTnLst>
                                </p:cTn>
                              </p:par>
                              <p:par>
                                <p:cTn id="26" presetID="55" presetClass="entr" presetSubtype="0" fill="hold" nodeType="withEffect">
                                  <p:stCondLst>
                                    <p:cond delay="0"/>
                                  </p:stCondLst>
                                  <p:childTnLst>
                                    <p:set>
                                      <p:cBhvr>
                                        <p:cTn id="27" dur="1" fill="hold">
                                          <p:stCondLst>
                                            <p:cond delay="0"/>
                                          </p:stCondLst>
                                        </p:cTn>
                                        <p:tgtEl>
                                          <p:spTgt spid="18438"/>
                                        </p:tgtEl>
                                        <p:attrNameLst>
                                          <p:attrName>style.visibility</p:attrName>
                                        </p:attrNameLst>
                                      </p:cBhvr>
                                      <p:to>
                                        <p:strVal val="visible"/>
                                      </p:to>
                                    </p:set>
                                    <p:anim calcmode="lin" valueType="num">
                                      <p:cBhvr>
                                        <p:cTn id="28" dur="1000" fill="hold"/>
                                        <p:tgtEl>
                                          <p:spTgt spid="18438"/>
                                        </p:tgtEl>
                                        <p:attrNameLst>
                                          <p:attrName>ppt_w</p:attrName>
                                        </p:attrNameLst>
                                      </p:cBhvr>
                                      <p:tavLst>
                                        <p:tav tm="0">
                                          <p:val>
                                            <p:strVal val="#ppt_w*0.70"/>
                                          </p:val>
                                        </p:tav>
                                        <p:tav tm="100000">
                                          <p:val>
                                            <p:strVal val="#ppt_w"/>
                                          </p:val>
                                        </p:tav>
                                      </p:tavLst>
                                    </p:anim>
                                    <p:anim calcmode="lin" valueType="num">
                                      <p:cBhvr>
                                        <p:cTn id="29" dur="1000" fill="hold"/>
                                        <p:tgtEl>
                                          <p:spTgt spid="18438"/>
                                        </p:tgtEl>
                                        <p:attrNameLst>
                                          <p:attrName>ppt_h</p:attrName>
                                        </p:attrNameLst>
                                      </p:cBhvr>
                                      <p:tavLst>
                                        <p:tav tm="0">
                                          <p:val>
                                            <p:strVal val="#ppt_h"/>
                                          </p:val>
                                        </p:tav>
                                        <p:tav tm="100000">
                                          <p:val>
                                            <p:strVal val="#ppt_h"/>
                                          </p:val>
                                        </p:tav>
                                      </p:tavLst>
                                    </p:anim>
                                    <p:animEffect transition="in" filter="fade">
                                      <p:cBhvr>
                                        <p:cTn id="30" dur="1000"/>
                                        <p:tgtEl>
                                          <p:spTgt spid="1843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xit" presetSubtype="0" fill="hold" nodeType="clickEffect">
                                  <p:stCondLst>
                                    <p:cond delay="0"/>
                                  </p:stCondLst>
                                  <p:childTnLst>
                                    <p:animEffect transition="out" filter="fade">
                                      <p:cBhvr>
                                        <p:cTn id="34" dur="1000"/>
                                        <p:tgtEl>
                                          <p:spTgt spid="18438"/>
                                        </p:tgtEl>
                                      </p:cBhvr>
                                    </p:animEffect>
                                    <p:set>
                                      <p:cBhvr>
                                        <p:cTn id="35" dur="1" fill="hold">
                                          <p:stCondLst>
                                            <p:cond delay="999"/>
                                          </p:stCondLst>
                                        </p:cTn>
                                        <p:tgtEl>
                                          <p:spTgt spid="18438"/>
                                        </p:tgtEl>
                                        <p:attrNameLst>
                                          <p:attrName>style.visibility</p:attrName>
                                        </p:attrNameLst>
                                      </p:cBhvr>
                                      <p:to>
                                        <p:strVal val="hidden"/>
                                      </p:to>
                                    </p:set>
                                  </p:childTnLst>
                                </p:cTn>
                              </p:par>
                              <p:par>
                                <p:cTn id="36" presetID="55" presetClass="entr" presetSubtype="0" fill="hold" nodeType="withEffect">
                                  <p:stCondLst>
                                    <p:cond delay="0"/>
                                  </p:stCondLst>
                                  <p:childTnLst>
                                    <p:set>
                                      <p:cBhvr>
                                        <p:cTn id="37" dur="1" fill="hold">
                                          <p:stCondLst>
                                            <p:cond delay="0"/>
                                          </p:stCondLst>
                                        </p:cTn>
                                        <p:tgtEl>
                                          <p:spTgt spid="18435"/>
                                        </p:tgtEl>
                                        <p:attrNameLst>
                                          <p:attrName>style.visibility</p:attrName>
                                        </p:attrNameLst>
                                      </p:cBhvr>
                                      <p:to>
                                        <p:strVal val="visible"/>
                                      </p:to>
                                    </p:set>
                                    <p:anim calcmode="lin" valueType="num">
                                      <p:cBhvr>
                                        <p:cTn id="38" dur="1000" fill="hold"/>
                                        <p:tgtEl>
                                          <p:spTgt spid="18435"/>
                                        </p:tgtEl>
                                        <p:attrNameLst>
                                          <p:attrName>ppt_w</p:attrName>
                                        </p:attrNameLst>
                                      </p:cBhvr>
                                      <p:tavLst>
                                        <p:tav tm="0">
                                          <p:val>
                                            <p:strVal val="#ppt_w*0.70"/>
                                          </p:val>
                                        </p:tav>
                                        <p:tav tm="100000">
                                          <p:val>
                                            <p:strVal val="#ppt_w"/>
                                          </p:val>
                                        </p:tav>
                                      </p:tavLst>
                                    </p:anim>
                                    <p:anim calcmode="lin" valueType="num">
                                      <p:cBhvr>
                                        <p:cTn id="39" dur="1000" fill="hold"/>
                                        <p:tgtEl>
                                          <p:spTgt spid="18435"/>
                                        </p:tgtEl>
                                        <p:attrNameLst>
                                          <p:attrName>ppt_h</p:attrName>
                                        </p:attrNameLst>
                                      </p:cBhvr>
                                      <p:tavLst>
                                        <p:tav tm="0">
                                          <p:val>
                                            <p:strVal val="#ppt_h"/>
                                          </p:val>
                                        </p:tav>
                                        <p:tav tm="100000">
                                          <p:val>
                                            <p:strVal val="#ppt_h"/>
                                          </p:val>
                                        </p:tav>
                                      </p:tavLst>
                                    </p:anim>
                                    <p:animEffect transition="in" filter="fade">
                                      <p:cBhvr>
                                        <p:cTn id="40" dur="1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תמונה 2">
            <a:extLst>
              <a:ext uri="{FF2B5EF4-FFF2-40B4-BE49-F238E27FC236}">
                <a16:creationId xmlns:a16="http://schemas.microsoft.com/office/drawing/2014/main" id="{C2694C8A-51B5-43B2-B761-02C8480F35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25" y="873125"/>
            <a:ext cx="9264650" cy="605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תמונה 3">
            <a:extLst>
              <a:ext uri="{FF2B5EF4-FFF2-40B4-BE49-F238E27FC236}">
                <a16:creationId xmlns:a16="http://schemas.microsoft.com/office/drawing/2014/main" id="{A831D487-470B-41F0-8343-7E15D0E4066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8" y="776288"/>
            <a:ext cx="9286876"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16388" name="TextBox 4">
            <a:extLst>
              <a:ext uri="{FF2B5EF4-FFF2-40B4-BE49-F238E27FC236}">
                <a16:creationId xmlns:a16="http://schemas.microsoft.com/office/drawing/2014/main" id="{52EF479A-B2F8-4E11-BACF-C0EBA7092D15}"/>
              </a:ext>
            </a:extLst>
          </p:cNvPr>
          <p:cNvSpPr txBox="1">
            <a:spLocks noChangeArrowheads="1"/>
          </p:cNvSpPr>
          <p:nvPr/>
        </p:nvSpPr>
        <p:spPr bwMode="auto">
          <a:xfrm>
            <a:off x="-47625" y="117475"/>
            <a:ext cx="9272588" cy="9398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200"/>
              </a:lnSpc>
              <a:spcBef>
                <a:spcPct val="0"/>
              </a:spcBef>
              <a:buFontTx/>
              <a:buNone/>
            </a:pPr>
            <a:r>
              <a:rPr lang="he-IL" altLang="he-IL" sz="2000" b="1">
                <a:latin typeface="Arial" panose="020B0604020202020204" pitchFamily="34" charset="0"/>
              </a:rPr>
              <a:t>בין אם החלטנו ללכת למעיין או להסתפק בתצפית על מנזר סנט ג'ורג הנהדר, עלינו להתקדם קצת (רגלית) ולהגיע (בקלות) לנקודת התצפית, ממנה מבט יפה על הנחל      עצמו ועל המנזר שבגה שמנגד.   </a:t>
            </a:r>
          </a:p>
        </p:txBody>
      </p:sp>
      <p:sp>
        <p:nvSpPr>
          <p:cNvPr id="16389" name="תיבת טקסט 5">
            <a:extLst>
              <a:ext uri="{FF2B5EF4-FFF2-40B4-BE49-F238E27FC236}">
                <a16:creationId xmlns:a16="http://schemas.microsoft.com/office/drawing/2014/main" id="{8EA4245F-5123-45E0-A18C-A50BA2834219}"/>
              </a:ext>
            </a:extLst>
          </p:cNvPr>
          <p:cNvSpPr txBox="1">
            <a:spLocks noChangeArrowheads="1"/>
          </p:cNvSpPr>
          <p:nvPr/>
        </p:nvSpPr>
        <p:spPr bwMode="auto">
          <a:xfrm>
            <a:off x="-114300" y="-34925"/>
            <a:ext cx="9297988" cy="1708150"/>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אנחנו במגרש החנייה (כאן מתחתנו) של נחל פרת, אליו ניתן להגיע בצורה מסודרת ומשולטת מכביש מס' 1 – ירושלים – יריחו,  בדרך כלל ניצבת במקום "בסטה" עם שתייה ו"מזכרות", וגם חמורים מאוכפים למתקשים בהליכה. כפי שניתן לראות מגיע הנה כביש מסודר אשר גם ממשיך הלאה אל המנזר, אולם הוא נפתח רק לתושבי המנזר, המטיילים מוזמנים להשתמש בשביל ההליכה המסודר  שיוצא מכאן, מגיע למשטח תצפית אל </a:t>
            </a:r>
            <a:br>
              <a:rPr lang="en-US" altLang="he-IL" sz="2000" b="1"/>
            </a:br>
            <a:r>
              <a:rPr lang="he-IL" altLang="he-IL" sz="2000" b="1"/>
              <a:t>המנזר, וממשיך הלאה אל המעיינות, אותם נראה בהמשך.</a:t>
            </a:r>
          </a:p>
        </p:txBody>
      </p:sp>
      <p:sp useBgFill="1">
        <p:nvSpPr>
          <p:cNvPr id="2" name="TextBox 1">
            <a:extLst>
              <a:ext uri="{FF2B5EF4-FFF2-40B4-BE49-F238E27FC236}">
                <a16:creationId xmlns:a16="http://schemas.microsoft.com/office/drawing/2014/main" id="{0C6246BF-B164-467B-843F-24AEF346157D}"/>
              </a:ext>
            </a:extLst>
          </p:cNvPr>
          <p:cNvSpPr txBox="1">
            <a:spLocks noChangeArrowheads="1"/>
          </p:cNvSpPr>
          <p:nvPr/>
        </p:nvSpPr>
        <p:spPr bwMode="auto">
          <a:xfrm>
            <a:off x="-92075" y="0"/>
            <a:ext cx="9290050" cy="1708150"/>
          </a:xfrm>
          <a:prstGeom prst="rect">
            <a:avLst/>
          </a:prstGeom>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fontAlgn="auto" hangingPunct="1">
              <a:lnSpc>
                <a:spcPts val="2100"/>
              </a:lnSpc>
              <a:spcBef>
                <a:spcPct val="0"/>
              </a:spcBef>
              <a:spcAft>
                <a:spcPts val="0"/>
              </a:spcAft>
              <a:buFontTx/>
              <a:buNone/>
              <a:defRPr/>
            </a:pPr>
            <a:r>
              <a:rPr lang="he-IL" altLang="he-IL" sz="2000" b="1" dirty="0"/>
              <a:t>כבר במצגת הראשונה הראיתי את חלקו המזרחי של ואדי קלט (נחל פרת) הכולל את גני הורדוס וכד', עכשיו – כשאנו מרחיבים את מעגל הסקירות, אני חוזר לנחל כדי לסקר אותו לכל אורכו (כ 30 ק"מ מהנביעה עד החבירה לאפיק הירדן) ולספר שבנחל זה נובעים שלושה מעיינות שופעי מים לרוב, נציץ אליהם הצצות חפוזות בלבד.</a:t>
            </a:r>
          </a:p>
          <a:p>
            <a:pPr algn="ctr" eaLnBrk="1" fontAlgn="auto" hangingPunct="1">
              <a:lnSpc>
                <a:spcPts val="2100"/>
              </a:lnSpc>
              <a:spcBef>
                <a:spcPct val="0"/>
              </a:spcBef>
              <a:spcAft>
                <a:spcPts val="0"/>
              </a:spcAft>
              <a:buFontTx/>
              <a:buNone/>
              <a:defRPr/>
            </a:pPr>
            <a:endParaRPr lang="he-IL" altLang="he-IL" sz="2000" b="1" dirty="0">
              <a:solidFill>
                <a:schemeClr val="bg1"/>
              </a:solidFill>
              <a:cs typeface="+mj-cs"/>
            </a:endParaRPr>
          </a:p>
          <a:p>
            <a:pPr algn="ctr" eaLnBrk="1" fontAlgn="auto" hangingPunct="1">
              <a:lnSpc>
                <a:spcPts val="2100"/>
              </a:lnSpc>
              <a:spcBef>
                <a:spcPct val="0"/>
              </a:spcBef>
              <a:spcAft>
                <a:spcPts val="0"/>
              </a:spcAft>
              <a:buFontTx/>
              <a:buNone/>
              <a:defRPr/>
            </a:pPr>
            <a:endParaRPr lang="he-IL" altLang="he-IL" sz="2000" b="1" dirty="0">
              <a:cs typeface="+mj-cs"/>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xit" presetSubtype="0" fill="hold" nodeType="clickEffect">
                                  <p:stCondLst>
                                    <p:cond delay="0"/>
                                  </p:stCondLst>
                                  <p:childTnLst>
                                    <p:animEffect transition="out" filter="wedge">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2"/>
                                        </p:tgtEl>
                                        <p:attrNameLst>
                                          <p:attrName>ppt_w</p:attrName>
                                        </p:attrNameLst>
                                      </p:cBhvr>
                                      <p:tavLst>
                                        <p:tav tm="0">
                                          <p:val>
                                            <p:strVal val="ppt_w"/>
                                          </p:val>
                                        </p:tav>
                                        <p:tav tm="100000">
                                          <p:val>
                                            <p:strVal val="ppt_w*0.70"/>
                                          </p:val>
                                        </p:tav>
                                      </p:tavLst>
                                    </p:anim>
                                    <p:anim calcmode="lin" valueType="num">
                                      <p:cBhvr>
                                        <p:cTn id="10" dur="1000"/>
                                        <p:tgtEl>
                                          <p:spTgt spid="2"/>
                                        </p:tgtEl>
                                        <p:attrNameLst>
                                          <p:attrName>ppt_h</p:attrName>
                                        </p:attrNameLst>
                                      </p:cBhvr>
                                      <p:tavLst>
                                        <p:tav tm="0">
                                          <p:val>
                                            <p:strVal val="ppt_h"/>
                                          </p:val>
                                        </p:tav>
                                        <p:tav tm="100000">
                                          <p:val>
                                            <p:strVal val="ppt_h"/>
                                          </p:val>
                                        </p:tav>
                                      </p:tavLst>
                                    </p:anim>
                                    <p:animEffect transition="out" filter="fade">
                                      <p:cBhvr>
                                        <p:cTn id="11" dur="1000"/>
                                        <p:tgtEl>
                                          <p:spTgt spid="2"/>
                                        </p:tgtEl>
                                      </p:cBhvr>
                                    </p:animEffect>
                                    <p:set>
                                      <p:cBhvr>
                                        <p:cTn id="12"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תמונה 3" descr="תמונה שמכילה טקסט, חוץ, עץ, איש&#10;&#10;התיאור נוצר באופן אוטומטי">
            <a:extLst>
              <a:ext uri="{FF2B5EF4-FFF2-40B4-BE49-F238E27FC236}">
                <a16:creationId xmlns:a16="http://schemas.microsoft.com/office/drawing/2014/main" id="{90E7FEC4-84E3-4E77-9274-F13A7325A6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0438" y="0"/>
            <a:ext cx="4683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תמונה 5" descr="תמונה שמכילה חוץ, טבע, הר, מערה&#10;&#10;התיאור נוצר באופן אוטומטי">
            <a:extLst>
              <a:ext uri="{FF2B5EF4-FFF2-40B4-BE49-F238E27FC236}">
                <a16:creationId xmlns:a16="http://schemas.microsoft.com/office/drawing/2014/main" id="{99079A02-2E12-45E6-89DA-7F0C5E4516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0238"/>
            <a:ext cx="9144000" cy="622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תיבת טקסט 1">
            <a:extLst>
              <a:ext uri="{FF2B5EF4-FFF2-40B4-BE49-F238E27FC236}">
                <a16:creationId xmlns:a16="http://schemas.microsoft.com/office/drawing/2014/main" id="{2838C53C-5504-4FBC-A926-986052C21715}"/>
              </a:ext>
            </a:extLst>
          </p:cNvPr>
          <p:cNvSpPr txBox="1">
            <a:spLocks noChangeArrowheads="1"/>
          </p:cNvSpPr>
          <p:nvPr/>
        </p:nvSpPr>
        <p:spPr bwMode="auto">
          <a:xfrm>
            <a:off x="0" y="0"/>
            <a:ext cx="9144000" cy="630238"/>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המעיין המזרחי ביותר, אליו ניתן להגיע ברגל ממגרש החנייה בו אנו חונים הוא עין קלט,</a:t>
            </a:r>
            <a:br>
              <a:rPr lang="en-US" altLang="he-IL" sz="2000" b="1"/>
            </a:br>
            <a:r>
              <a:rPr lang="he-IL" altLang="he-IL" sz="2000" b="1"/>
              <a:t>ובו ניתן להיכנס אל מתחת למפל נחמד או להשתכשך ב"בריכה" רדודה.</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3"/>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תמונה 4" descr="תמונה שמכילה בניין, אבן&#10;&#10;התיאור נוצר באופן אוטומטי">
            <a:extLst>
              <a:ext uri="{FF2B5EF4-FFF2-40B4-BE49-F238E27FC236}">
                <a16:creationId xmlns:a16="http://schemas.microsoft.com/office/drawing/2014/main" id="{50043C9A-D721-4D6E-B7C3-48C8B9BE76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חוץ, אבן&#10;&#10;התיאור נוצר באופן אוטומטי">
            <a:extLst>
              <a:ext uri="{FF2B5EF4-FFF2-40B4-BE49-F238E27FC236}">
                <a16:creationId xmlns:a16="http://schemas.microsoft.com/office/drawing/2014/main" id="{9F4D7A0D-A18B-44F7-B46B-81AF14BBC4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תיבת טקסט 5">
            <a:extLst>
              <a:ext uri="{FF2B5EF4-FFF2-40B4-BE49-F238E27FC236}">
                <a16:creationId xmlns:a16="http://schemas.microsoft.com/office/drawing/2014/main" id="{65560665-C760-4338-83F7-8706450E0B5C}"/>
              </a:ext>
            </a:extLst>
          </p:cNvPr>
          <p:cNvSpPr txBox="1">
            <a:spLocks noChangeArrowheads="1"/>
          </p:cNvSpPr>
          <p:nvPr/>
        </p:nvSpPr>
        <p:spPr bwMode="auto">
          <a:xfrm>
            <a:off x="0" y="0"/>
            <a:ext cx="9144000" cy="1169988"/>
          </a:xfrm>
          <a:prstGeom prst="rect">
            <a:avLst/>
          </a:prstGeom>
          <a:blipFill dpi="0" rotWithShape="1">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המעיין האמצעי הוא עין מבוע, ושמו מרמז על כך שנביעתו אינה רציפה אלא מתנהלת</a:t>
            </a:r>
            <a:br>
              <a:rPr lang="en-US" altLang="he-IL" sz="2000" b="1"/>
            </a:br>
            <a:r>
              <a:rPr lang="he-IL" altLang="he-IL" sz="2000" b="1"/>
              <a:t>לסרוגין, כשהבריכה העגולה שבמרכז מתמלאת ומתרוקנת מדי כמה זמן עקב המבנה המיוחד של מקור הנביעה. יש לאתר כביש גישה, אך לא תמיד הוא פתוח לרכב עבור המטייל המזדמן, ויש לעשות את הדרך למעיין ברגל (העלייה חזרה תלולה למדי).</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nodeType="clickEffect">
                                  <p:stCondLst>
                                    <p:cond delay="0"/>
                                  </p:stCondLst>
                                  <p:childTnLst>
                                    <p:anim calcmode="lin" valueType="num">
                                      <p:cBhvr>
                                        <p:cTn id="6" dur="1000"/>
                                        <p:tgtEl>
                                          <p:spTgt spid="3"/>
                                        </p:tgtEl>
                                        <p:attrNameLst>
                                          <p:attrName>ppt_w</p:attrName>
                                        </p:attrNameLst>
                                      </p:cBhvr>
                                      <p:tavLst>
                                        <p:tav tm="0">
                                          <p:val>
                                            <p:strVal val="ppt_w"/>
                                          </p:val>
                                        </p:tav>
                                        <p:tav tm="100000">
                                          <p:val>
                                            <p:strVal val="ppt_w+.3"/>
                                          </p:val>
                                        </p:tav>
                                      </p:tavLst>
                                    </p:anim>
                                    <p:anim calcmode="lin" valueType="num">
                                      <p:cBhvr>
                                        <p:cTn id="7" dur="1000"/>
                                        <p:tgtEl>
                                          <p:spTgt spid="3"/>
                                        </p:tgtEl>
                                        <p:attrNameLst>
                                          <p:attrName>ppt_h</p:attrName>
                                        </p:attrNameLst>
                                      </p:cBhvr>
                                      <p:tavLst>
                                        <p:tav tm="0">
                                          <p:val>
                                            <p:strVal val="ppt_h"/>
                                          </p:val>
                                        </p:tav>
                                        <p:tav tm="100000">
                                          <p:val>
                                            <p:strVal val="ppt_h"/>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תמונה 2" descr="תמונה שמכילה מים, שמים, חוץ, טבע&#10;&#10;התיאור נוצר באופן אוטומטי">
            <a:extLst>
              <a:ext uri="{FF2B5EF4-FFF2-40B4-BE49-F238E27FC236}">
                <a16:creationId xmlns:a16="http://schemas.microsoft.com/office/drawing/2014/main" id="{9F0654F2-B6B6-4BD7-AC52-76255D4308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1688"/>
            <a:ext cx="9144000"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תמונה 6" descr="תמונה שמכילה עץ, מים, חוץ, נהר&#10;&#10;התיאור נוצר באופן אוטומטי">
            <a:extLst>
              <a:ext uri="{FF2B5EF4-FFF2-40B4-BE49-F238E27FC236}">
                <a16:creationId xmlns:a16="http://schemas.microsoft.com/office/drawing/2014/main" id="{5868F7D2-714E-4EE1-BC20-7A2C56C1B2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1688"/>
            <a:ext cx="9144000" cy="616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רוק, עמק, טבע, נקיק&#10;&#10;התיאור נוצר באופן אוטומטי">
            <a:extLst>
              <a:ext uri="{FF2B5EF4-FFF2-40B4-BE49-F238E27FC236}">
                <a16:creationId xmlns:a16="http://schemas.microsoft.com/office/drawing/2014/main" id="{B04458F8-3FF7-4693-8F10-15972BD320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1688"/>
            <a:ext cx="9186863" cy="605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תיבת טקסט 7">
            <a:extLst>
              <a:ext uri="{FF2B5EF4-FFF2-40B4-BE49-F238E27FC236}">
                <a16:creationId xmlns:a16="http://schemas.microsoft.com/office/drawing/2014/main" id="{D5BCA515-5FB8-45C5-B6A0-2178C143BFF0}"/>
              </a:ext>
            </a:extLst>
          </p:cNvPr>
          <p:cNvSpPr txBox="1">
            <a:spLocks noChangeArrowheads="1"/>
          </p:cNvSpPr>
          <p:nvPr/>
        </p:nvSpPr>
        <p:spPr bwMode="auto">
          <a:xfrm>
            <a:off x="-42863" y="107950"/>
            <a:ext cx="9186863" cy="1168400"/>
          </a:xfrm>
          <a:prstGeom prst="rect">
            <a:avLst/>
          </a:prstGeom>
          <a:blipFill dpi="0" rotWithShape="1">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ts val="2100"/>
              </a:lnSpc>
              <a:spcBef>
                <a:spcPct val="0"/>
              </a:spcBef>
              <a:buFontTx/>
              <a:buNone/>
            </a:pPr>
            <a:r>
              <a:rPr lang="he-IL" altLang="he-IL" sz="2000" b="1"/>
              <a:t>המעיין המערבי, והגדול מכולם – עין פרת, שימש כבר בתקופת המנדט הבריטי כמקור</a:t>
            </a:r>
          </a:p>
          <a:p>
            <a:pPr algn="ctr" rtl="0" eaLnBrk="1" hangingPunct="1">
              <a:lnSpc>
                <a:spcPts val="2100"/>
              </a:lnSpc>
              <a:spcBef>
                <a:spcPct val="0"/>
              </a:spcBef>
              <a:buFontTx/>
              <a:buNone/>
            </a:pPr>
            <a:r>
              <a:rPr lang="he-IL" altLang="he-IL" sz="2000" b="1"/>
              <a:t>מים למזרח ירושלים, (ובתמונה הבאה – מבנה המשאבות) וכיום זוהי שמורת טבע   (והכניסה בתשלום) יפהפיה עם בריכת שחייה ואביזרי פיקניק מסודרים, כשהגישה אליה היא בכביש סלול (אך צר ומפותל) מכיוון ירושלים (מאזור גבעת זאב ומחסום חיזמא).</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3"/>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xit" presetSubtype="0" accel="100000" fill="hold" nodeType="clickEffect">
                                  <p:stCondLst>
                                    <p:cond delay="0"/>
                                  </p:stCondLst>
                                  <p:childTnLst>
                                    <p:anim calcmode="lin" valueType="num">
                                      <p:cBhvr>
                                        <p:cTn id="13" dur="1000"/>
                                        <p:tgtEl>
                                          <p:spTgt spid="7"/>
                                        </p:tgtEl>
                                        <p:attrNameLst>
                                          <p:attrName>ppt_w</p:attrName>
                                        </p:attrNameLst>
                                      </p:cBhvr>
                                      <p:tavLst>
                                        <p:tav tm="0">
                                          <p:val>
                                            <p:strVal val="ppt_w"/>
                                          </p:val>
                                        </p:tav>
                                        <p:tav tm="100000">
                                          <p:val>
                                            <p:strVal val="ppt_w+.3"/>
                                          </p:val>
                                        </p:tav>
                                      </p:tavLst>
                                    </p:anim>
                                    <p:anim calcmode="lin" valueType="num">
                                      <p:cBhvr>
                                        <p:cTn id="14" dur="1000"/>
                                        <p:tgtEl>
                                          <p:spTgt spid="7"/>
                                        </p:tgtEl>
                                        <p:attrNameLst>
                                          <p:attrName>ppt_h</p:attrName>
                                        </p:attrNameLst>
                                      </p:cBhvr>
                                      <p:tavLst>
                                        <p:tav tm="0">
                                          <p:val>
                                            <p:strVal val="ppt_h"/>
                                          </p:val>
                                        </p:tav>
                                        <p:tav tm="100000">
                                          <p:val>
                                            <p:strVal val="ppt_h"/>
                                          </p:val>
                                        </p:tav>
                                      </p:tavLst>
                                    </p:anim>
                                    <p:animEffect transition="out" filter="fade">
                                      <p:cBhvr>
                                        <p:cTn id="15" dur="1000"/>
                                        <p:tgtEl>
                                          <p:spTgt spid="7"/>
                                        </p:tgtEl>
                                      </p:cBhvr>
                                    </p:animEffect>
                                    <p:set>
                                      <p:cBhvr>
                                        <p:cTn id="16" dur="1" fill="hold">
                                          <p:stCondLst>
                                            <p:cond delay="999"/>
                                          </p:stCondLst>
                                        </p:cTn>
                                        <p:tgtEl>
                                          <p:spTgt spid="7"/>
                                        </p:tgtEl>
                                        <p:attrNameLst>
                                          <p:attrName>style.visibility</p:attrName>
                                        </p:attrNameLst>
                                      </p:cBhvr>
                                      <p:to>
                                        <p:strVal val="hidden"/>
                                      </p:to>
                                    </p:set>
                                  </p:childTnLst>
                                </p:cTn>
                              </p:par>
                              <p:par>
                                <p:cTn id="17" presetID="50" presetClass="exit" presetSubtype="0" accel="100000" fill="hold" grpId="0" nodeType="withEffect">
                                  <p:stCondLst>
                                    <p:cond delay="0"/>
                                  </p:stCondLst>
                                  <p:childTnLst>
                                    <p:anim calcmode="lin" valueType="num">
                                      <p:cBhvr>
                                        <p:cTn id="18" dur="1000"/>
                                        <p:tgtEl>
                                          <p:spTgt spid="8"/>
                                        </p:tgtEl>
                                        <p:attrNameLst>
                                          <p:attrName>ppt_w</p:attrName>
                                        </p:attrNameLst>
                                      </p:cBhvr>
                                      <p:tavLst>
                                        <p:tav tm="0">
                                          <p:val>
                                            <p:strVal val="ppt_w"/>
                                          </p:val>
                                        </p:tav>
                                        <p:tav tm="100000">
                                          <p:val>
                                            <p:strVal val="ppt_w+.3"/>
                                          </p:val>
                                        </p:tav>
                                      </p:tavLst>
                                    </p:anim>
                                    <p:anim calcmode="lin" valueType="num">
                                      <p:cBhvr>
                                        <p:cTn id="19" dur="1000"/>
                                        <p:tgtEl>
                                          <p:spTgt spid="8"/>
                                        </p:tgtEl>
                                        <p:attrNameLst>
                                          <p:attrName>ppt_h</p:attrName>
                                        </p:attrNameLst>
                                      </p:cBhvr>
                                      <p:tavLst>
                                        <p:tav tm="0">
                                          <p:val>
                                            <p:strVal val="ppt_h"/>
                                          </p:val>
                                        </p:tav>
                                        <p:tav tm="100000">
                                          <p:val>
                                            <p:strVal val="ppt_h"/>
                                          </p:val>
                                        </p:tav>
                                      </p:tavLst>
                                    </p:anim>
                                    <p:animEffect transition="out" filter="fade">
                                      <p:cBhvr>
                                        <p:cTn id="20" dur="1000"/>
                                        <p:tgtEl>
                                          <p:spTgt spid="8"/>
                                        </p:tgtEl>
                                      </p:cBhvr>
                                    </p:animEffect>
                                    <p:set>
                                      <p:cBhvr>
                                        <p:cTn id="21"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תיבת טקסט 3">
            <a:extLst>
              <a:ext uri="{FF2B5EF4-FFF2-40B4-BE49-F238E27FC236}">
                <a16:creationId xmlns:a16="http://schemas.microsoft.com/office/drawing/2014/main" id="{2FE6D9F9-D0C1-4EA9-A4D6-43F2D3458AEF}"/>
              </a:ext>
            </a:extLst>
          </p:cNvPr>
          <p:cNvSpPr txBox="1">
            <a:spLocks noChangeArrowheads="1"/>
          </p:cNvSpPr>
          <p:nvPr/>
        </p:nvSpPr>
        <p:spPr bwMode="auto">
          <a:xfrm>
            <a:off x="0" y="0"/>
            <a:ext cx="91440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Arial" panose="020B0604020202020204" pitchFamily="34" charset="0"/>
              </a:defRPr>
            </a:lvl9pPr>
          </a:lstStyle>
          <a:p>
            <a:pPr algn="ctr" rtl="0" eaLnBrk="1" hangingPunct="1">
              <a:lnSpc>
                <a:spcPct val="100000"/>
              </a:lnSpc>
              <a:spcBef>
                <a:spcPct val="0"/>
              </a:spcBef>
              <a:buFontTx/>
              <a:buNone/>
            </a:pPr>
            <a:r>
              <a:rPr lang="he-IL" altLang="he-IL" sz="3600" b="1"/>
              <a:t>תם החלק השלישי של פרוייקט יריחו (והראשון ל"יריחו וסביבותיה"), בו כללנו כמה מן האתרים הנמצאים בסביבות יריחו, אך לא במרחק רב ממנה, גם המצגת הבאה תציג אתרים דומים ותרחיב עוד קצת את יריעת יריחו.</a:t>
            </a:r>
          </a:p>
        </p:txBody>
      </p:sp>
      <p:sp>
        <p:nvSpPr>
          <p:cNvPr id="20483" name="תיבת טקסט 1">
            <a:extLst>
              <a:ext uri="{FF2B5EF4-FFF2-40B4-BE49-F238E27FC236}">
                <a16:creationId xmlns:a16="http://schemas.microsoft.com/office/drawing/2014/main" id="{0E44A6F4-1FD2-4099-94EC-C698FF541880}"/>
              </a:ext>
            </a:extLst>
          </p:cNvPr>
          <p:cNvSpPr txBox="1">
            <a:spLocks noChangeArrowheads="1"/>
          </p:cNvSpPr>
          <p:nvPr/>
        </p:nvSpPr>
        <p:spPr bwMode="auto">
          <a:xfrm>
            <a:off x="0" y="4705350"/>
            <a:ext cx="914400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defTabSz="457200" rtl="0" eaLnBrk="0" fontAlgn="base" hangingPunct="0">
              <a:spcBef>
                <a:spcPct val="0"/>
              </a:spcBef>
              <a:spcAft>
                <a:spcPct val="0"/>
              </a:spcAft>
              <a:defRPr>
                <a:solidFill>
                  <a:schemeClr val="tx1"/>
                </a:solidFill>
                <a:latin typeface="Calibri" panose="020F0502020204030204" pitchFamily="34" charset="0"/>
              </a:defRPr>
            </a:lvl6pPr>
            <a:lvl7pPr marL="2971800" indent="-228600" algn="l" defTabSz="457200" rtl="0" eaLnBrk="0" fontAlgn="base" hangingPunct="0">
              <a:spcBef>
                <a:spcPct val="0"/>
              </a:spcBef>
              <a:spcAft>
                <a:spcPct val="0"/>
              </a:spcAft>
              <a:defRPr>
                <a:solidFill>
                  <a:schemeClr val="tx1"/>
                </a:solidFill>
                <a:latin typeface="Calibri" panose="020F0502020204030204" pitchFamily="34" charset="0"/>
              </a:defRPr>
            </a:lvl7pPr>
            <a:lvl8pPr marL="3429000" indent="-228600" algn="l" defTabSz="457200" rtl="0" eaLnBrk="0" fontAlgn="base" hangingPunct="0">
              <a:spcBef>
                <a:spcPct val="0"/>
              </a:spcBef>
              <a:spcAft>
                <a:spcPct val="0"/>
              </a:spcAft>
              <a:defRPr>
                <a:solidFill>
                  <a:schemeClr val="tx1"/>
                </a:solidFill>
                <a:latin typeface="Calibri" panose="020F0502020204030204" pitchFamily="34" charset="0"/>
              </a:defRPr>
            </a:lvl8pPr>
            <a:lvl9pPr marL="3886200" indent="-228600" algn="l" defTabSz="457200" rtl="0" eaLnBrk="0" fontAlgn="base" hangingPunct="0">
              <a:spcBef>
                <a:spcPct val="0"/>
              </a:spcBef>
              <a:spcAft>
                <a:spcPct val="0"/>
              </a:spcAft>
              <a:defRPr>
                <a:solidFill>
                  <a:schemeClr val="tx1"/>
                </a:solidFill>
                <a:latin typeface="Calibri" panose="020F0502020204030204" pitchFamily="34" charset="0"/>
              </a:defRPr>
            </a:lvl9pPr>
          </a:lstStyle>
          <a:p>
            <a:pPr algn="ctr">
              <a:lnSpc>
                <a:spcPts val="7500"/>
              </a:lnSpc>
            </a:pPr>
            <a:r>
              <a:rPr lang="en-US" altLang="he-IL" sz="5400" b="1"/>
              <a:t>  </a:t>
            </a:r>
            <a:r>
              <a:rPr lang="he-IL" altLang="he-IL" sz="4800" b="1"/>
              <a:t>למעבר לחלק הרביעי (והאחרון)</a:t>
            </a:r>
          </a:p>
          <a:p>
            <a:pPr algn="ctr">
              <a:lnSpc>
                <a:spcPts val="7500"/>
              </a:lnSpc>
            </a:pPr>
            <a:r>
              <a:rPr lang="he-IL" altLang="he-IL" sz="4800" b="1"/>
              <a:t>הקליקו </a:t>
            </a:r>
            <a:r>
              <a:rPr lang="he-IL" altLang="he-IL" sz="9600" b="1"/>
              <a:t>כאן</a:t>
            </a:r>
          </a:p>
        </p:txBody>
      </p:sp>
      <p:sp>
        <p:nvSpPr>
          <p:cNvPr id="20484" name="תיבת טקסט 3">
            <a:extLst>
              <a:ext uri="{FF2B5EF4-FFF2-40B4-BE49-F238E27FC236}">
                <a16:creationId xmlns:a16="http://schemas.microsoft.com/office/drawing/2014/main" id="{0A84671F-09F0-4CF8-B3B3-78C261C15B3C}"/>
              </a:ext>
            </a:extLst>
          </p:cNvPr>
          <p:cNvSpPr txBox="1">
            <a:spLocks noChangeArrowheads="1"/>
          </p:cNvSpPr>
          <p:nvPr/>
        </p:nvSpPr>
        <p:spPr bwMode="auto">
          <a:xfrm>
            <a:off x="0" y="3057525"/>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defTabSz="457200" rtl="0" eaLnBrk="0" fontAlgn="base" hangingPunct="0">
              <a:spcBef>
                <a:spcPct val="0"/>
              </a:spcBef>
              <a:spcAft>
                <a:spcPct val="0"/>
              </a:spcAft>
              <a:defRPr>
                <a:solidFill>
                  <a:schemeClr val="tx1"/>
                </a:solidFill>
                <a:latin typeface="Calibri" panose="020F0502020204030204" pitchFamily="34" charset="0"/>
              </a:defRPr>
            </a:lvl6pPr>
            <a:lvl7pPr marL="2971800" indent="-228600" algn="l" defTabSz="457200" rtl="0" eaLnBrk="0" fontAlgn="base" hangingPunct="0">
              <a:spcBef>
                <a:spcPct val="0"/>
              </a:spcBef>
              <a:spcAft>
                <a:spcPct val="0"/>
              </a:spcAft>
              <a:defRPr>
                <a:solidFill>
                  <a:schemeClr val="tx1"/>
                </a:solidFill>
                <a:latin typeface="Calibri" panose="020F0502020204030204" pitchFamily="34" charset="0"/>
              </a:defRPr>
            </a:lvl7pPr>
            <a:lvl8pPr marL="3429000" indent="-228600" algn="l" defTabSz="457200" rtl="0" eaLnBrk="0" fontAlgn="base" hangingPunct="0">
              <a:spcBef>
                <a:spcPct val="0"/>
              </a:spcBef>
              <a:spcAft>
                <a:spcPct val="0"/>
              </a:spcAft>
              <a:defRPr>
                <a:solidFill>
                  <a:schemeClr val="tx1"/>
                </a:solidFill>
                <a:latin typeface="Calibri" panose="020F0502020204030204" pitchFamily="34" charset="0"/>
              </a:defRPr>
            </a:lvl8pPr>
            <a:lvl9pPr marL="3886200" indent="-228600" algn="l" defTabSz="457200" rtl="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he-IL" sz="4800" b="1"/>
              <a:t>  </a:t>
            </a:r>
            <a:r>
              <a:rPr lang="he-IL" altLang="he-IL" sz="4800" b="1"/>
              <a:t>צילום ועריכה – יגאל מורג</a:t>
            </a:r>
          </a:p>
          <a:p>
            <a:pPr algn="ctr"/>
            <a:r>
              <a:rPr lang="en-US" altLang="he-IL" sz="4800" b="1">
                <a:hlinkClick r:id="rId2"/>
              </a:rPr>
              <a:t>Morag-i@013.net</a:t>
            </a:r>
            <a:r>
              <a:rPr lang="en-US" altLang="he-IL" sz="4800" b="1"/>
              <a:t> </a:t>
            </a:r>
            <a:endParaRPr lang="he-IL" altLang="he-IL" sz="4800" b="1"/>
          </a:p>
        </p:txBody>
      </p:sp>
    </p:spTree>
  </p:cSld>
  <p:clrMapOvr>
    <a:masterClrMapping/>
  </p:clrMapOvr>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TotalTime>
  <Words>1548</Words>
  <Application>Microsoft Office PowerPoint</Application>
  <PresentationFormat>‫הצגה על המסך (4:3)</PresentationFormat>
  <Paragraphs>59</Paragraphs>
  <Slides>16</Slides>
  <Notes>2</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16</vt:i4>
      </vt:variant>
    </vt:vector>
  </HeadingPairs>
  <TitlesOfParts>
    <vt:vector size="21" baseType="lpstr">
      <vt:lpstr>Calibri</vt:lpstr>
      <vt:lpstr>Arial</vt:lpstr>
      <vt:lpstr>Calibri Light</vt:lpstr>
      <vt:lpstr>Times New Roman</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יגאל מורג</dc:creator>
  <cp:lastModifiedBy>יגאל מורג</cp:lastModifiedBy>
  <cp:revision>10</cp:revision>
  <dcterms:created xsi:type="dcterms:W3CDTF">2022-03-15T14:28:18Z</dcterms:created>
  <dcterms:modified xsi:type="dcterms:W3CDTF">2022-03-16T15:35:53Z</dcterms:modified>
</cp:coreProperties>
</file>