
<file path=[Content_Types].xml><?xml version="1.0" encoding="utf-8"?>
<Types xmlns="http://schemas.openxmlformats.org/package/2006/content-types">
  <Default Extension="gif" ContentType="image/gif"/>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sldIdLst>
    <p:sldId id="256" r:id="rId2"/>
    <p:sldId id="273" r:id="rId3"/>
    <p:sldId id="260" r:id="rId4"/>
    <p:sldId id="268" r:id="rId5"/>
    <p:sldId id="274" r:id="rId6"/>
    <p:sldId id="272" r:id="rId7"/>
    <p:sldId id="276" r:id="rId8"/>
    <p:sldId id="275" r:id="rId9"/>
    <p:sldId id="269" r:id="rId10"/>
    <p:sldId id="270" r:id="rId11"/>
    <p:sldId id="271" r:id="rId12"/>
    <p:sldId id="264" r:id="rId13"/>
    <p:sldId id="265" r:id="rId14"/>
    <p:sldId id="266" r:id="rId15"/>
    <p:sldId id="267" r:id="rId16"/>
    <p:sldId id="261" r:id="rId17"/>
    <p:sldId id="263" r:id="rId18"/>
    <p:sldId id="262" r:id="rId19"/>
    <p:sldId id="257" r:id="rId20"/>
    <p:sldId id="258" r:id="rId2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מקטע ברירת מחדל" id="{50DC6567-DB6E-4214-8DC6-BBF740B0607C}">
          <p14:sldIdLst>
            <p14:sldId id="256"/>
            <p14:sldId id="273"/>
            <p14:sldId id="260"/>
            <p14:sldId id="268"/>
            <p14:sldId id="274"/>
            <p14:sldId id="272"/>
            <p14:sldId id="276"/>
            <p14:sldId id="275"/>
            <p14:sldId id="269"/>
            <p14:sldId id="270"/>
            <p14:sldId id="271"/>
            <p14:sldId id="264"/>
            <p14:sldId id="265"/>
            <p14:sldId id="266"/>
            <p14:sldId id="267"/>
            <p14:sldId id="261"/>
            <p14:sldId id="263"/>
            <p14:sldId id="262"/>
            <p14:sldId id="257"/>
            <p14:sldId id="258"/>
          </p14:sldIdLst>
        </p14:section>
        <p14:section name="מקטע ללא כותרת" id="{92E0D04A-58A5-47AC-9DE0-AFCF09713966}">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026" autoAdjust="0"/>
    <p:restoredTop sz="94660"/>
  </p:normalViewPr>
  <p:slideViewPr>
    <p:cSldViewPr snapToGrid="0">
      <p:cViewPr varScale="1">
        <p:scale>
          <a:sx n="58" d="100"/>
          <a:sy n="58" d="100"/>
        </p:scale>
        <p:origin x="30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שקופית כותרת">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he-IL"/>
              <a:t>לחץ כדי לערוך סגנון כותרת של תבנית בסיס</a:t>
            </a:r>
            <a:endParaRPr lang="en-US" dirty="0"/>
          </a:p>
        </p:txBody>
      </p:sp>
      <p:sp>
        <p:nvSpPr>
          <p:cNvPr id="3" name="Subtitle 2"/>
          <p:cNvSpPr>
            <a:spLocks noGrp="1"/>
          </p:cNvSpPr>
          <p:nvPr>
            <p:ph type="subTitle" idx="1"/>
          </p:nvPr>
        </p:nvSpPr>
        <p:spPr>
          <a:xfrm>
            <a:off x="866442" y="4777380"/>
            <a:ext cx="662096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a:t>לחץ כדי לערוך סגנון כותרת משנה של תבנית בסיס</a:t>
            </a:r>
            <a:endParaRPr lang="en-US" dirty="0"/>
          </a:p>
        </p:txBody>
      </p:sp>
      <p:sp>
        <p:nvSpPr>
          <p:cNvPr id="4" name="Date Placeholder 3"/>
          <p:cNvSpPr>
            <a:spLocks noGrp="1"/>
          </p:cNvSpPr>
          <p:nvPr>
            <p:ph type="dt" sz="half" idx="10"/>
          </p:nvPr>
        </p:nvSpPr>
        <p:spPr/>
        <p:txBody>
          <a:bodyPr/>
          <a:lstStyle/>
          <a:p>
            <a:fld id="{9E3B1035-79D8-47FB-8A22-ACB5616A6994}" type="datetimeFigureOut">
              <a:rPr lang="he-IL" smtClean="0"/>
              <a:t>י"ז/תשרי/תשפ"ב</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395F2B1F-FC9B-4904-ADDF-A5A9B0D05319}" type="slidenum">
              <a:rPr lang="he-IL" smtClean="0"/>
              <a:t>‹#›</a:t>
            </a:fld>
            <a:endParaRPr lang="he-IL"/>
          </a:p>
        </p:txBody>
      </p:sp>
    </p:spTree>
    <p:extLst>
      <p:ext uri="{BB962C8B-B14F-4D97-AF65-F5344CB8AC3E}">
        <p14:creationId xmlns:p14="http://schemas.microsoft.com/office/powerpoint/2010/main" val="21175317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כותרת ותוכן">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Content Placeholder 2"/>
          <p:cNvSpPr>
            <a:spLocks noGrp="1"/>
          </p:cNvSpPr>
          <p:nvPr>
            <p:ph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7" name="Date Placeholder 3"/>
          <p:cNvSpPr>
            <a:spLocks noGrp="1"/>
          </p:cNvSpPr>
          <p:nvPr>
            <p:ph type="dt" sz="half" idx="10"/>
          </p:nvPr>
        </p:nvSpPr>
        <p:spPr/>
        <p:txBody>
          <a:bodyPr/>
          <a:lstStyle/>
          <a:p>
            <a:fld id="{9E3B1035-79D8-47FB-8A22-ACB5616A6994}" type="datetimeFigureOut">
              <a:rPr lang="he-IL" smtClean="0"/>
              <a:t>י"ז/תשרי/תשפ"ב</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395F2B1F-FC9B-4904-ADDF-A5A9B0D05319}" type="slidenum">
              <a:rPr lang="he-IL" smtClean="0"/>
              <a:t>‹#›</a:t>
            </a:fld>
            <a:endParaRPr lang="he-IL"/>
          </a:p>
        </p:txBody>
      </p:sp>
    </p:spTree>
    <p:extLst>
      <p:ext uri="{BB962C8B-B14F-4D97-AF65-F5344CB8AC3E}">
        <p14:creationId xmlns:p14="http://schemas.microsoft.com/office/powerpoint/2010/main" val="2059681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כותרת מקטע עליונה">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he-IL"/>
              <a:t>לחץ כדי לערוך סגנון כותרת של תבנית בסיס</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a:t>לחץ כדי לערוך סגנונות טקסט של תבנית בסיס</a:t>
            </a:r>
          </a:p>
        </p:txBody>
      </p:sp>
      <p:sp>
        <p:nvSpPr>
          <p:cNvPr id="4" name="Date Placeholder 3"/>
          <p:cNvSpPr>
            <a:spLocks noGrp="1"/>
          </p:cNvSpPr>
          <p:nvPr>
            <p:ph type="dt" sz="half" idx="10"/>
          </p:nvPr>
        </p:nvSpPr>
        <p:spPr/>
        <p:txBody>
          <a:bodyPr/>
          <a:lstStyle/>
          <a:p>
            <a:fld id="{9E3B1035-79D8-47FB-8A22-ACB5616A6994}" type="datetimeFigureOut">
              <a:rPr lang="he-IL" smtClean="0"/>
              <a:t>י"ז/תשרי/תשפ"ב</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395F2B1F-FC9B-4904-ADDF-A5A9B0D05319}" type="slidenum">
              <a:rPr lang="he-IL" smtClean="0"/>
              <a:t>‹#›</a:t>
            </a:fld>
            <a:endParaRPr lang="he-IL"/>
          </a:p>
        </p:txBody>
      </p:sp>
    </p:spTree>
    <p:extLst>
      <p:ext uri="{BB962C8B-B14F-4D97-AF65-F5344CB8AC3E}">
        <p14:creationId xmlns:p14="http://schemas.microsoft.com/office/powerpoint/2010/main" val="21492649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שני תכנים">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5" name="Date Placeholder 4"/>
          <p:cNvSpPr>
            <a:spLocks noGrp="1"/>
          </p:cNvSpPr>
          <p:nvPr>
            <p:ph type="dt" sz="half" idx="10"/>
          </p:nvPr>
        </p:nvSpPr>
        <p:spPr/>
        <p:txBody>
          <a:bodyPr/>
          <a:lstStyle/>
          <a:p>
            <a:fld id="{9E3B1035-79D8-47FB-8A22-ACB5616A6994}" type="datetimeFigureOut">
              <a:rPr lang="he-IL" smtClean="0"/>
              <a:t>י"ז/תשרי/תשפ"ב</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395F2B1F-FC9B-4904-ADDF-A5A9B0D05319}" type="slidenum">
              <a:rPr lang="he-IL" smtClean="0"/>
              <a:t>‹#›</a:t>
            </a:fld>
            <a:endParaRPr lang="he-IL"/>
          </a:p>
        </p:txBody>
      </p:sp>
    </p:spTree>
    <p:extLst>
      <p:ext uri="{BB962C8B-B14F-4D97-AF65-F5344CB8AC3E}">
        <p14:creationId xmlns:p14="http://schemas.microsoft.com/office/powerpoint/2010/main" val="5989599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השוואה">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he-IL"/>
              <a:t>לחץ כדי לערוך סגנון כותרת של תבנית בסיס</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7" name="Date Placeholder 6"/>
          <p:cNvSpPr>
            <a:spLocks noGrp="1"/>
          </p:cNvSpPr>
          <p:nvPr>
            <p:ph type="dt" sz="half" idx="10"/>
          </p:nvPr>
        </p:nvSpPr>
        <p:spPr/>
        <p:txBody>
          <a:bodyPr/>
          <a:lstStyle/>
          <a:p>
            <a:fld id="{9E3B1035-79D8-47FB-8A22-ACB5616A6994}" type="datetimeFigureOut">
              <a:rPr lang="he-IL" smtClean="0"/>
              <a:t>י"ז/תשרי/תשפ"ב</a:t>
            </a:fld>
            <a:endParaRPr lang="he-IL"/>
          </a:p>
        </p:txBody>
      </p:sp>
      <p:sp>
        <p:nvSpPr>
          <p:cNvPr id="8" name="Footer Placeholder 7"/>
          <p:cNvSpPr>
            <a:spLocks noGrp="1"/>
          </p:cNvSpPr>
          <p:nvPr>
            <p:ph type="ftr" sz="quarter" idx="11"/>
          </p:nvPr>
        </p:nvSpPr>
        <p:spPr/>
        <p:txBody>
          <a:bodyPr/>
          <a:lstStyle/>
          <a:p>
            <a:endParaRPr lang="he-IL"/>
          </a:p>
        </p:txBody>
      </p:sp>
      <p:sp>
        <p:nvSpPr>
          <p:cNvPr id="9" name="Slide Number Placeholder 8"/>
          <p:cNvSpPr>
            <a:spLocks noGrp="1"/>
          </p:cNvSpPr>
          <p:nvPr>
            <p:ph type="sldNum" sz="quarter" idx="12"/>
          </p:nvPr>
        </p:nvSpPr>
        <p:spPr/>
        <p:txBody>
          <a:bodyPr/>
          <a:lstStyle/>
          <a:p>
            <a:fld id="{395F2B1F-FC9B-4904-ADDF-A5A9B0D05319}" type="slidenum">
              <a:rPr lang="he-IL" smtClean="0"/>
              <a:t>‹#›</a:t>
            </a:fld>
            <a:endParaRPr lang="he-IL"/>
          </a:p>
        </p:txBody>
      </p:sp>
    </p:spTree>
    <p:extLst>
      <p:ext uri="{BB962C8B-B14F-4D97-AF65-F5344CB8AC3E}">
        <p14:creationId xmlns:p14="http://schemas.microsoft.com/office/powerpoint/2010/main" val="2365228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כותרת בלבד">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7" name="Date Placeholder 2"/>
          <p:cNvSpPr>
            <a:spLocks noGrp="1"/>
          </p:cNvSpPr>
          <p:nvPr>
            <p:ph type="dt" sz="half" idx="10"/>
          </p:nvPr>
        </p:nvSpPr>
        <p:spPr/>
        <p:txBody>
          <a:bodyPr/>
          <a:lstStyle/>
          <a:p>
            <a:fld id="{9E3B1035-79D8-47FB-8A22-ACB5616A6994}" type="datetimeFigureOut">
              <a:rPr lang="he-IL" smtClean="0"/>
              <a:t>י"ז/תשרי/תשפ"ב</a:t>
            </a:fld>
            <a:endParaRPr lang="he-IL"/>
          </a:p>
        </p:txBody>
      </p:sp>
      <p:sp>
        <p:nvSpPr>
          <p:cNvPr id="5" name="Footer Placeholder 3"/>
          <p:cNvSpPr>
            <a:spLocks noGrp="1"/>
          </p:cNvSpPr>
          <p:nvPr>
            <p:ph type="ftr" sz="quarter" idx="11"/>
          </p:nvPr>
        </p:nvSpPr>
        <p:spPr/>
        <p:txBody>
          <a:bodyPr/>
          <a:lstStyle/>
          <a:p>
            <a:endParaRPr lang="he-IL"/>
          </a:p>
        </p:txBody>
      </p:sp>
      <p:sp>
        <p:nvSpPr>
          <p:cNvPr id="6" name="Slide Number Placeholder 4"/>
          <p:cNvSpPr>
            <a:spLocks noGrp="1"/>
          </p:cNvSpPr>
          <p:nvPr>
            <p:ph type="sldNum" sz="quarter" idx="12"/>
          </p:nvPr>
        </p:nvSpPr>
        <p:spPr/>
        <p:txBody>
          <a:bodyPr/>
          <a:lstStyle/>
          <a:p>
            <a:fld id="{395F2B1F-FC9B-4904-ADDF-A5A9B0D05319}" type="slidenum">
              <a:rPr lang="he-IL" smtClean="0"/>
              <a:t>‹#›</a:t>
            </a:fld>
            <a:endParaRPr lang="he-IL"/>
          </a:p>
        </p:txBody>
      </p:sp>
    </p:spTree>
    <p:extLst>
      <p:ext uri="{BB962C8B-B14F-4D97-AF65-F5344CB8AC3E}">
        <p14:creationId xmlns:p14="http://schemas.microsoft.com/office/powerpoint/2010/main" val="37820486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ריק">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9E3B1035-79D8-47FB-8A22-ACB5616A6994}" type="datetimeFigureOut">
              <a:rPr lang="he-IL" smtClean="0"/>
              <a:t>י"ז/תשרי/תשפ"ב</a:t>
            </a:fld>
            <a:endParaRPr lang="he-IL"/>
          </a:p>
        </p:txBody>
      </p:sp>
      <p:sp>
        <p:nvSpPr>
          <p:cNvPr id="5" name="Footer Placeholder 2"/>
          <p:cNvSpPr>
            <a:spLocks noGrp="1"/>
          </p:cNvSpPr>
          <p:nvPr>
            <p:ph type="ftr" sz="quarter" idx="11"/>
          </p:nvPr>
        </p:nvSpPr>
        <p:spPr/>
        <p:txBody>
          <a:bodyPr/>
          <a:lstStyle/>
          <a:p>
            <a:endParaRPr lang="he-IL"/>
          </a:p>
        </p:txBody>
      </p:sp>
      <p:sp>
        <p:nvSpPr>
          <p:cNvPr id="6" name="Slide Number Placeholder 3"/>
          <p:cNvSpPr>
            <a:spLocks noGrp="1"/>
          </p:cNvSpPr>
          <p:nvPr>
            <p:ph type="sldNum" sz="quarter" idx="12"/>
          </p:nvPr>
        </p:nvSpPr>
        <p:spPr/>
        <p:txBody>
          <a:bodyPr/>
          <a:lstStyle/>
          <a:p>
            <a:fld id="{395F2B1F-FC9B-4904-ADDF-A5A9B0D05319}" type="slidenum">
              <a:rPr lang="he-IL" smtClean="0"/>
              <a:t>‹#›</a:t>
            </a:fld>
            <a:endParaRPr lang="he-IL"/>
          </a:p>
        </p:txBody>
      </p:sp>
    </p:spTree>
    <p:extLst>
      <p:ext uri="{BB962C8B-B14F-4D97-AF65-F5344CB8AC3E}">
        <p14:creationId xmlns:p14="http://schemas.microsoft.com/office/powerpoint/2010/main" val="30934089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תוכן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he-IL"/>
              <a:t>לחץ כדי לערוך סגנון כותרת של תבנית בסיס</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לחץ כדי לערוך סגנונות טקסט של תבנית בסיס</a:t>
            </a:r>
          </a:p>
        </p:txBody>
      </p:sp>
      <p:sp>
        <p:nvSpPr>
          <p:cNvPr id="7" name="Date Placeholder 4"/>
          <p:cNvSpPr>
            <a:spLocks noGrp="1"/>
          </p:cNvSpPr>
          <p:nvPr>
            <p:ph type="dt" sz="half" idx="10"/>
          </p:nvPr>
        </p:nvSpPr>
        <p:spPr/>
        <p:txBody>
          <a:bodyPr/>
          <a:lstStyle/>
          <a:p>
            <a:fld id="{9E3B1035-79D8-47FB-8A22-ACB5616A6994}" type="datetimeFigureOut">
              <a:rPr lang="he-IL" smtClean="0"/>
              <a:t>י"ז/תשרי/תשפ"ב</a:t>
            </a:fld>
            <a:endParaRPr lang="he-IL"/>
          </a:p>
        </p:txBody>
      </p:sp>
      <p:sp>
        <p:nvSpPr>
          <p:cNvPr id="5" name="Footer Placeholder 5"/>
          <p:cNvSpPr>
            <a:spLocks noGrp="1"/>
          </p:cNvSpPr>
          <p:nvPr>
            <p:ph type="ftr" sz="quarter" idx="11"/>
          </p:nvPr>
        </p:nvSpPr>
        <p:spPr/>
        <p:txBody>
          <a:bodyPr/>
          <a:lstStyle/>
          <a:p>
            <a:endParaRPr lang="he-IL"/>
          </a:p>
        </p:txBody>
      </p:sp>
      <p:sp>
        <p:nvSpPr>
          <p:cNvPr id="6" name="Slide Number Placeholder 6"/>
          <p:cNvSpPr>
            <a:spLocks noGrp="1"/>
          </p:cNvSpPr>
          <p:nvPr>
            <p:ph type="sldNum" sz="quarter" idx="12"/>
          </p:nvPr>
        </p:nvSpPr>
        <p:spPr/>
        <p:txBody>
          <a:bodyPr/>
          <a:lstStyle/>
          <a:p>
            <a:fld id="{395F2B1F-FC9B-4904-ADDF-A5A9B0D05319}" type="slidenum">
              <a:rPr lang="he-IL" smtClean="0"/>
              <a:t>‹#›</a:t>
            </a:fld>
            <a:endParaRPr lang="he-IL"/>
          </a:p>
        </p:txBody>
      </p:sp>
    </p:spTree>
    <p:extLst>
      <p:ext uri="{BB962C8B-B14F-4D97-AF65-F5344CB8AC3E}">
        <p14:creationId xmlns:p14="http://schemas.microsoft.com/office/powerpoint/2010/main" val="27678751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תמונה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he-IL"/>
              <a:t>לחץ כדי לערוך סגנון כותרת של תבנית בסיס</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e-IL"/>
              <a:t>לחץ על הסמל כדי להוסיף תמונה</a:t>
            </a:r>
            <a:endParaRPr lang="en-US"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לחץ כדי לערוך סגנונות טקסט של תבנית בסיס</a:t>
            </a:r>
          </a:p>
        </p:txBody>
      </p:sp>
      <p:sp>
        <p:nvSpPr>
          <p:cNvPr id="5" name="Date Placeholder 4"/>
          <p:cNvSpPr>
            <a:spLocks noGrp="1"/>
          </p:cNvSpPr>
          <p:nvPr>
            <p:ph type="dt" sz="half" idx="10"/>
          </p:nvPr>
        </p:nvSpPr>
        <p:spPr/>
        <p:txBody>
          <a:bodyPr/>
          <a:lstStyle/>
          <a:p>
            <a:fld id="{9E3B1035-79D8-47FB-8A22-ACB5616A6994}" type="datetimeFigureOut">
              <a:rPr lang="he-IL" smtClean="0"/>
              <a:t>י"ז/תשרי/תשפ"ב</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395F2B1F-FC9B-4904-ADDF-A5A9B0D05319}" type="slidenum">
              <a:rPr lang="he-IL" smtClean="0"/>
              <a:t>‹#›</a:t>
            </a:fld>
            <a:endParaRPr lang="he-IL"/>
          </a:p>
        </p:txBody>
      </p:sp>
    </p:spTree>
    <p:extLst>
      <p:ext uri="{BB962C8B-B14F-4D97-AF65-F5344CB8AC3E}">
        <p14:creationId xmlns:p14="http://schemas.microsoft.com/office/powerpoint/2010/main" val="37537557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תמונה פנורמית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he-IL"/>
              <a:t>לחץ כדי לערוך סגנון כותרת של תבנית בסיס</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e-IL"/>
              <a:t>לחץ על הסמל כדי להוסיף תמונה</a:t>
            </a:r>
            <a:endParaRPr lang="en-US"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לחץ כדי לערוך סגנונות טקסט של תבנית בסיס</a:t>
            </a:r>
          </a:p>
        </p:txBody>
      </p:sp>
      <p:sp>
        <p:nvSpPr>
          <p:cNvPr id="5" name="Date Placeholder 4"/>
          <p:cNvSpPr>
            <a:spLocks noGrp="1"/>
          </p:cNvSpPr>
          <p:nvPr>
            <p:ph type="dt" sz="half" idx="10"/>
          </p:nvPr>
        </p:nvSpPr>
        <p:spPr/>
        <p:txBody>
          <a:bodyPr/>
          <a:lstStyle/>
          <a:p>
            <a:fld id="{9E3B1035-79D8-47FB-8A22-ACB5616A6994}" type="datetimeFigureOut">
              <a:rPr lang="he-IL" smtClean="0"/>
              <a:t>י"ז/תשרי/תשפ"ב</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395F2B1F-FC9B-4904-ADDF-A5A9B0D05319}" type="slidenum">
              <a:rPr lang="he-IL" smtClean="0"/>
              <a:t>‹#›</a:t>
            </a:fld>
            <a:endParaRPr lang="he-IL"/>
          </a:p>
        </p:txBody>
      </p:sp>
    </p:spTree>
    <p:extLst>
      <p:ext uri="{BB962C8B-B14F-4D97-AF65-F5344CB8AC3E}">
        <p14:creationId xmlns:p14="http://schemas.microsoft.com/office/powerpoint/2010/main" val="37876375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כותרת וכיתוב">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he-IL"/>
              <a:t>לחץ כדי לערוך סגנון כותרת של תבנית בסיס</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לחץ כדי לערוך סגנונות טקסט של תבנית בסיס</a:t>
            </a:r>
          </a:p>
        </p:txBody>
      </p:sp>
      <p:sp>
        <p:nvSpPr>
          <p:cNvPr id="4" name="Date Placeholder 3"/>
          <p:cNvSpPr>
            <a:spLocks noGrp="1"/>
          </p:cNvSpPr>
          <p:nvPr>
            <p:ph type="dt" sz="half" idx="10"/>
          </p:nvPr>
        </p:nvSpPr>
        <p:spPr/>
        <p:txBody>
          <a:bodyPr/>
          <a:lstStyle/>
          <a:p>
            <a:fld id="{9E3B1035-79D8-47FB-8A22-ACB5616A6994}" type="datetimeFigureOut">
              <a:rPr lang="he-IL" smtClean="0"/>
              <a:t>י"ז/תשרי/תשפ"ב</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395F2B1F-FC9B-4904-ADDF-A5A9B0D05319}" type="slidenum">
              <a:rPr lang="he-IL" smtClean="0"/>
              <a:t>‹#›</a:t>
            </a:fld>
            <a:endParaRPr lang="he-IL"/>
          </a:p>
        </p:txBody>
      </p:sp>
    </p:spTree>
    <p:extLst>
      <p:ext uri="{BB962C8B-B14F-4D97-AF65-F5344CB8AC3E}">
        <p14:creationId xmlns:p14="http://schemas.microsoft.com/office/powerpoint/2010/main" val="38297622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ציטוט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1181409" y="1447800"/>
            <a:ext cx="6001049" cy="2323374"/>
          </a:xfrm>
        </p:spPr>
        <p:txBody>
          <a:bodyPr/>
          <a:lstStyle>
            <a:lvl1pPr>
              <a:defRPr sz="4800"/>
            </a:lvl1pPr>
          </a:lstStyle>
          <a:p>
            <a:r>
              <a:rPr lang="he-IL"/>
              <a:t>לחץ כדי לערוך סגנון כותרת של תבנית בסיס</a:t>
            </a:r>
            <a:endParaRPr lang="en-US" dirty="0"/>
          </a:p>
        </p:txBody>
      </p:sp>
      <p:sp>
        <p:nvSpPr>
          <p:cNvPr id="11" name="Text Placeholder 3"/>
          <p:cNvSpPr>
            <a:spLocks noGrp="1"/>
          </p:cNvSpPr>
          <p:nvPr>
            <p:ph type="body" sz="half" idx="14"/>
          </p:nvPr>
        </p:nvSpPr>
        <p:spPr>
          <a:xfrm>
            <a:off x="1448177" y="3771174"/>
            <a:ext cx="546115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he-IL"/>
              <a:t>לחץ כדי לערוך סגנונות טקסט של תבנית בסיס</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לחץ כדי לערוך סגנונות טקסט של תבנית בסיס</a:t>
            </a:r>
          </a:p>
        </p:txBody>
      </p:sp>
      <p:sp>
        <p:nvSpPr>
          <p:cNvPr id="4" name="Date Placeholder 3"/>
          <p:cNvSpPr>
            <a:spLocks noGrp="1"/>
          </p:cNvSpPr>
          <p:nvPr>
            <p:ph type="dt" sz="half" idx="10"/>
          </p:nvPr>
        </p:nvSpPr>
        <p:spPr/>
        <p:txBody>
          <a:bodyPr/>
          <a:lstStyle/>
          <a:p>
            <a:fld id="{9E3B1035-79D8-47FB-8A22-ACB5616A6994}" type="datetimeFigureOut">
              <a:rPr lang="he-IL" smtClean="0"/>
              <a:t>י"ז/תשרי/תשפ"ב</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395F2B1F-FC9B-4904-ADDF-A5A9B0D05319}" type="slidenum">
              <a:rPr lang="he-IL" smtClean="0"/>
              <a:t>‹#›</a:t>
            </a:fld>
            <a:endParaRPr lang="he-IL"/>
          </a:p>
        </p:txBody>
      </p:sp>
      <p:sp>
        <p:nvSpPr>
          <p:cNvPr id="12" name="TextBox 11"/>
          <p:cNvSpPr txBox="1"/>
          <p:nvPr/>
        </p:nvSpPr>
        <p:spPr>
          <a:xfrm>
            <a:off x="673897" y="971253"/>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
        <p:nvSpPr>
          <p:cNvPr id="15" name="TextBox 14"/>
          <p:cNvSpPr txBox="1"/>
          <p:nvPr/>
        </p:nvSpPr>
        <p:spPr>
          <a:xfrm>
            <a:off x="6999690" y="2613787"/>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Tree>
    <p:extLst>
      <p:ext uri="{BB962C8B-B14F-4D97-AF65-F5344CB8AC3E}">
        <p14:creationId xmlns:p14="http://schemas.microsoft.com/office/powerpoint/2010/main" val="31486375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כרטיס שם">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he-IL"/>
              <a:t>לחץ כדי לערוך סגנון כותרת של תבנית בסיס</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a:t>לחץ כדי לערוך סגנונות טקסט של תבנית בסיס</a:t>
            </a:r>
          </a:p>
        </p:txBody>
      </p:sp>
      <p:sp>
        <p:nvSpPr>
          <p:cNvPr id="4" name="Date Placeholder 3"/>
          <p:cNvSpPr>
            <a:spLocks noGrp="1"/>
          </p:cNvSpPr>
          <p:nvPr>
            <p:ph type="dt" sz="half" idx="10"/>
          </p:nvPr>
        </p:nvSpPr>
        <p:spPr/>
        <p:txBody>
          <a:bodyPr/>
          <a:lstStyle/>
          <a:p>
            <a:fld id="{9E3B1035-79D8-47FB-8A22-ACB5616A6994}" type="datetimeFigureOut">
              <a:rPr lang="he-IL" smtClean="0"/>
              <a:t>י"ז/תשרי/תשפ"ב</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395F2B1F-FC9B-4904-ADDF-A5A9B0D05319}" type="slidenum">
              <a:rPr lang="he-IL" smtClean="0"/>
              <a:t>‹#›</a:t>
            </a:fld>
            <a:endParaRPr lang="he-IL"/>
          </a:p>
        </p:txBody>
      </p:sp>
    </p:spTree>
    <p:extLst>
      <p:ext uri="{BB962C8B-B14F-4D97-AF65-F5344CB8AC3E}">
        <p14:creationId xmlns:p14="http://schemas.microsoft.com/office/powerpoint/2010/main" val="11139771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3 עמודות">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he-IL"/>
              <a:t>לחץ כדי לערוך סגנון כותרת של תבנית בסיס</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16" name="Text Placeholder 3"/>
          <p:cNvSpPr>
            <a:spLocks noGrp="1"/>
          </p:cNvSpPr>
          <p:nvPr>
            <p:ph type="body" sz="half" idx="15"/>
          </p:nvPr>
        </p:nvSpPr>
        <p:spPr>
          <a:xfrm>
            <a:off x="489475" y="2667000"/>
            <a:ext cx="219608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לחץ כדי לערוך סגנונות טקסט של תבנית בסיס</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19" name="Text Placeholder 3"/>
          <p:cNvSpPr>
            <a:spLocks noGrp="1"/>
          </p:cNvSpPr>
          <p:nvPr>
            <p:ph type="body" sz="half" idx="16"/>
          </p:nvPr>
        </p:nvSpPr>
        <p:spPr>
          <a:xfrm>
            <a:off x="2905586" y="2667000"/>
            <a:ext cx="221067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לחץ כדי לערוך סגנונות טקסט של תבנית בסיס</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20" name="Text Placeholder 3"/>
          <p:cNvSpPr>
            <a:spLocks noGrp="1"/>
          </p:cNvSpPr>
          <p:nvPr>
            <p:ph type="body" sz="half" idx="17"/>
          </p:nvPr>
        </p:nvSpPr>
        <p:spPr>
          <a:xfrm>
            <a:off x="5344917" y="2667000"/>
            <a:ext cx="2199658"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לחץ כדי לערוך סגנונות טקסט של תבנית בסיס</a:t>
            </a:r>
          </a:p>
        </p:txBody>
      </p:sp>
      <p:cxnSp>
        <p:nvCxnSpPr>
          <p:cNvPr id="17" name="Straight Connector 16"/>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E3B1035-79D8-47FB-8A22-ACB5616A6994}" type="datetimeFigureOut">
              <a:rPr lang="he-IL" smtClean="0"/>
              <a:t>י"ז/תשרי/תשפ"ב</a:t>
            </a:fld>
            <a:endParaRPr lang="he-IL"/>
          </a:p>
        </p:txBody>
      </p:sp>
      <p:sp>
        <p:nvSpPr>
          <p:cNvPr id="4"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395F2B1F-FC9B-4904-ADDF-A5A9B0D05319}" type="slidenum">
              <a:rPr lang="he-IL" smtClean="0"/>
              <a:t>‹#›</a:t>
            </a:fld>
            <a:endParaRPr lang="he-IL"/>
          </a:p>
        </p:txBody>
      </p:sp>
    </p:spTree>
    <p:extLst>
      <p:ext uri="{BB962C8B-B14F-4D97-AF65-F5344CB8AC3E}">
        <p14:creationId xmlns:p14="http://schemas.microsoft.com/office/powerpoint/2010/main" val="28351936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עמודת 3 תמונות">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he-IL"/>
              <a:t>לחץ כדי לערוך סגנון כותרת של תבנית בסיס</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e-IL"/>
              <a:t>לחץ על הסמל כדי להוסיף תמונה</a:t>
            </a:r>
            <a:endParaRPr lang="en-US" dirty="0"/>
          </a:p>
        </p:txBody>
      </p:sp>
      <p:sp>
        <p:nvSpPr>
          <p:cNvPr id="22" name="Text Placeholder 3"/>
          <p:cNvSpPr>
            <a:spLocks noGrp="1"/>
          </p:cNvSpPr>
          <p:nvPr>
            <p:ph type="body" sz="half" idx="18"/>
          </p:nvPr>
        </p:nvSpPr>
        <p:spPr>
          <a:xfrm>
            <a:off x="489475" y="4827212"/>
            <a:ext cx="2205612"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לחץ כדי לערוך סגנונות טקסט של תבנית בסיס</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e-IL"/>
              <a:t>לחץ על הסמל כדי להוסיף תמונה</a:t>
            </a:r>
            <a:endParaRPr lang="en-US" dirty="0"/>
          </a:p>
        </p:txBody>
      </p:sp>
      <p:sp>
        <p:nvSpPr>
          <p:cNvPr id="23" name="Text Placeholder 3"/>
          <p:cNvSpPr>
            <a:spLocks noGrp="1"/>
          </p:cNvSpPr>
          <p:nvPr>
            <p:ph type="body" sz="half" idx="19"/>
          </p:nvPr>
        </p:nvSpPr>
        <p:spPr>
          <a:xfrm>
            <a:off x="2916776" y="4827211"/>
            <a:ext cx="220137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לחץ כדי לערוך סגנונות טקסט של תבנית בסיס</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e-IL"/>
              <a:t>לחץ על הסמל כדי להוסיף תמונה</a:t>
            </a:r>
            <a:endParaRPr lang="en-US" dirty="0"/>
          </a:p>
        </p:txBody>
      </p:sp>
      <p:sp>
        <p:nvSpPr>
          <p:cNvPr id="24" name="Text Placeholder 3"/>
          <p:cNvSpPr>
            <a:spLocks noGrp="1"/>
          </p:cNvSpPr>
          <p:nvPr>
            <p:ph type="body" sz="half" idx="20"/>
          </p:nvPr>
        </p:nvSpPr>
        <p:spPr>
          <a:xfrm>
            <a:off x="5344824" y="4827209"/>
            <a:ext cx="22025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לחץ כדי לערוך סגנונות טקסט של תבנית בסיס</a:t>
            </a:r>
          </a:p>
        </p:txBody>
      </p:sp>
      <p:cxnSp>
        <p:nvCxnSpPr>
          <p:cNvPr id="19" name="Straight Connector 18"/>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E3B1035-79D8-47FB-8A22-ACB5616A6994}" type="datetimeFigureOut">
              <a:rPr lang="he-IL" smtClean="0"/>
              <a:t>י"ז/תשרי/תשפ"ב</a:t>
            </a:fld>
            <a:endParaRPr lang="he-IL"/>
          </a:p>
        </p:txBody>
      </p:sp>
      <p:sp>
        <p:nvSpPr>
          <p:cNvPr id="4"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395F2B1F-FC9B-4904-ADDF-A5A9B0D05319}" type="slidenum">
              <a:rPr lang="he-IL" smtClean="0"/>
              <a:t>‹#›</a:t>
            </a:fld>
            <a:endParaRPr lang="he-IL"/>
          </a:p>
        </p:txBody>
      </p:sp>
    </p:spTree>
    <p:extLst>
      <p:ext uri="{BB962C8B-B14F-4D97-AF65-F5344CB8AC3E}">
        <p14:creationId xmlns:p14="http://schemas.microsoft.com/office/powerpoint/2010/main" val="20301927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x" preserve="1">
  <p:cSld name="כותרת וטקסט אנכ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Vertical Text Placeholder 2"/>
          <p:cNvSpPr>
            <a:spLocks noGrp="1"/>
          </p:cNvSpPr>
          <p:nvPr>
            <p:ph type="body" orient="vert" idx="1"/>
          </p:nvPr>
        </p:nvSpPr>
        <p:spPr/>
        <p:txBody>
          <a:bodyPr vert="eaVert" anchor="t" anchorCtr="0"/>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p:cNvSpPr>
            <a:spLocks noGrp="1"/>
          </p:cNvSpPr>
          <p:nvPr>
            <p:ph type="dt" sz="half" idx="10"/>
          </p:nvPr>
        </p:nvSpPr>
        <p:spPr/>
        <p:txBody>
          <a:bodyPr/>
          <a:lstStyle/>
          <a:p>
            <a:fld id="{9E3B1035-79D8-47FB-8A22-ACB5616A6994}" type="datetimeFigureOut">
              <a:rPr lang="he-IL" smtClean="0"/>
              <a:t>י"ז/תשרי/תשפ"ב</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395F2B1F-FC9B-4904-ADDF-A5A9B0D05319}" type="slidenum">
              <a:rPr lang="he-IL" smtClean="0"/>
              <a:t>‹#›</a:t>
            </a:fld>
            <a:endParaRPr lang="he-IL"/>
          </a:p>
        </p:txBody>
      </p:sp>
    </p:spTree>
    <p:extLst>
      <p:ext uri="{BB962C8B-B14F-4D97-AF65-F5344CB8AC3E}">
        <p14:creationId xmlns:p14="http://schemas.microsoft.com/office/powerpoint/2010/main" val="16232077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כותרת אנכית וטקסט">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nchorCtr="0"/>
          <a:lstStyle/>
          <a:p>
            <a:r>
              <a:rPr lang="he-IL"/>
              <a:t>לחץ כדי לערוך סגנון כותרת של תבנית בסיס</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p:cNvSpPr>
            <a:spLocks noGrp="1"/>
          </p:cNvSpPr>
          <p:nvPr>
            <p:ph type="dt" sz="half" idx="10"/>
          </p:nvPr>
        </p:nvSpPr>
        <p:spPr/>
        <p:txBody>
          <a:bodyPr/>
          <a:lstStyle/>
          <a:p>
            <a:fld id="{9E3B1035-79D8-47FB-8A22-ACB5616A6994}" type="datetimeFigureOut">
              <a:rPr lang="he-IL" smtClean="0"/>
              <a:t>י"ז/תשרי/תשפ"ב</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395F2B1F-FC9B-4904-ADDF-A5A9B0D05319}" type="slidenum">
              <a:rPr lang="he-IL" smtClean="0"/>
              <a:t>‹#›</a:t>
            </a:fld>
            <a:endParaRPr lang="he-IL"/>
          </a:p>
        </p:txBody>
      </p:sp>
    </p:spTree>
    <p:extLst>
      <p:ext uri="{BB962C8B-B14F-4D97-AF65-F5344CB8AC3E}">
        <p14:creationId xmlns:p14="http://schemas.microsoft.com/office/powerpoint/2010/main" val="15821882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457200"/>
            <a:ext cx="1600200" cy="1600200"/>
          </a:xfrm>
          <a:prstGeom prst="ellipse">
            <a:avLst/>
          </a:prstGeom>
          <a:gradFill flip="none" rotWithShape="1">
            <a:gsLst>
              <a:gs pos="0">
                <a:schemeClr val="bg2">
                  <a:lumMod val="60000"/>
                  <a:lumOff val="40000"/>
                  <a:alpha val="14000"/>
                </a:schemeClr>
              </a:gs>
              <a:gs pos="73000">
                <a:schemeClr val="bg2">
                  <a:lumMod val="60000"/>
                  <a:lumOff val="40000"/>
                  <a:alpha val="0"/>
                </a:schemeClr>
              </a:gs>
              <a:gs pos="36000">
                <a:schemeClr val="bg2">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6096000"/>
            <a:ext cx="990600" cy="990600"/>
          </a:xfrm>
          <a:prstGeom prst="ellipse">
            <a:avLst/>
          </a:prstGeom>
          <a:gradFill flip="none" rotWithShape="1">
            <a:gsLst>
              <a:gs pos="0">
                <a:schemeClr val="bg2">
                  <a:lumMod val="60000"/>
                  <a:lumOff val="40000"/>
                  <a:alpha val="9000"/>
                </a:schemeClr>
              </a:gs>
              <a:gs pos="66000">
                <a:schemeClr val="bg2">
                  <a:lumMod val="60000"/>
                  <a:lumOff val="40000"/>
                  <a:alpha val="0"/>
                </a:schemeClr>
              </a:gs>
              <a:gs pos="36000">
                <a:schemeClr val="bg2">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3988" y="2667000"/>
            <a:ext cx="4191000" cy="4191000"/>
          </a:xfrm>
          <a:prstGeom prst="ellipse">
            <a:avLst/>
          </a:prstGeom>
          <a:gradFill flip="none" rotWithShape="1">
            <a:gsLst>
              <a:gs pos="0">
                <a:schemeClr val="bg2">
                  <a:lumMod val="60000"/>
                  <a:lumOff val="40000"/>
                  <a:alpha val="11000"/>
                </a:schemeClr>
              </a:gs>
              <a:gs pos="75000">
                <a:schemeClr val="bg2">
                  <a:lumMod val="60000"/>
                  <a:lumOff val="40000"/>
                  <a:alpha val="0"/>
                </a:schemeClr>
              </a:gs>
              <a:gs pos="36000">
                <a:schemeClr val="bg2">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39788" y="2895600"/>
            <a:ext cx="2362200" cy="2362200"/>
          </a:xfrm>
          <a:prstGeom prst="ellipse">
            <a:avLst/>
          </a:prstGeom>
          <a:gradFill flip="none" rotWithShape="1">
            <a:gsLst>
              <a:gs pos="0">
                <a:schemeClr val="bg2">
                  <a:lumMod val="60000"/>
                  <a:lumOff val="40000"/>
                  <a:alpha val="8000"/>
                </a:schemeClr>
              </a:gs>
              <a:gs pos="72000">
                <a:schemeClr val="bg2">
                  <a:lumMod val="60000"/>
                  <a:lumOff val="40000"/>
                  <a:alpha val="0"/>
                </a:schemeClr>
              </a:gs>
              <a:gs pos="36000">
                <a:schemeClr val="bg2">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484710" y="452718"/>
            <a:ext cx="7055380" cy="1400530"/>
          </a:xfrm>
          <a:prstGeom prst="rect">
            <a:avLst/>
          </a:prstGeom>
        </p:spPr>
        <p:txBody>
          <a:bodyPr vert="horz" lIns="91440" tIns="45720" rIns="91440" bIns="45720" rtlCol="0" anchor="t">
            <a:noAutofit/>
          </a:bodyPr>
          <a:lstStyle/>
          <a:p>
            <a:r>
              <a:rPr lang="he-IL"/>
              <a:t>לחץ כדי לערוך סגנון כותרת של תבנית בסיס</a:t>
            </a:r>
            <a:endParaRPr lang="en-US" dirty="0"/>
          </a:p>
        </p:txBody>
      </p:sp>
      <p:sp>
        <p:nvSpPr>
          <p:cNvPr id="3" name="Text Placeholder 2"/>
          <p:cNvSpPr>
            <a:spLocks noGrp="1"/>
          </p:cNvSpPr>
          <p:nvPr>
            <p:ph type="body" idx="1"/>
          </p:nvPr>
        </p:nvSpPr>
        <p:spPr>
          <a:xfrm>
            <a:off x="827700" y="2052925"/>
            <a:ext cx="6711654" cy="4195481"/>
          </a:xfrm>
          <a:prstGeom prst="rect">
            <a:avLst/>
          </a:prstGeom>
        </p:spPr>
        <p:txBody>
          <a:bodyPr vert="horz" lIns="91440" tIns="45720" rIns="91440" bIns="45720" rtlCol="0">
            <a:normAutofit/>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p:cNvSpPr>
            <a:spLocks noGrp="1"/>
          </p:cNvSpPr>
          <p:nvPr>
            <p:ph type="dt" sz="half" idx="2"/>
          </p:nvPr>
        </p:nvSpPr>
        <p:spPr>
          <a:xfrm rot="5400000">
            <a:off x="7494989" y="1828771"/>
            <a:ext cx="990599" cy="22865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E3B1035-79D8-47FB-8A22-ACB5616A6994}" type="datetimeFigureOut">
              <a:rPr lang="he-IL" smtClean="0"/>
              <a:t>י"ז/תשרי/תשפ"ב</a:t>
            </a:fld>
            <a:endParaRPr lang="he-IL"/>
          </a:p>
        </p:txBody>
      </p:sp>
      <p:sp>
        <p:nvSpPr>
          <p:cNvPr id="5" name="Footer Placeholder 4"/>
          <p:cNvSpPr>
            <a:spLocks noGrp="1"/>
          </p:cNvSpPr>
          <p:nvPr>
            <p:ph type="ftr" sz="quarter" idx="3"/>
          </p:nvPr>
        </p:nvSpPr>
        <p:spPr>
          <a:xfrm rot="5400000">
            <a:off x="6233335" y="3263371"/>
            <a:ext cx="3859795" cy="22866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he-IL"/>
          </a:p>
        </p:txBody>
      </p:sp>
      <p:sp>
        <p:nvSpPr>
          <p:cNvPr id="6" name="Slide Number Placeholder 5"/>
          <p:cNvSpPr>
            <a:spLocks noGrp="1"/>
          </p:cNvSpPr>
          <p:nvPr>
            <p:ph type="sldNum" sz="quarter" idx="4"/>
          </p:nvPr>
        </p:nvSpPr>
        <p:spPr bwMode="gray">
          <a:xfrm>
            <a:off x="7766431" y="295736"/>
            <a:ext cx="628813"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fld id="{395F2B1F-FC9B-4904-ADDF-A5A9B0D05319}" type="slidenum">
              <a:rPr lang="he-IL" smtClean="0"/>
              <a:t>‹#›</a:t>
            </a:fld>
            <a:endParaRPr lang="he-IL"/>
          </a:p>
        </p:txBody>
      </p:sp>
    </p:spTree>
    <p:extLst>
      <p:ext uri="{BB962C8B-B14F-4D97-AF65-F5344CB8AC3E}">
        <p14:creationId xmlns:p14="http://schemas.microsoft.com/office/powerpoint/2010/main" val="859565301"/>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xStyles>
    <p:titleStyle>
      <a:lvl1pPr algn="l" defTabSz="457207" rtl="1" eaLnBrk="1" latinLnBrk="0" hangingPunct="1">
        <a:spcBef>
          <a:spcPct val="0"/>
        </a:spcBef>
        <a:buNone/>
        <a:defRPr sz="4200" b="0" i="0" kern="1200">
          <a:solidFill>
            <a:schemeClr val="tx2"/>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6" indent="-342906" algn="r" defTabSz="457207" rtl="1"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62" indent="-285755" algn="r" defTabSz="457207" rtl="1"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20" indent="-228604" algn="r" defTabSz="457207" rtl="1"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27" indent="-228604" algn="r" defTabSz="457207" rtl="1"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34" indent="-228604" algn="r" defTabSz="457207" rtl="1"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14642" indent="-228604" algn="r" defTabSz="457207" rtl="1"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49" indent="-228604" algn="r" defTabSz="457207" rtl="1"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57" indent="-228604" algn="r" defTabSz="457207" rtl="1"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64" indent="-228604" algn="r" defTabSz="457207" rtl="1"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r" defTabSz="457207" rtl="1" eaLnBrk="1" latinLnBrk="0" hangingPunct="1">
        <a:defRPr sz="1800" kern="1200">
          <a:solidFill>
            <a:schemeClr val="tx1"/>
          </a:solidFill>
          <a:latin typeface="+mn-lt"/>
          <a:ea typeface="+mn-ea"/>
          <a:cs typeface="+mn-cs"/>
        </a:defRPr>
      </a:lvl1pPr>
      <a:lvl2pPr marL="457207" algn="r" defTabSz="457207" rtl="1" eaLnBrk="1" latinLnBrk="0" hangingPunct="1">
        <a:defRPr sz="1800" kern="1200">
          <a:solidFill>
            <a:schemeClr val="tx1"/>
          </a:solidFill>
          <a:latin typeface="+mn-lt"/>
          <a:ea typeface="+mn-ea"/>
          <a:cs typeface="+mn-cs"/>
        </a:defRPr>
      </a:lvl2pPr>
      <a:lvl3pPr marL="914415" algn="r" defTabSz="457207" rtl="1" eaLnBrk="1" latinLnBrk="0" hangingPunct="1">
        <a:defRPr sz="1800" kern="1200">
          <a:solidFill>
            <a:schemeClr val="tx1"/>
          </a:solidFill>
          <a:latin typeface="+mn-lt"/>
          <a:ea typeface="+mn-ea"/>
          <a:cs typeface="+mn-cs"/>
        </a:defRPr>
      </a:lvl3pPr>
      <a:lvl4pPr marL="1371622" algn="r" defTabSz="457207" rtl="1" eaLnBrk="1" latinLnBrk="0" hangingPunct="1">
        <a:defRPr sz="1800" kern="1200">
          <a:solidFill>
            <a:schemeClr val="tx1"/>
          </a:solidFill>
          <a:latin typeface="+mn-lt"/>
          <a:ea typeface="+mn-ea"/>
          <a:cs typeface="+mn-cs"/>
        </a:defRPr>
      </a:lvl4pPr>
      <a:lvl5pPr marL="1828831" algn="r" defTabSz="457207" rtl="1" eaLnBrk="1" latinLnBrk="0" hangingPunct="1">
        <a:defRPr sz="1800" kern="1200">
          <a:solidFill>
            <a:schemeClr val="tx1"/>
          </a:solidFill>
          <a:latin typeface="+mn-lt"/>
          <a:ea typeface="+mn-ea"/>
          <a:cs typeface="+mn-cs"/>
        </a:defRPr>
      </a:lvl5pPr>
      <a:lvl6pPr marL="2286038" algn="r" defTabSz="457207" rtl="1" eaLnBrk="1" latinLnBrk="0" hangingPunct="1">
        <a:defRPr sz="1800" kern="1200">
          <a:solidFill>
            <a:schemeClr val="tx1"/>
          </a:solidFill>
          <a:latin typeface="+mn-lt"/>
          <a:ea typeface="+mn-ea"/>
          <a:cs typeface="+mn-cs"/>
        </a:defRPr>
      </a:lvl6pPr>
      <a:lvl7pPr marL="2743246" algn="r" defTabSz="457207" rtl="1" eaLnBrk="1" latinLnBrk="0" hangingPunct="1">
        <a:defRPr sz="1800" kern="1200">
          <a:solidFill>
            <a:schemeClr val="tx1"/>
          </a:solidFill>
          <a:latin typeface="+mn-lt"/>
          <a:ea typeface="+mn-ea"/>
          <a:cs typeface="+mn-cs"/>
        </a:defRPr>
      </a:lvl7pPr>
      <a:lvl8pPr marL="3200453" algn="r" defTabSz="457207" rtl="1" eaLnBrk="1" latinLnBrk="0" hangingPunct="1">
        <a:defRPr sz="1800" kern="1200">
          <a:solidFill>
            <a:schemeClr val="tx1"/>
          </a:solidFill>
          <a:latin typeface="+mn-lt"/>
          <a:ea typeface="+mn-ea"/>
          <a:cs typeface="+mn-cs"/>
        </a:defRPr>
      </a:lvl8pPr>
      <a:lvl9pPr marL="3657661" algn="r" defTabSz="457207"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 Id="rId5" Type="http://schemas.openxmlformats.org/officeDocument/2006/relationships/image" Target="../media/image11.JP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image" Target="../media/image20.JPG"/><Relationship Id="rId5" Type="http://schemas.openxmlformats.org/officeDocument/2006/relationships/image" Target="../media/image19.jpeg"/><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G"/><Relationship Id="rId1" Type="http://schemas.openxmlformats.org/officeDocument/2006/relationships/slideLayout" Target="../slideLayouts/slideLayout1.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G"/></Relationships>
</file>

<file path=ppt/slides/_rels/slide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 Id="rId5" Type="http://schemas.openxmlformats.org/officeDocument/2006/relationships/image" Target="../media/image29.jpeg"/><Relationship Id="rId4" Type="http://schemas.openxmlformats.org/officeDocument/2006/relationships/image" Target="../media/image28.jpeg"/></Relationships>
</file>

<file path=ppt/slides/_rels/slide1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 Id="rId4" Type="http://schemas.openxmlformats.org/officeDocument/2006/relationships/image" Target="../media/image32.jpeg"/></Relationships>
</file>

<file path=ppt/slides/_rels/slide1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 Id="rId4" Type="http://schemas.openxmlformats.org/officeDocument/2006/relationships/image" Target="../media/image35.jpeg"/></Relationships>
</file>

<file path=ppt/slides/_rels/slide1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 Id="rId4" Type="http://schemas.openxmlformats.org/officeDocument/2006/relationships/image" Target="../media/image40.jpeg"/></Relationships>
</file>

<file path=ppt/slides/_rels/slide14.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image" Target="../media/image42.jpeg"/><Relationship Id="rId7" Type="http://schemas.openxmlformats.org/officeDocument/2006/relationships/image" Target="../media/image46.jpeg"/><Relationship Id="rId2" Type="http://schemas.openxmlformats.org/officeDocument/2006/relationships/image" Target="../media/image41.jpeg"/><Relationship Id="rId1" Type="http://schemas.openxmlformats.org/officeDocument/2006/relationships/slideLayout" Target="../slideLayouts/slideLayout1.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s>
</file>

<file path=ppt/slides/_rels/slide1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1.xml"/><Relationship Id="rId4" Type="http://schemas.openxmlformats.org/officeDocument/2006/relationships/image" Target="../media/image51.jpeg"/></Relationships>
</file>

<file path=ppt/slides/_rels/slide17.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jpeg"/></Relationships>
</file>

<file path=ppt/slides/_rels/slide1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1.xml"/><Relationship Id="rId4" Type="http://schemas.openxmlformats.org/officeDocument/2006/relationships/image" Target="../media/image59.jpeg"/></Relationships>
</file>

<file path=ppt/slides/_rels/slide19.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1.xml"/><Relationship Id="rId4" Type="http://schemas.openxmlformats.org/officeDocument/2006/relationships/image" Target="../media/image62.jpeg"/></Relationships>
</file>

<file path=ppt/slides/_rels/slide20.xml.rels><?xml version="1.0" encoding="UTF-8" standalone="yes"?>
<Relationships xmlns="http://schemas.openxmlformats.org/package/2006/relationships"><Relationship Id="rId3" Type="http://schemas.openxmlformats.org/officeDocument/2006/relationships/image" Target="../media/image63.gif"/><Relationship Id="rId2" Type="http://schemas.openxmlformats.org/officeDocument/2006/relationships/hyperlink" Target="mailto:Morag-i@013.net"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מלבן 3">
            <a:extLst>
              <a:ext uri="{FF2B5EF4-FFF2-40B4-BE49-F238E27FC236}">
                <a16:creationId xmlns:a16="http://schemas.microsoft.com/office/drawing/2014/main" id="{3F626E3E-637E-4275-B3E1-4769CF5F13F7}"/>
              </a:ext>
            </a:extLst>
          </p:cNvPr>
          <p:cNvSpPr/>
          <p:nvPr/>
        </p:nvSpPr>
        <p:spPr>
          <a:xfrm>
            <a:off x="388343" y="300037"/>
            <a:ext cx="8538073" cy="3046988"/>
          </a:xfrm>
          <a:prstGeom prst="rect">
            <a:avLst/>
          </a:prstGeom>
          <a:noFill/>
        </p:spPr>
        <p:txBody>
          <a:bodyPr wrap="square" lIns="91440" tIns="45720" rIns="91440" bIns="45720">
            <a:prstTxWarp prst="textChevron">
              <a:avLst/>
            </a:prstTxWarp>
            <a:spAutoFit/>
          </a:bodyPr>
          <a:lstStyle/>
          <a:p>
            <a:pPr algn="ctr">
              <a:lnSpc>
                <a:spcPts val="8500"/>
              </a:lnSpc>
            </a:pPr>
            <a:r>
              <a:rPr lang="he-IL" sz="9600" b="1" cap="none" spc="0" dirty="0">
                <a:ln w="12700">
                  <a:solidFill>
                    <a:schemeClr val="accent3">
                      <a:lumMod val="50000"/>
                    </a:schemeClr>
                  </a:solidFill>
                  <a:prstDash val="solid"/>
                </a:ln>
                <a:solidFill>
                  <a:srgbClr val="FFFF00"/>
                </a:solidFill>
                <a:effectLst>
                  <a:innerShdw blurRad="177800">
                    <a:schemeClr val="accent3">
                      <a:lumMod val="50000"/>
                    </a:schemeClr>
                  </a:innerShdw>
                </a:effectLst>
              </a:rPr>
              <a:t>מוזיאון ארצות המקרא</a:t>
            </a:r>
            <a:br>
              <a:rPr lang="en-US" sz="9600" b="1" cap="none" spc="0" dirty="0">
                <a:ln w="12700">
                  <a:solidFill>
                    <a:schemeClr val="accent3">
                      <a:lumMod val="50000"/>
                    </a:schemeClr>
                  </a:solidFill>
                  <a:prstDash val="solid"/>
                </a:ln>
                <a:solidFill>
                  <a:srgbClr val="FFFF00"/>
                </a:solidFill>
                <a:effectLst>
                  <a:innerShdw blurRad="177800">
                    <a:schemeClr val="accent3">
                      <a:lumMod val="50000"/>
                    </a:schemeClr>
                  </a:innerShdw>
                </a:effectLst>
              </a:rPr>
            </a:br>
            <a:endParaRPr lang="he-IL" sz="9600" b="1" cap="none" spc="0" dirty="0">
              <a:ln w="12700">
                <a:solidFill>
                  <a:schemeClr val="accent3">
                    <a:lumMod val="50000"/>
                  </a:schemeClr>
                </a:solidFill>
                <a:prstDash val="solid"/>
              </a:ln>
              <a:solidFill>
                <a:srgbClr val="FFFF00"/>
              </a:solidFill>
              <a:effectLst>
                <a:innerShdw blurRad="177800">
                  <a:schemeClr val="accent3">
                    <a:lumMod val="50000"/>
                  </a:schemeClr>
                </a:innerShdw>
              </a:effectLst>
            </a:endParaRPr>
          </a:p>
        </p:txBody>
      </p:sp>
      <p:pic>
        <p:nvPicPr>
          <p:cNvPr id="3" name="תמונה 2" descr="תמונה שמכילה טקסט, בניין, חוץ&#10;&#10;התיאור נוצר באופן אוטומטי">
            <a:extLst>
              <a:ext uri="{FF2B5EF4-FFF2-40B4-BE49-F238E27FC236}">
                <a16:creationId xmlns:a16="http://schemas.microsoft.com/office/drawing/2014/main" id="{F2944BF6-E4D8-4953-B320-F955B7C673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34" y="2338021"/>
            <a:ext cx="9171089" cy="3844897"/>
          </a:xfrm>
          <a:prstGeom prst="rect">
            <a:avLst/>
          </a:prstGeom>
        </p:spPr>
      </p:pic>
      <p:pic>
        <p:nvPicPr>
          <p:cNvPr id="5" name="תמונה 4" descr="speakers on">
            <a:extLst>
              <a:ext uri="{FF2B5EF4-FFF2-40B4-BE49-F238E27FC236}">
                <a16:creationId xmlns:a16="http://schemas.microsoft.com/office/drawing/2014/main" id="{A7AA0300-58B2-4CF1-A236-5E57C9AF3F6A}"/>
              </a:ext>
            </a:extLst>
          </p:cNvPr>
          <p:cNvPicPr/>
          <p:nvPr/>
        </p:nvPicPr>
        <p:blipFill>
          <a:blip r:embed="rId4" cstate="print"/>
          <a:srcRect/>
          <a:stretch>
            <a:fillRect/>
          </a:stretch>
        </p:blipFill>
        <p:spPr bwMode="auto">
          <a:xfrm rot="19352424">
            <a:off x="7332" y="5691159"/>
            <a:ext cx="1244832" cy="1272399"/>
          </a:xfrm>
          <a:prstGeom prst="rect">
            <a:avLst/>
          </a:prstGeom>
          <a:noFill/>
        </p:spPr>
      </p:pic>
      <p:sp>
        <p:nvSpPr>
          <p:cNvPr id="9" name="תיבת טקסט 8">
            <a:extLst>
              <a:ext uri="{FF2B5EF4-FFF2-40B4-BE49-F238E27FC236}">
                <a16:creationId xmlns:a16="http://schemas.microsoft.com/office/drawing/2014/main" id="{D068BB11-EF40-4245-BB5F-7D81AC66B8BE}"/>
              </a:ext>
            </a:extLst>
          </p:cNvPr>
          <p:cNvSpPr txBox="1"/>
          <p:nvPr/>
        </p:nvSpPr>
        <p:spPr>
          <a:xfrm>
            <a:off x="76200" y="6270171"/>
            <a:ext cx="8948057" cy="584775"/>
          </a:xfrm>
          <a:prstGeom prst="rect">
            <a:avLst/>
          </a:prstGeom>
          <a:noFill/>
        </p:spPr>
        <p:txBody>
          <a:bodyPr wrap="square" rtlCol="1">
            <a:spAutoFit/>
          </a:bodyPr>
          <a:lstStyle/>
          <a:p>
            <a:pPr algn="r"/>
            <a:r>
              <a:rPr lang="he-IL" sz="3200" b="1">
                <a:solidFill>
                  <a:srgbClr val="FFFF00"/>
                </a:solidFill>
              </a:rPr>
              <a:t>  צילום </a:t>
            </a:r>
            <a:r>
              <a:rPr lang="he-IL" sz="3200" b="1" dirty="0">
                <a:solidFill>
                  <a:srgbClr val="FFFF00"/>
                </a:solidFill>
              </a:rPr>
              <a:t>ועריכה – יגאל מורג. ברקע – גולדן </a:t>
            </a:r>
            <a:r>
              <a:rPr lang="he-IL" sz="3200" b="1" dirty="0" err="1">
                <a:solidFill>
                  <a:srgbClr val="FFFF00"/>
                </a:solidFill>
              </a:rPr>
              <a:t>גיטר</a:t>
            </a:r>
            <a:r>
              <a:rPr lang="he-IL" sz="3200" b="1" dirty="0">
                <a:solidFill>
                  <a:srgbClr val="FFFF00"/>
                </a:solidFill>
              </a:rPr>
              <a:t>.</a:t>
            </a:r>
          </a:p>
        </p:txBody>
      </p:sp>
    </p:spTree>
    <p:extLst>
      <p:ext uri="{BB962C8B-B14F-4D97-AF65-F5344CB8AC3E}">
        <p14:creationId xmlns:p14="http://schemas.microsoft.com/office/powerpoint/2010/main" val="15909242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sndAc>
          <p:stSnd>
            <p:snd r:embed="rId2" name="גולדן גיטר - התליין.wav"/>
          </p:stSnd>
        </p:sndAc>
      </p:transition>
    </mc:Choice>
    <mc:Fallback xmlns="">
      <p:transition spd="slow">
        <p:fade/>
        <p:sndAc>
          <p:stSnd>
            <p:snd r:embed="rId5" name="גולדן גיטר - התליין.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תמונה 2" descr="תמונה שמכילה מפה&#10;&#10;התיאור נוצר באופן אוטומטי">
            <a:extLst>
              <a:ext uri="{FF2B5EF4-FFF2-40B4-BE49-F238E27FC236}">
                <a16:creationId xmlns:a16="http://schemas.microsoft.com/office/drawing/2014/main" id="{AB7F3161-30D4-410E-8116-6A7D43ECB7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08554"/>
            <a:ext cx="9211733" cy="6457890"/>
          </a:xfrm>
          <a:prstGeom prst="rect">
            <a:avLst/>
          </a:prstGeom>
        </p:spPr>
      </p:pic>
      <p:sp>
        <p:nvSpPr>
          <p:cNvPr id="4" name="תיבת טקסט 3">
            <a:extLst>
              <a:ext uri="{FF2B5EF4-FFF2-40B4-BE49-F238E27FC236}">
                <a16:creationId xmlns:a16="http://schemas.microsoft.com/office/drawing/2014/main" id="{C29C1157-16BB-49E8-8660-6A616D5D4261}"/>
              </a:ext>
            </a:extLst>
          </p:cNvPr>
          <p:cNvSpPr txBox="1"/>
          <p:nvPr/>
        </p:nvSpPr>
        <p:spPr>
          <a:xfrm>
            <a:off x="0" y="0"/>
            <a:ext cx="9144000" cy="400110"/>
          </a:xfrm>
          <a:prstGeom prst="rect">
            <a:avLst/>
          </a:prstGeom>
          <a:solidFill>
            <a:schemeClr val="accent5">
              <a:lumMod val="50000"/>
            </a:schemeClr>
          </a:solidFill>
        </p:spPr>
        <p:txBody>
          <a:bodyPr wrap="square" rtlCol="1">
            <a:spAutoFit/>
          </a:bodyPr>
          <a:lstStyle/>
          <a:p>
            <a:pPr algn="ctr"/>
            <a:r>
              <a:rPr lang="he-IL" sz="2000" b="1" dirty="0"/>
              <a:t>מפת ארצות המקרא</a:t>
            </a:r>
          </a:p>
        </p:txBody>
      </p:sp>
      <p:sp>
        <p:nvSpPr>
          <p:cNvPr id="5" name="תיבת טקסט 4">
            <a:extLst>
              <a:ext uri="{FF2B5EF4-FFF2-40B4-BE49-F238E27FC236}">
                <a16:creationId xmlns:a16="http://schemas.microsoft.com/office/drawing/2014/main" id="{B4E4137B-2D7A-41AB-B0B3-EA39883A6D59}"/>
              </a:ext>
            </a:extLst>
          </p:cNvPr>
          <p:cNvSpPr txBox="1"/>
          <p:nvPr/>
        </p:nvSpPr>
        <p:spPr>
          <a:xfrm>
            <a:off x="3412067" y="2389201"/>
            <a:ext cx="635000" cy="369332"/>
          </a:xfrm>
          <a:prstGeom prst="rect">
            <a:avLst/>
          </a:prstGeom>
          <a:noFill/>
        </p:spPr>
        <p:txBody>
          <a:bodyPr wrap="square" rtlCol="1">
            <a:spAutoFit/>
          </a:bodyPr>
          <a:lstStyle/>
          <a:p>
            <a:r>
              <a:rPr lang="he-IL" b="1" dirty="0"/>
              <a:t>בבל</a:t>
            </a:r>
          </a:p>
        </p:txBody>
      </p:sp>
      <p:sp>
        <p:nvSpPr>
          <p:cNvPr id="6" name="תיבת טקסט 5">
            <a:extLst>
              <a:ext uri="{FF2B5EF4-FFF2-40B4-BE49-F238E27FC236}">
                <a16:creationId xmlns:a16="http://schemas.microsoft.com/office/drawing/2014/main" id="{DE8160B0-6AE5-438A-A2E8-1ACB3FBE9374}"/>
              </a:ext>
            </a:extLst>
          </p:cNvPr>
          <p:cNvSpPr txBox="1"/>
          <p:nvPr/>
        </p:nvSpPr>
        <p:spPr>
          <a:xfrm>
            <a:off x="3018367" y="2609462"/>
            <a:ext cx="1422400" cy="369332"/>
          </a:xfrm>
          <a:prstGeom prst="rect">
            <a:avLst/>
          </a:prstGeom>
          <a:noFill/>
        </p:spPr>
        <p:txBody>
          <a:bodyPr wrap="square" rtlCol="1">
            <a:spAutoFit/>
          </a:bodyPr>
          <a:lstStyle/>
          <a:p>
            <a:pPr algn="r"/>
            <a:r>
              <a:rPr lang="he-IL" b="1" dirty="0"/>
              <a:t>מסופוטמיה</a:t>
            </a:r>
          </a:p>
        </p:txBody>
      </p:sp>
      <p:sp>
        <p:nvSpPr>
          <p:cNvPr id="7" name="תיבת טקסט 6">
            <a:extLst>
              <a:ext uri="{FF2B5EF4-FFF2-40B4-BE49-F238E27FC236}">
                <a16:creationId xmlns:a16="http://schemas.microsoft.com/office/drawing/2014/main" id="{393D2885-0C0C-4B0E-A48E-A900CD0F7DD8}"/>
              </a:ext>
            </a:extLst>
          </p:cNvPr>
          <p:cNvSpPr txBox="1"/>
          <p:nvPr/>
        </p:nvSpPr>
        <p:spPr>
          <a:xfrm flipH="1">
            <a:off x="3225800" y="2860501"/>
            <a:ext cx="1346200" cy="338554"/>
          </a:xfrm>
          <a:prstGeom prst="rect">
            <a:avLst/>
          </a:prstGeom>
          <a:noFill/>
        </p:spPr>
        <p:txBody>
          <a:bodyPr wrap="square" rtlCol="1">
            <a:spAutoFit/>
          </a:bodyPr>
          <a:lstStyle/>
          <a:p>
            <a:pPr algn="r"/>
            <a:r>
              <a:rPr lang="he-IL" sz="1600" b="1" dirty="0"/>
              <a:t>אור (כשדים)</a:t>
            </a:r>
          </a:p>
        </p:txBody>
      </p:sp>
      <p:sp>
        <p:nvSpPr>
          <p:cNvPr id="8" name="תיבת טקסט 7">
            <a:extLst>
              <a:ext uri="{FF2B5EF4-FFF2-40B4-BE49-F238E27FC236}">
                <a16:creationId xmlns:a16="http://schemas.microsoft.com/office/drawing/2014/main" id="{2F95EC90-FFF7-449D-99AE-4B24AB0416C7}"/>
              </a:ext>
            </a:extLst>
          </p:cNvPr>
          <p:cNvSpPr txBox="1"/>
          <p:nvPr/>
        </p:nvSpPr>
        <p:spPr>
          <a:xfrm>
            <a:off x="3128433" y="3879207"/>
            <a:ext cx="1540933" cy="369332"/>
          </a:xfrm>
          <a:prstGeom prst="rect">
            <a:avLst/>
          </a:prstGeom>
          <a:noFill/>
        </p:spPr>
        <p:txBody>
          <a:bodyPr wrap="square" rtlCol="1">
            <a:spAutoFit/>
          </a:bodyPr>
          <a:lstStyle/>
          <a:p>
            <a:pPr algn="r"/>
            <a:r>
              <a:rPr lang="he-IL" b="1" dirty="0"/>
              <a:t>מדבריות ערב</a:t>
            </a:r>
          </a:p>
        </p:txBody>
      </p:sp>
      <p:sp>
        <p:nvSpPr>
          <p:cNvPr id="9" name="תיבת טקסט 8">
            <a:extLst>
              <a:ext uri="{FF2B5EF4-FFF2-40B4-BE49-F238E27FC236}">
                <a16:creationId xmlns:a16="http://schemas.microsoft.com/office/drawing/2014/main" id="{ED7280D5-884A-48FB-8BC6-0822A53F035B}"/>
              </a:ext>
            </a:extLst>
          </p:cNvPr>
          <p:cNvSpPr txBox="1"/>
          <p:nvPr/>
        </p:nvSpPr>
        <p:spPr>
          <a:xfrm>
            <a:off x="2599268" y="2147797"/>
            <a:ext cx="1697464" cy="369332"/>
          </a:xfrm>
          <a:prstGeom prst="rect">
            <a:avLst/>
          </a:prstGeom>
          <a:noFill/>
        </p:spPr>
        <p:txBody>
          <a:bodyPr wrap="square" rtlCol="1">
            <a:spAutoFit/>
          </a:bodyPr>
          <a:lstStyle/>
          <a:p>
            <a:r>
              <a:rPr lang="he-IL" b="1" dirty="0"/>
              <a:t>המדבר הסורי</a:t>
            </a:r>
          </a:p>
        </p:txBody>
      </p:sp>
      <p:sp>
        <p:nvSpPr>
          <p:cNvPr id="10" name="תיבת טקסט 9">
            <a:extLst>
              <a:ext uri="{FF2B5EF4-FFF2-40B4-BE49-F238E27FC236}">
                <a16:creationId xmlns:a16="http://schemas.microsoft.com/office/drawing/2014/main" id="{95F28936-D289-4F75-8532-77DC101162AF}"/>
              </a:ext>
            </a:extLst>
          </p:cNvPr>
          <p:cNvSpPr txBox="1"/>
          <p:nvPr/>
        </p:nvSpPr>
        <p:spPr>
          <a:xfrm>
            <a:off x="812800" y="5325533"/>
            <a:ext cx="1041400" cy="369332"/>
          </a:xfrm>
          <a:prstGeom prst="rect">
            <a:avLst/>
          </a:prstGeom>
          <a:noFill/>
        </p:spPr>
        <p:txBody>
          <a:bodyPr wrap="square" rtlCol="1">
            <a:spAutoFit/>
          </a:bodyPr>
          <a:lstStyle/>
          <a:p>
            <a:pPr algn="ctr"/>
            <a:r>
              <a:rPr lang="he-IL" b="1" dirty="0"/>
              <a:t>הנילוס</a:t>
            </a:r>
          </a:p>
        </p:txBody>
      </p:sp>
      <p:sp>
        <p:nvSpPr>
          <p:cNvPr id="11" name="תיבת טקסט 10">
            <a:extLst>
              <a:ext uri="{FF2B5EF4-FFF2-40B4-BE49-F238E27FC236}">
                <a16:creationId xmlns:a16="http://schemas.microsoft.com/office/drawing/2014/main" id="{D8AE8AD1-2F55-4056-9528-D41714C0D962}"/>
              </a:ext>
            </a:extLst>
          </p:cNvPr>
          <p:cNvSpPr txBox="1"/>
          <p:nvPr/>
        </p:nvSpPr>
        <p:spPr>
          <a:xfrm>
            <a:off x="635000" y="3199055"/>
            <a:ext cx="1041400" cy="369332"/>
          </a:xfrm>
          <a:prstGeom prst="rect">
            <a:avLst/>
          </a:prstGeom>
          <a:noFill/>
        </p:spPr>
        <p:txBody>
          <a:bodyPr wrap="square" rtlCol="1">
            <a:spAutoFit/>
          </a:bodyPr>
          <a:lstStyle/>
          <a:p>
            <a:pPr algn="r"/>
            <a:r>
              <a:rPr lang="he-IL" b="1" dirty="0"/>
              <a:t>מצרים</a:t>
            </a:r>
          </a:p>
        </p:txBody>
      </p:sp>
      <p:sp>
        <p:nvSpPr>
          <p:cNvPr id="12" name="תיבת טקסט 11">
            <a:extLst>
              <a:ext uri="{FF2B5EF4-FFF2-40B4-BE49-F238E27FC236}">
                <a16:creationId xmlns:a16="http://schemas.microsoft.com/office/drawing/2014/main" id="{B80CBF32-5A51-42FD-94B3-D7B68294C077}"/>
              </a:ext>
            </a:extLst>
          </p:cNvPr>
          <p:cNvSpPr txBox="1"/>
          <p:nvPr/>
        </p:nvSpPr>
        <p:spPr>
          <a:xfrm>
            <a:off x="1081617" y="3798420"/>
            <a:ext cx="905934" cy="369332"/>
          </a:xfrm>
          <a:prstGeom prst="rect">
            <a:avLst/>
          </a:prstGeom>
          <a:noFill/>
        </p:spPr>
        <p:txBody>
          <a:bodyPr wrap="square" rtlCol="1">
            <a:spAutoFit/>
          </a:bodyPr>
          <a:lstStyle/>
          <a:p>
            <a:pPr algn="r"/>
            <a:r>
              <a:rPr lang="he-IL" b="1" dirty="0" err="1"/>
              <a:t>תבי</a:t>
            </a:r>
            <a:endParaRPr lang="he-IL" b="1" dirty="0"/>
          </a:p>
        </p:txBody>
      </p:sp>
      <p:sp>
        <p:nvSpPr>
          <p:cNvPr id="13" name="תיבת טקסט 12">
            <a:extLst>
              <a:ext uri="{FF2B5EF4-FFF2-40B4-BE49-F238E27FC236}">
                <a16:creationId xmlns:a16="http://schemas.microsoft.com/office/drawing/2014/main" id="{F2199712-76BA-4883-B888-93835F1C637E}"/>
              </a:ext>
            </a:extLst>
          </p:cNvPr>
          <p:cNvSpPr txBox="1"/>
          <p:nvPr/>
        </p:nvSpPr>
        <p:spPr>
          <a:xfrm>
            <a:off x="5316965" y="2126678"/>
            <a:ext cx="1176867" cy="369332"/>
          </a:xfrm>
          <a:prstGeom prst="rect">
            <a:avLst/>
          </a:prstGeom>
          <a:noFill/>
        </p:spPr>
        <p:txBody>
          <a:bodyPr wrap="square" rtlCol="1">
            <a:spAutoFit/>
          </a:bodyPr>
          <a:lstStyle/>
          <a:p>
            <a:pPr algn="ctr"/>
            <a:r>
              <a:rPr lang="he-IL" b="1" dirty="0"/>
              <a:t>רמת איראן</a:t>
            </a:r>
          </a:p>
        </p:txBody>
      </p:sp>
      <p:sp>
        <p:nvSpPr>
          <p:cNvPr id="14" name="תיבת טקסט 13">
            <a:extLst>
              <a:ext uri="{FF2B5EF4-FFF2-40B4-BE49-F238E27FC236}">
                <a16:creationId xmlns:a16="http://schemas.microsoft.com/office/drawing/2014/main" id="{74258A8A-662C-4D27-83A6-03E04882B49C}"/>
              </a:ext>
            </a:extLst>
          </p:cNvPr>
          <p:cNvSpPr txBox="1"/>
          <p:nvPr/>
        </p:nvSpPr>
        <p:spPr>
          <a:xfrm>
            <a:off x="6638274" y="3879207"/>
            <a:ext cx="1430867" cy="369332"/>
          </a:xfrm>
          <a:prstGeom prst="rect">
            <a:avLst/>
          </a:prstGeom>
          <a:noFill/>
        </p:spPr>
        <p:txBody>
          <a:bodyPr wrap="square" rtlCol="1">
            <a:spAutoFit/>
          </a:bodyPr>
          <a:lstStyle/>
          <a:p>
            <a:pPr algn="ctr"/>
            <a:r>
              <a:rPr lang="he-IL" b="1" dirty="0"/>
              <a:t>מפרץ עומאן</a:t>
            </a:r>
          </a:p>
        </p:txBody>
      </p:sp>
      <p:sp>
        <p:nvSpPr>
          <p:cNvPr id="15" name="תיבת טקסט 14">
            <a:extLst>
              <a:ext uri="{FF2B5EF4-FFF2-40B4-BE49-F238E27FC236}">
                <a16:creationId xmlns:a16="http://schemas.microsoft.com/office/drawing/2014/main" id="{C44073CA-B76B-4546-A52A-793E1BFC6B89}"/>
              </a:ext>
            </a:extLst>
          </p:cNvPr>
          <p:cNvSpPr txBox="1"/>
          <p:nvPr/>
        </p:nvSpPr>
        <p:spPr>
          <a:xfrm>
            <a:off x="4572000" y="3450094"/>
            <a:ext cx="1769534" cy="369332"/>
          </a:xfrm>
          <a:prstGeom prst="rect">
            <a:avLst/>
          </a:prstGeom>
          <a:noFill/>
        </p:spPr>
        <p:txBody>
          <a:bodyPr wrap="square" rtlCol="1">
            <a:spAutoFit/>
          </a:bodyPr>
          <a:lstStyle/>
          <a:p>
            <a:pPr algn="r"/>
            <a:r>
              <a:rPr lang="he-IL" b="1" dirty="0"/>
              <a:t>המפרץ הפרסי</a:t>
            </a:r>
          </a:p>
        </p:txBody>
      </p:sp>
      <p:sp>
        <p:nvSpPr>
          <p:cNvPr id="16" name="תיבת טקסט 15">
            <a:extLst>
              <a:ext uri="{FF2B5EF4-FFF2-40B4-BE49-F238E27FC236}">
                <a16:creationId xmlns:a16="http://schemas.microsoft.com/office/drawing/2014/main" id="{A77EAD15-64C3-40E4-AD09-14E192417C40}"/>
              </a:ext>
            </a:extLst>
          </p:cNvPr>
          <p:cNvSpPr txBox="1"/>
          <p:nvPr/>
        </p:nvSpPr>
        <p:spPr>
          <a:xfrm>
            <a:off x="7272867" y="4590129"/>
            <a:ext cx="1938866" cy="369332"/>
          </a:xfrm>
          <a:prstGeom prst="rect">
            <a:avLst/>
          </a:prstGeom>
          <a:noFill/>
        </p:spPr>
        <p:txBody>
          <a:bodyPr wrap="square" rtlCol="1">
            <a:spAutoFit/>
          </a:bodyPr>
          <a:lstStyle/>
          <a:p>
            <a:pPr algn="ctr"/>
            <a:r>
              <a:rPr lang="he-IL" b="1" dirty="0"/>
              <a:t>האוקיאנוס ההודי</a:t>
            </a:r>
          </a:p>
        </p:txBody>
      </p:sp>
      <p:sp>
        <p:nvSpPr>
          <p:cNvPr id="17" name="תיבת טקסט 16">
            <a:extLst>
              <a:ext uri="{FF2B5EF4-FFF2-40B4-BE49-F238E27FC236}">
                <a16:creationId xmlns:a16="http://schemas.microsoft.com/office/drawing/2014/main" id="{388FA582-C430-44DE-8479-58EB055413B4}"/>
              </a:ext>
            </a:extLst>
          </p:cNvPr>
          <p:cNvSpPr txBox="1"/>
          <p:nvPr/>
        </p:nvSpPr>
        <p:spPr>
          <a:xfrm>
            <a:off x="4775200" y="1134663"/>
            <a:ext cx="1388533" cy="369332"/>
          </a:xfrm>
          <a:prstGeom prst="rect">
            <a:avLst/>
          </a:prstGeom>
          <a:noFill/>
        </p:spPr>
        <p:txBody>
          <a:bodyPr wrap="square" rtlCol="1">
            <a:spAutoFit/>
          </a:bodyPr>
          <a:lstStyle/>
          <a:p>
            <a:pPr algn="ctr"/>
            <a:r>
              <a:rPr lang="he-IL" b="1" dirty="0"/>
              <a:t>הים הכספי</a:t>
            </a:r>
          </a:p>
        </p:txBody>
      </p:sp>
      <p:sp>
        <p:nvSpPr>
          <p:cNvPr id="18" name="תיבת טקסט 17">
            <a:extLst>
              <a:ext uri="{FF2B5EF4-FFF2-40B4-BE49-F238E27FC236}">
                <a16:creationId xmlns:a16="http://schemas.microsoft.com/office/drawing/2014/main" id="{E2318530-E919-495B-ADFF-5A219002FBF6}"/>
              </a:ext>
            </a:extLst>
          </p:cNvPr>
          <p:cNvSpPr txBox="1"/>
          <p:nvPr/>
        </p:nvSpPr>
        <p:spPr>
          <a:xfrm>
            <a:off x="2438399" y="480984"/>
            <a:ext cx="1380067" cy="369332"/>
          </a:xfrm>
          <a:prstGeom prst="rect">
            <a:avLst/>
          </a:prstGeom>
          <a:noFill/>
        </p:spPr>
        <p:txBody>
          <a:bodyPr wrap="square" rtlCol="1">
            <a:spAutoFit/>
          </a:bodyPr>
          <a:lstStyle/>
          <a:p>
            <a:pPr algn="ctr"/>
            <a:r>
              <a:rPr lang="he-IL" b="1" dirty="0"/>
              <a:t>הים השחור</a:t>
            </a:r>
          </a:p>
        </p:txBody>
      </p:sp>
      <p:sp>
        <p:nvSpPr>
          <p:cNvPr id="19" name="תיבת טקסט 18">
            <a:extLst>
              <a:ext uri="{FF2B5EF4-FFF2-40B4-BE49-F238E27FC236}">
                <a16:creationId xmlns:a16="http://schemas.microsoft.com/office/drawing/2014/main" id="{B312B192-6042-4951-9902-7A99B179A143}"/>
              </a:ext>
            </a:extLst>
          </p:cNvPr>
          <p:cNvSpPr txBox="1"/>
          <p:nvPr/>
        </p:nvSpPr>
        <p:spPr>
          <a:xfrm>
            <a:off x="1333500" y="992137"/>
            <a:ext cx="1206500" cy="369332"/>
          </a:xfrm>
          <a:prstGeom prst="rect">
            <a:avLst/>
          </a:prstGeom>
          <a:noFill/>
        </p:spPr>
        <p:txBody>
          <a:bodyPr wrap="square" rtlCol="1">
            <a:spAutoFit/>
          </a:bodyPr>
          <a:lstStyle/>
          <a:p>
            <a:pPr algn="ctr"/>
            <a:r>
              <a:rPr lang="he-IL" b="1" dirty="0"/>
              <a:t>אנטוליה</a:t>
            </a:r>
          </a:p>
        </p:txBody>
      </p:sp>
      <p:sp>
        <p:nvSpPr>
          <p:cNvPr id="20" name="תיבת טקסט 19">
            <a:extLst>
              <a:ext uri="{FF2B5EF4-FFF2-40B4-BE49-F238E27FC236}">
                <a16:creationId xmlns:a16="http://schemas.microsoft.com/office/drawing/2014/main" id="{87113163-0190-4D7C-853E-ED703D4C9F2A}"/>
              </a:ext>
            </a:extLst>
          </p:cNvPr>
          <p:cNvSpPr txBox="1"/>
          <p:nvPr/>
        </p:nvSpPr>
        <p:spPr>
          <a:xfrm>
            <a:off x="1515533" y="2389201"/>
            <a:ext cx="1024467" cy="369332"/>
          </a:xfrm>
          <a:prstGeom prst="rect">
            <a:avLst/>
          </a:prstGeom>
          <a:noFill/>
        </p:spPr>
        <p:txBody>
          <a:bodyPr wrap="square" rtlCol="1">
            <a:spAutoFit/>
          </a:bodyPr>
          <a:lstStyle/>
          <a:p>
            <a:pPr algn="r"/>
            <a:r>
              <a:rPr lang="he-IL" b="1" dirty="0"/>
              <a:t>ישראל</a:t>
            </a:r>
          </a:p>
        </p:txBody>
      </p:sp>
      <p:sp>
        <p:nvSpPr>
          <p:cNvPr id="2" name="תיבת טקסט 1">
            <a:extLst>
              <a:ext uri="{FF2B5EF4-FFF2-40B4-BE49-F238E27FC236}">
                <a16:creationId xmlns:a16="http://schemas.microsoft.com/office/drawing/2014/main" id="{AB065DAF-89D4-443E-9A0B-913B2E207EAB}"/>
              </a:ext>
            </a:extLst>
          </p:cNvPr>
          <p:cNvSpPr txBox="1"/>
          <p:nvPr/>
        </p:nvSpPr>
        <p:spPr>
          <a:xfrm>
            <a:off x="0" y="58846"/>
            <a:ext cx="9144000" cy="6740307"/>
          </a:xfrm>
          <a:prstGeom prst="rect">
            <a:avLst/>
          </a:prstGeom>
          <a:solidFill>
            <a:schemeClr val="accent5">
              <a:lumMod val="50000"/>
            </a:schemeClr>
          </a:solidFill>
        </p:spPr>
        <p:txBody>
          <a:bodyPr wrap="square" rtlCol="1">
            <a:spAutoFit/>
          </a:bodyPr>
          <a:lstStyle/>
          <a:p>
            <a:pPr algn="ctr"/>
            <a:r>
              <a:rPr lang="he-IL" sz="2400" b="1" i="0" dirty="0">
                <a:solidFill>
                  <a:srgbClr val="FFFF00"/>
                </a:solidFill>
                <a:effectLst/>
                <a:latin typeface="Open Sans" panose="020B0606030504020204" pitchFamily="34" charset="0"/>
              </a:rPr>
              <a:t>בארצות המקרא שכולנו מכירים מסיפורי התנ"ך נולדה האנושות, וההיסטוריה שלה משפיעה על חיינו כאן עד עצם היום הזה. בואו להכיר   את התרבויות של הממלכות והאימפריות המפוארות ששלטו ופרחו ממש כאן בארצות המקרא – מצרים, שומר, בבל, אשור, כנען, פרס, יוון ורומי –  כל אלה מספרים את הסיפור שלנו.</a:t>
            </a:r>
          </a:p>
          <a:p>
            <a:pPr algn="ctr"/>
            <a:r>
              <a:rPr lang="he-IL" sz="2400" b="1" i="0" dirty="0">
                <a:solidFill>
                  <a:srgbClr val="FFFF00"/>
                </a:solidFill>
                <a:effectLst/>
                <a:latin typeface="Open Sans" panose="020B0606030504020204" pitchFamily="34" charset="0"/>
              </a:rPr>
              <a:t>מוזיאון ארצות המקרא ירושלים מציג אוסף עתיקות נדיר ויחיד מסוגו  בעולם בן אלפי פריטים, ומספר באמצעותו את הסיפור שלנו – מאיפה  </a:t>
            </a:r>
            <a:br>
              <a:rPr lang="en-US" sz="2400" b="1" i="0" dirty="0">
                <a:solidFill>
                  <a:srgbClr val="FFFF00"/>
                </a:solidFill>
                <a:effectLst/>
                <a:latin typeface="Open Sans" panose="020B0606030504020204" pitchFamily="34" charset="0"/>
              </a:rPr>
            </a:br>
            <a:r>
              <a:rPr lang="he-IL" sz="2400" b="1" i="0" dirty="0">
                <a:solidFill>
                  <a:srgbClr val="FFFF00"/>
                </a:solidFill>
                <a:effectLst/>
                <a:latin typeface="Open Sans" panose="020B0606030504020204" pitchFamily="34" charset="0"/>
              </a:rPr>
              <a:t>באנו ואיך הגענו לכאן.</a:t>
            </a:r>
            <a:br>
              <a:rPr lang="he-IL" sz="2400" b="1" i="0" dirty="0">
                <a:solidFill>
                  <a:srgbClr val="FFFF00"/>
                </a:solidFill>
                <a:effectLst/>
                <a:latin typeface="Open Sans" panose="020B0606030504020204" pitchFamily="34" charset="0"/>
              </a:rPr>
            </a:br>
            <a:r>
              <a:rPr lang="he-IL" sz="2400" b="1" i="0" dirty="0">
                <a:solidFill>
                  <a:srgbClr val="FFFF00"/>
                </a:solidFill>
                <a:effectLst/>
                <a:latin typeface="Open Sans" panose="020B0606030504020204" pitchFamily="34" charset="0"/>
              </a:rPr>
              <a:t>העמים שחיו באזור זה והאימפריות ששלטו בו והתחלפו לאורך ההיסטוריה, אחראים במידה רבה לעיצובה ולאופייה של התרבות המערבית המוכרת  לנו כיום. הם פיתחו וקידמו את הבנתנו בתחומי המדע והטכנולוגיה,    השפה והכתיבה, הכלכלה והמסחר, האמונה והדת.</a:t>
            </a:r>
          </a:p>
          <a:p>
            <a:pPr algn="ctr"/>
            <a:r>
              <a:rPr lang="he-IL" sz="2400" b="1" i="0" dirty="0">
                <a:solidFill>
                  <a:srgbClr val="FFFF00"/>
                </a:solidFill>
                <a:effectLst/>
                <a:latin typeface="Open Sans" panose="020B0606030504020204" pitchFamily="34" charset="0"/>
              </a:rPr>
              <a:t>מוזיאון ארצות המקרא בירושלים מזמין אתכם לסיור מרתק אל השורשים של כולנו והמקום בו נולדה האנושות כפי שאנו מכירים אותה היום.</a:t>
            </a:r>
            <a:endParaRPr lang="en-US" sz="2400" b="1" i="0" dirty="0">
              <a:solidFill>
                <a:srgbClr val="FFFF00"/>
              </a:solidFill>
              <a:effectLst/>
              <a:latin typeface="Open Sans" panose="020B0606030504020204" pitchFamily="34" charset="0"/>
            </a:endParaRPr>
          </a:p>
          <a:p>
            <a:pPr algn="ctr"/>
            <a:r>
              <a:rPr lang="he-IL" sz="2400" b="1" dirty="0">
                <a:latin typeface="Open Sans" panose="020B0606030504020204" pitchFamily="34" charset="0"/>
              </a:rPr>
              <a:t>המוזיאון ממוקם  ברחוב </a:t>
            </a:r>
            <a:r>
              <a:rPr lang="he-IL" sz="2400" b="1" dirty="0"/>
              <a:t>שמואל סטפן </a:t>
            </a:r>
            <a:r>
              <a:rPr lang="he-IL" sz="2400" b="1" dirty="0" err="1"/>
              <a:t>וייז</a:t>
            </a:r>
            <a:r>
              <a:rPr lang="he-IL" sz="2400" b="1" dirty="0"/>
              <a:t> 21, </a:t>
            </a:r>
            <a:r>
              <a:rPr lang="he-IL" sz="2400" b="1" dirty="0" err="1"/>
              <a:t>קרית</a:t>
            </a:r>
            <a:r>
              <a:rPr lang="he-IL" sz="2400" b="1" dirty="0"/>
              <a:t> המוזיאונים, ירושלים טלפון לבירורים  -  02-5611066</a:t>
            </a:r>
            <a:endParaRPr lang="en-US" sz="2400" b="1" dirty="0"/>
          </a:p>
          <a:p>
            <a:pPr algn="ctr"/>
            <a:endParaRPr lang="en-US" sz="2400" b="1" dirty="0">
              <a:latin typeface="Open Sans" panose="020B0606030504020204" pitchFamily="34" charset="0"/>
            </a:endParaRPr>
          </a:p>
          <a:p>
            <a:pPr algn="ctr"/>
            <a:endParaRPr lang="en-US" sz="2400" b="1" i="0" dirty="0">
              <a:solidFill>
                <a:srgbClr val="FFFF00"/>
              </a:solidFill>
              <a:effectLst/>
              <a:latin typeface="Open Sans" panose="020B0606030504020204" pitchFamily="34" charset="0"/>
            </a:endParaRPr>
          </a:p>
        </p:txBody>
      </p:sp>
    </p:spTree>
    <p:extLst>
      <p:ext uri="{BB962C8B-B14F-4D97-AF65-F5344CB8AC3E}">
        <p14:creationId xmlns:p14="http://schemas.microsoft.com/office/powerpoint/2010/main" val="36968431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xit" presetSubtype="0" fill="hold" grpId="0" nodeType="clickEffect">
                                  <p:stCondLst>
                                    <p:cond delay="0"/>
                                  </p:stCondLst>
                                  <p:childTnLst>
                                    <p:animEffect transition="out" filter="fade">
                                      <p:cBhvr>
                                        <p:cTn id="6" dur="1000"/>
                                        <p:tgtEl>
                                          <p:spTgt spid="2"/>
                                        </p:tgtEl>
                                      </p:cBhvr>
                                    </p:animEffect>
                                    <p:anim calcmode="lin" valueType="num">
                                      <p:cBhvr>
                                        <p:cTn id="7" dur="1000"/>
                                        <p:tgtEl>
                                          <p:spTgt spid="2"/>
                                        </p:tgtEl>
                                        <p:attrNameLst>
                                          <p:attrName>ppt_x</p:attrName>
                                        </p:attrNameLst>
                                      </p:cBhvr>
                                      <p:tavLst>
                                        <p:tav tm="0">
                                          <p:val>
                                            <p:strVal val="ppt_x"/>
                                          </p:val>
                                        </p:tav>
                                        <p:tav tm="100000">
                                          <p:val>
                                            <p:strVal val="ppt_x"/>
                                          </p:val>
                                        </p:tav>
                                      </p:tavLst>
                                    </p:anim>
                                    <p:anim calcmode="lin" valueType="num">
                                      <p:cBhvr>
                                        <p:cTn id="8" dur="1000"/>
                                        <p:tgtEl>
                                          <p:spTgt spid="2"/>
                                        </p:tgtEl>
                                        <p:attrNameLst>
                                          <p:attrName>ppt_y</p:attrName>
                                        </p:attrNameLst>
                                      </p:cBhvr>
                                      <p:tavLst>
                                        <p:tav tm="0">
                                          <p:val>
                                            <p:strVal val="ppt_y"/>
                                          </p:val>
                                        </p:tav>
                                        <p:tav tm="100000">
                                          <p:val>
                                            <p:strVal val="ppt_y-.1"/>
                                          </p:val>
                                        </p:tav>
                                      </p:tavLst>
                                    </p:anim>
                                    <p:set>
                                      <p:cBhvr>
                                        <p:cTn id="9" dur="1" fill="hold">
                                          <p:stCondLst>
                                            <p:cond delay="999"/>
                                          </p:stCondLst>
                                        </p:cTn>
                                        <p:tgtEl>
                                          <p:spTgt spid="2"/>
                                        </p:tgtEl>
                                        <p:attrNameLst>
                                          <p:attrName>style.visibility</p:attrName>
                                        </p:attrNameLst>
                                      </p:cBhvr>
                                      <p:to>
                                        <p:strVal val="hidden"/>
                                      </p:to>
                                    </p:set>
                                  </p:childTnLst>
                                </p:cTn>
                              </p:par>
                              <p:par>
                                <p:cTn id="10" presetID="55"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strVal val="#ppt_w*0.70"/>
                                          </p:val>
                                        </p:tav>
                                        <p:tav tm="100000">
                                          <p:val>
                                            <p:strVal val="#ppt_w"/>
                                          </p:val>
                                        </p:tav>
                                      </p:tavLst>
                                    </p:anim>
                                    <p:anim calcmode="lin" valueType="num">
                                      <p:cBhvr>
                                        <p:cTn id="13" dur="1000" fill="hold"/>
                                        <p:tgtEl>
                                          <p:spTgt spid="3"/>
                                        </p:tgtEl>
                                        <p:attrNameLst>
                                          <p:attrName>ppt_h</p:attrName>
                                        </p:attrNameLst>
                                      </p:cBhvr>
                                      <p:tavLst>
                                        <p:tav tm="0">
                                          <p:val>
                                            <p:strVal val="#ppt_h"/>
                                          </p:val>
                                        </p:tav>
                                        <p:tav tm="100000">
                                          <p:val>
                                            <p:strVal val="#ppt_h"/>
                                          </p:val>
                                        </p:tav>
                                      </p:tavLst>
                                    </p:anim>
                                    <p:animEffect transition="in" filter="fade">
                                      <p:cBhvr>
                                        <p:cTn id="1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תיבת טקסט 1">
            <a:extLst>
              <a:ext uri="{FF2B5EF4-FFF2-40B4-BE49-F238E27FC236}">
                <a16:creationId xmlns:a16="http://schemas.microsoft.com/office/drawing/2014/main" id="{8730206C-3E8A-479D-8F8D-D3B840A11F23}"/>
              </a:ext>
            </a:extLst>
          </p:cNvPr>
          <p:cNvSpPr txBox="1"/>
          <p:nvPr/>
        </p:nvSpPr>
        <p:spPr>
          <a:xfrm>
            <a:off x="0" y="0"/>
            <a:ext cx="9144000" cy="5262979"/>
          </a:xfrm>
          <a:prstGeom prst="rect">
            <a:avLst/>
          </a:prstGeom>
          <a:noFill/>
        </p:spPr>
        <p:txBody>
          <a:bodyPr wrap="square" rtlCol="1">
            <a:spAutoFit/>
          </a:bodyPr>
          <a:lstStyle/>
          <a:p>
            <a:pPr algn="ctr"/>
            <a:r>
              <a:rPr lang="he-IL" sz="2400" b="1" i="0" dirty="0">
                <a:solidFill>
                  <a:srgbClr val="FFFF00"/>
                </a:solidFill>
                <a:effectLst/>
                <a:latin typeface="Arial" panose="020B0604020202020204" pitchFamily="34" charset="0"/>
              </a:rPr>
              <a:t>במוזיאון מוצג אוספו של ד"ר אלי </a:t>
            </a:r>
            <a:r>
              <a:rPr lang="he-IL" sz="2400" b="1" i="0" dirty="0" err="1">
                <a:solidFill>
                  <a:srgbClr val="FFFF00"/>
                </a:solidFill>
                <a:effectLst/>
                <a:latin typeface="Arial" panose="020B0604020202020204" pitchFamily="34" charset="0"/>
              </a:rPr>
              <a:t>בורובסקי</a:t>
            </a:r>
            <a:r>
              <a:rPr lang="he-IL" sz="2400" b="1" i="0" dirty="0">
                <a:solidFill>
                  <a:srgbClr val="FFFF00"/>
                </a:solidFill>
                <a:effectLst/>
                <a:latin typeface="Arial" panose="020B0604020202020204" pitchFamily="34" charset="0"/>
              </a:rPr>
              <a:t> הכולל מוצגים ארכיאולוגיים החל מהתקופה הפרה היסטורית ועד התקופה הביזנטית. המוצגים מתמקדים בארץ ישראל בתקופת המקרא ובארצות המזרח הקדום   (מוצגים מ</a:t>
            </a:r>
            <a:r>
              <a:rPr lang="he-IL" sz="2400" b="1" i="0" u="none" strike="noStrike" dirty="0">
                <a:solidFill>
                  <a:srgbClr val="FFFF00"/>
                </a:solidFill>
                <a:effectLst/>
                <a:latin typeface="Arial" panose="020B0604020202020204" pitchFamily="34" charset="0"/>
              </a:rPr>
              <a:t>פרס</a:t>
            </a:r>
            <a:r>
              <a:rPr lang="he-IL" sz="2400" b="1" i="0" dirty="0">
                <a:solidFill>
                  <a:srgbClr val="FFFF00"/>
                </a:solidFill>
                <a:effectLst/>
                <a:latin typeface="Arial" panose="020B0604020202020204" pitchFamily="34" charset="0"/>
              </a:rPr>
              <a:t> ומ</a:t>
            </a:r>
            <a:r>
              <a:rPr lang="he-IL" sz="2400" b="1" i="0" u="none" strike="noStrike" dirty="0">
                <a:solidFill>
                  <a:srgbClr val="FFFF00"/>
                </a:solidFill>
                <a:effectLst/>
                <a:latin typeface="Arial" panose="020B0604020202020204" pitchFamily="34" charset="0"/>
              </a:rPr>
              <a:t>בבל</a:t>
            </a:r>
            <a:r>
              <a:rPr lang="he-IL" sz="2400" b="1" i="0" dirty="0">
                <a:solidFill>
                  <a:srgbClr val="FFFF00"/>
                </a:solidFill>
                <a:effectLst/>
                <a:latin typeface="Arial" panose="020B0604020202020204" pitchFamily="34" charset="0"/>
              </a:rPr>
              <a:t> וכן מוצגים </a:t>
            </a:r>
            <a:r>
              <a:rPr lang="he-IL" sz="2400" b="1" i="0" u="none" strike="noStrike" dirty="0">
                <a:solidFill>
                  <a:srgbClr val="FFFF00"/>
                </a:solidFill>
                <a:effectLst/>
                <a:latin typeface="Arial" panose="020B0604020202020204" pitchFamily="34" charset="0"/>
              </a:rPr>
              <a:t>אכדיים</a:t>
            </a:r>
            <a:r>
              <a:rPr lang="he-IL" sz="2400" b="1" i="0" dirty="0">
                <a:solidFill>
                  <a:srgbClr val="FFFF00"/>
                </a:solidFill>
                <a:effectLst/>
                <a:latin typeface="Arial" panose="020B0604020202020204" pitchFamily="34" charset="0"/>
              </a:rPr>
              <a:t>, </a:t>
            </a:r>
            <a:r>
              <a:rPr lang="he-IL" sz="2400" b="1" i="0" u="none" strike="noStrike" dirty="0">
                <a:solidFill>
                  <a:srgbClr val="FFFF00"/>
                </a:solidFill>
                <a:effectLst/>
                <a:latin typeface="Arial" panose="020B0604020202020204" pitchFamily="34" charset="0"/>
              </a:rPr>
              <a:t>שומריים</a:t>
            </a:r>
            <a:r>
              <a:rPr lang="he-IL" sz="2400" b="1" i="0" dirty="0">
                <a:solidFill>
                  <a:srgbClr val="FFFF00"/>
                </a:solidFill>
                <a:effectLst/>
                <a:latin typeface="Arial" panose="020B0604020202020204" pitchFamily="34" charset="0"/>
              </a:rPr>
              <a:t>, ארמיים ומצרים). במוזיאון מוצג אחד האוספים החשובים בעולם והמקיפים ביותר של </a:t>
            </a:r>
            <a:r>
              <a:rPr lang="he-IL" sz="2400" b="1" i="0" u="none" strike="noStrike" dirty="0">
                <a:solidFill>
                  <a:srgbClr val="FFFF00"/>
                </a:solidFill>
                <a:effectLst/>
                <a:latin typeface="Arial" panose="020B0604020202020204" pitchFamily="34" charset="0"/>
              </a:rPr>
              <a:t>חותמות </a:t>
            </a:r>
            <a:r>
              <a:rPr lang="he-IL" sz="2400" b="1" i="0" dirty="0">
                <a:solidFill>
                  <a:srgbClr val="FFFF00"/>
                </a:solidFill>
                <a:effectLst/>
                <a:latin typeface="Arial" panose="020B0604020202020204" pitchFamily="34" charset="0"/>
              </a:rPr>
              <a:t> עתיקים.</a:t>
            </a:r>
            <a:endParaRPr lang="en-US" sz="2400" b="1" i="0" dirty="0">
              <a:solidFill>
                <a:srgbClr val="FFFF00"/>
              </a:solidFill>
              <a:effectLst/>
              <a:latin typeface="Arial" panose="020B0604020202020204" pitchFamily="34" charset="0"/>
            </a:endParaRPr>
          </a:p>
          <a:p>
            <a:pPr algn="ctr"/>
            <a:r>
              <a:rPr lang="he-IL" sz="2400" b="1" i="0" dirty="0">
                <a:effectLst/>
                <a:latin typeface="Arial" panose="020B0604020202020204" pitchFamily="34" charset="0"/>
              </a:rPr>
              <a:t>המוזיאון תוכנן על ידי ה</a:t>
            </a:r>
            <a:r>
              <a:rPr lang="he-IL" sz="2400" b="1" i="0" u="none" strike="noStrike" dirty="0">
                <a:effectLst/>
                <a:latin typeface="Arial" panose="020B0604020202020204" pitchFamily="34" charset="0"/>
              </a:rPr>
              <a:t>אדריכל</a:t>
            </a:r>
            <a:r>
              <a:rPr lang="he-IL" sz="2400" b="1" i="0" dirty="0">
                <a:effectLst/>
                <a:latin typeface="Arial" panose="020B0604020202020204" pitchFamily="34" charset="0"/>
              </a:rPr>
              <a:t> זאב </a:t>
            </a:r>
            <a:r>
              <a:rPr lang="he-IL" sz="2400" b="1" i="0" dirty="0" err="1">
                <a:effectLst/>
                <a:latin typeface="Arial" panose="020B0604020202020204" pitchFamily="34" charset="0"/>
              </a:rPr>
              <a:t>שיינברג</a:t>
            </a:r>
            <a:r>
              <a:rPr lang="he-IL" sz="2400" b="1" i="0" dirty="0">
                <a:effectLst/>
                <a:latin typeface="Arial" panose="020B0604020202020204" pitchFamily="34" charset="0"/>
              </a:rPr>
              <a:t> כמבנה שנועד להזכיר עיר מבוצרת מתקופת הברזל. קירות חזית המבנה אטומים ומצופים אבן </a:t>
            </a:r>
            <a:r>
              <a:rPr lang="he-IL" sz="2400" b="1" i="0" u="none" strike="noStrike" dirty="0" err="1">
                <a:effectLst/>
                <a:latin typeface="Arial" panose="020B0604020202020204" pitchFamily="34" charset="0"/>
              </a:rPr>
              <a:t>נסורה</a:t>
            </a:r>
            <a:r>
              <a:rPr lang="he-IL" sz="2400" b="1" i="0" dirty="0">
                <a:effectLst/>
                <a:latin typeface="Arial" panose="020B0604020202020204" pitchFamily="34" charset="0"/>
              </a:rPr>
              <a:t> ונועדו להזכיר צורת חלקלקה. כניסת המבנה העשויה </a:t>
            </a:r>
            <a:r>
              <a:rPr lang="he-IL" sz="2400" b="1" i="0" u="none" strike="noStrike" dirty="0">
                <a:effectLst/>
                <a:latin typeface="Arial" panose="020B0604020202020204" pitchFamily="34" charset="0"/>
              </a:rPr>
              <a:t>זכוכית</a:t>
            </a:r>
            <a:r>
              <a:rPr lang="he-IL" sz="2400" b="1" i="0" dirty="0">
                <a:effectLst/>
                <a:latin typeface="Arial" panose="020B0604020202020204" pitchFamily="34" charset="0"/>
              </a:rPr>
              <a:t> ירוקה נועדה להזכיר קופסת תצוגה במוזיאון. </a:t>
            </a:r>
            <a:r>
              <a:rPr lang="he-IL" sz="2400" b="1" i="0" u="none" strike="noStrike" dirty="0">
                <a:effectLst/>
                <a:latin typeface="Arial" panose="020B0604020202020204" pitchFamily="34" charset="0"/>
              </a:rPr>
              <a:t>חלונות </a:t>
            </a:r>
            <a:r>
              <a:rPr lang="he-IL" sz="2400" b="1" i="0" dirty="0">
                <a:effectLst/>
                <a:latin typeface="Arial" panose="020B0604020202020204" pitchFamily="34" charset="0"/>
              </a:rPr>
              <a:t>המבנה הצרים והארוכים נועדו להזכיר חרכי ירי בחומה. המוזיאון נחנך במאי 1992.</a:t>
            </a:r>
            <a:endParaRPr lang="en-US" sz="2400" b="1" i="0" dirty="0">
              <a:effectLst/>
              <a:latin typeface="Arial" panose="020B0604020202020204" pitchFamily="34" charset="0"/>
            </a:endParaRPr>
          </a:p>
          <a:p>
            <a:pPr algn="ctr"/>
            <a:r>
              <a:rPr lang="he-IL" sz="2400" b="1" i="0" dirty="0">
                <a:solidFill>
                  <a:srgbClr val="FFC000"/>
                </a:solidFill>
                <a:effectLst/>
                <a:latin typeface="Open Sans Hebrew"/>
              </a:rPr>
              <a:t>מעבר לתצוגות במוזיאון נערכים בו הרצאות וכינוסים מסוגים שונים וכן </a:t>
            </a:r>
            <a:br>
              <a:rPr lang="en-US" sz="2400" b="1" i="0" dirty="0">
                <a:solidFill>
                  <a:srgbClr val="FFC000"/>
                </a:solidFill>
                <a:effectLst/>
                <a:latin typeface="Open Sans Hebrew"/>
              </a:rPr>
            </a:br>
            <a:r>
              <a:rPr lang="he-IL" sz="2400" b="1" i="0" dirty="0">
                <a:solidFill>
                  <a:srgbClr val="FFC000"/>
                </a:solidFill>
                <a:effectLst/>
                <a:latin typeface="Open Sans Hebrew"/>
              </a:rPr>
              <a:t>גם קונצרטים. המוזיאון מעניק חוויה גם לאלפי תלמידי בתי הספר המבקרים בו כל הזמן.</a:t>
            </a:r>
            <a:endParaRPr lang="he-IL" sz="2400" b="1" dirty="0">
              <a:solidFill>
                <a:srgbClr val="FFC000"/>
              </a:solidFill>
            </a:endParaRPr>
          </a:p>
        </p:txBody>
      </p:sp>
      <p:pic>
        <p:nvPicPr>
          <p:cNvPr id="4" name="תמונה 3" descr="תמונה שמכילה טקסט&#10;&#10;התיאור נוצר באופן אוטומטי">
            <a:extLst>
              <a:ext uri="{FF2B5EF4-FFF2-40B4-BE49-F238E27FC236}">
                <a16:creationId xmlns:a16="http://schemas.microsoft.com/office/drawing/2014/main" id="{5968C1B6-238C-43A2-99A9-527D0A8419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744869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4"/>
                                        </p:tgtEl>
                                      </p:cBhvr>
                                    </p:animEffect>
                                    <p:anim calcmode="lin" valueType="num">
                                      <p:cBhvr>
                                        <p:cTn id="7" dur="1000"/>
                                        <p:tgtEl>
                                          <p:spTgt spid="4"/>
                                        </p:tgtEl>
                                        <p:attrNameLst>
                                          <p:attrName>ppt_x</p:attrName>
                                        </p:attrNameLst>
                                      </p:cBhvr>
                                      <p:tavLst>
                                        <p:tav tm="0">
                                          <p:val>
                                            <p:strVal val="ppt_x"/>
                                          </p:val>
                                        </p:tav>
                                        <p:tav tm="100000">
                                          <p:val>
                                            <p:strVal val="ppt_x"/>
                                          </p:val>
                                        </p:tav>
                                      </p:tavLst>
                                    </p:anim>
                                    <p:anim calcmode="lin" valueType="num">
                                      <p:cBhvr>
                                        <p:cTn id="8" dur="1000"/>
                                        <p:tgtEl>
                                          <p:spTgt spid="4"/>
                                        </p:tgtEl>
                                        <p:attrNameLst>
                                          <p:attrName>ppt_y</p:attrName>
                                        </p:attrNameLst>
                                      </p:cBhvr>
                                      <p:tavLst>
                                        <p:tav tm="0">
                                          <p:val>
                                            <p:strVal val="ppt_y"/>
                                          </p:val>
                                        </p:tav>
                                        <p:tav tm="100000">
                                          <p:val>
                                            <p:strVal val="ppt_y+.1"/>
                                          </p:val>
                                        </p:tav>
                                      </p:tavLst>
                                    </p:anim>
                                    <p:set>
                                      <p:cBhvr>
                                        <p:cTn id="9"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תמונה 2">
            <a:extLst>
              <a:ext uri="{FF2B5EF4-FFF2-40B4-BE49-F238E27FC236}">
                <a16:creationId xmlns:a16="http://schemas.microsoft.com/office/drawing/2014/main" id="{927EAB1B-78B6-4C92-9A2A-3E40B9AE72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2781" y="0"/>
            <a:ext cx="5058437" cy="6858000"/>
          </a:xfrm>
          <a:prstGeom prst="rect">
            <a:avLst/>
          </a:prstGeom>
        </p:spPr>
      </p:pic>
      <p:pic>
        <p:nvPicPr>
          <p:cNvPr id="5" name="תמונה 4" descr="תמונה שמכילה טקסט&#10;&#10;התיאור נוצר באופן אוטומטי">
            <a:extLst>
              <a:ext uri="{FF2B5EF4-FFF2-40B4-BE49-F238E27FC236}">
                <a16:creationId xmlns:a16="http://schemas.microsoft.com/office/drawing/2014/main" id="{9D1218C6-59A0-4DAF-9844-8AA9CC11ED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
            <a:ext cx="9253182" cy="6956482"/>
          </a:xfrm>
          <a:prstGeom prst="rect">
            <a:avLst/>
          </a:prstGeom>
        </p:spPr>
      </p:pic>
      <p:sp>
        <p:nvSpPr>
          <p:cNvPr id="6" name="תיבת טקסט 5">
            <a:extLst>
              <a:ext uri="{FF2B5EF4-FFF2-40B4-BE49-F238E27FC236}">
                <a16:creationId xmlns:a16="http://schemas.microsoft.com/office/drawing/2014/main" id="{2B73C5AA-CC3A-460C-9855-7761C2B92F4E}"/>
              </a:ext>
            </a:extLst>
          </p:cNvPr>
          <p:cNvSpPr txBox="1"/>
          <p:nvPr/>
        </p:nvSpPr>
        <p:spPr>
          <a:xfrm>
            <a:off x="0" y="0"/>
            <a:ext cx="9253183" cy="400110"/>
          </a:xfrm>
          <a:prstGeom prst="rect">
            <a:avLst/>
          </a:prstGeom>
          <a:solidFill>
            <a:schemeClr val="accent5">
              <a:lumMod val="50000"/>
            </a:schemeClr>
          </a:solidFill>
        </p:spPr>
        <p:txBody>
          <a:bodyPr wrap="square" rtlCol="1">
            <a:spAutoFit/>
          </a:bodyPr>
          <a:lstStyle/>
          <a:p>
            <a:pPr algn="ctr"/>
            <a:r>
              <a:rPr lang="he-IL" sz="2000" b="1" dirty="0"/>
              <a:t>לוח כרונולוגי של </a:t>
            </a:r>
            <a:r>
              <a:rPr lang="he-IL" sz="2000" b="1" dirty="0" err="1"/>
              <a:t>ארועי</a:t>
            </a:r>
            <a:r>
              <a:rPr lang="he-IL" sz="2000" b="1" dirty="0"/>
              <a:t> המזרח הקרוב, ובהמשך – קטע מוגדל להמחשה.</a:t>
            </a:r>
          </a:p>
        </p:txBody>
      </p:sp>
    </p:spTree>
    <p:extLst>
      <p:ext uri="{BB962C8B-B14F-4D97-AF65-F5344CB8AC3E}">
        <p14:creationId xmlns:p14="http://schemas.microsoft.com/office/powerpoint/2010/main" val="22351848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xit" presetSubtype="0" fill="hold" grpId="0" nodeType="clickEffect">
                                  <p:stCondLst>
                                    <p:cond delay="0"/>
                                  </p:stCondLst>
                                  <p:childTnLst>
                                    <p:animEffect transition="out" filter="fade">
                                      <p:cBhvr>
                                        <p:cTn id="6" dur="1000"/>
                                        <p:tgtEl>
                                          <p:spTgt spid="6"/>
                                        </p:tgtEl>
                                      </p:cBhvr>
                                    </p:animEffect>
                                    <p:anim calcmode="lin" valueType="num">
                                      <p:cBhvr>
                                        <p:cTn id="7" dur="1000"/>
                                        <p:tgtEl>
                                          <p:spTgt spid="6"/>
                                        </p:tgtEl>
                                        <p:attrNameLst>
                                          <p:attrName>ppt_x</p:attrName>
                                        </p:attrNameLst>
                                      </p:cBhvr>
                                      <p:tavLst>
                                        <p:tav tm="0">
                                          <p:val>
                                            <p:strVal val="ppt_x"/>
                                          </p:val>
                                        </p:tav>
                                        <p:tav tm="100000">
                                          <p:val>
                                            <p:strVal val="ppt_x"/>
                                          </p:val>
                                        </p:tav>
                                      </p:tavLst>
                                    </p:anim>
                                    <p:anim calcmode="lin" valueType="num">
                                      <p:cBhvr>
                                        <p:cTn id="8" dur="1000"/>
                                        <p:tgtEl>
                                          <p:spTgt spid="6"/>
                                        </p:tgtEl>
                                        <p:attrNameLst>
                                          <p:attrName>ppt_y</p:attrName>
                                        </p:attrNameLst>
                                      </p:cBhvr>
                                      <p:tavLst>
                                        <p:tav tm="0">
                                          <p:val>
                                            <p:strVal val="ppt_y"/>
                                          </p:val>
                                        </p:tav>
                                        <p:tav tm="100000">
                                          <p:val>
                                            <p:strVal val="ppt_y-.1"/>
                                          </p:val>
                                        </p:tav>
                                      </p:tavLst>
                                    </p:anim>
                                    <p:set>
                                      <p:cBhvr>
                                        <p:cTn id="9" dur="1" fill="hold">
                                          <p:stCondLst>
                                            <p:cond delay="999"/>
                                          </p:stCondLst>
                                        </p:cTn>
                                        <p:tgtEl>
                                          <p:spTgt spid="6"/>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16" presetClass="exit" presetSubtype="37" fill="hold" nodeType="clickEffect">
                                  <p:stCondLst>
                                    <p:cond delay="0"/>
                                  </p:stCondLst>
                                  <p:childTnLst>
                                    <p:animEffect transition="out" filter="barn(outVertical)">
                                      <p:cBhvr>
                                        <p:cTn id="13" dur="1000"/>
                                        <p:tgtEl>
                                          <p:spTgt spid="5"/>
                                        </p:tgtEl>
                                      </p:cBhvr>
                                    </p:animEffect>
                                    <p:set>
                                      <p:cBhvr>
                                        <p:cTn id="14"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תמונה 2" descr="תמונה שמכילה טקסט, קומה, מקורה, פתח&#10;&#10;התיאור נוצר באופן אוטומטי">
            <a:extLst>
              <a:ext uri="{FF2B5EF4-FFF2-40B4-BE49-F238E27FC236}">
                <a16:creationId xmlns:a16="http://schemas.microsoft.com/office/drawing/2014/main" id="{99AB16DF-BE74-4059-B250-A0DAC41574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17793"/>
            <a:ext cx="9144000" cy="6340207"/>
          </a:xfrm>
          <a:prstGeom prst="rect">
            <a:avLst/>
          </a:prstGeom>
        </p:spPr>
      </p:pic>
      <p:pic>
        <p:nvPicPr>
          <p:cNvPr id="7" name="תמונה 6" descr="תמונה שמכילה קומה, מקורה, חדר, מגורים&#10;&#10;התיאור נוצר באופן אוטומטי">
            <a:extLst>
              <a:ext uri="{FF2B5EF4-FFF2-40B4-BE49-F238E27FC236}">
                <a16:creationId xmlns:a16="http://schemas.microsoft.com/office/drawing/2014/main" id="{9209E2ED-7CAA-4100-891D-DBF150ED2F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17792"/>
            <a:ext cx="9143998" cy="6340207"/>
          </a:xfrm>
          <a:prstGeom prst="rect">
            <a:avLst/>
          </a:prstGeom>
        </p:spPr>
      </p:pic>
      <p:sp>
        <p:nvSpPr>
          <p:cNvPr id="8" name="תיבת טקסט 7">
            <a:extLst>
              <a:ext uri="{FF2B5EF4-FFF2-40B4-BE49-F238E27FC236}">
                <a16:creationId xmlns:a16="http://schemas.microsoft.com/office/drawing/2014/main" id="{41334ABE-6CB4-4D85-847D-4667F61CAC4E}"/>
              </a:ext>
            </a:extLst>
          </p:cNvPr>
          <p:cNvSpPr txBox="1"/>
          <p:nvPr/>
        </p:nvSpPr>
        <p:spPr>
          <a:xfrm>
            <a:off x="-2" y="53681"/>
            <a:ext cx="9144000" cy="707886"/>
          </a:xfrm>
          <a:prstGeom prst="rect">
            <a:avLst/>
          </a:prstGeom>
          <a:solidFill>
            <a:schemeClr val="accent5">
              <a:lumMod val="50000"/>
            </a:schemeClr>
          </a:solidFill>
        </p:spPr>
        <p:txBody>
          <a:bodyPr wrap="square" rtlCol="1">
            <a:spAutoFit/>
          </a:bodyPr>
          <a:lstStyle/>
          <a:p>
            <a:pPr algn="ctr"/>
            <a:r>
              <a:rPr lang="he-IL" sz="2000" b="1" dirty="0"/>
              <a:t>כמה מבטים על אולמות התצוגה.</a:t>
            </a:r>
            <a:br>
              <a:rPr lang="en-US" sz="2000" b="1" dirty="0"/>
            </a:br>
            <a:endParaRPr lang="he-IL" sz="2000" b="1" dirty="0"/>
          </a:p>
        </p:txBody>
      </p:sp>
      <p:pic>
        <p:nvPicPr>
          <p:cNvPr id="9" name="תמונה 8" descr="תמונה שמכילה קומה, מקורה, תקרה, בניין&#10;&#10;התיאור נוצר באופן אוטומטי">
            <a:extLst>
              <a:ext uri="{FF2B5EF4-FFF2-40B4-BE49-F238E27FC236}">
                <a16:creationId xmlns:a16="http://schemas.microsoft.com/office/drawing/2014/main" id="{05F21AE5-5621-44AB-9C3B-584EA6A8CD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407624"/>
            <a:ext cx="9143998" cy="6509333"/>
          </a:xfrm>
          <a:prstGeom prst="rect">
            <a:avLst/>
          </a:prstGeom>
        </p:spPr>
      </p:pic>
      <p:pic>
        <p:nvPicPr>
          <p:cNvPr id="10" name="תמונה 9" descr="תמונה שמכילה טקסט&#10;&#10;התיאור נוצר באופן אוטומטי">
            <a:extLst>
              <a:ext uri="{FF2B5EF4-FFF2-40B4-BE49-F238E27FC236}">
                <a16:creationId xmlns:a16="http://schemas.microsoft.com/office/drawing/2014/main" id="{46EB947F-DCBD-40B3-9258-31E85D0E90A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1475" y="458834"/>
            <a:ext cx="8101045" cy="3594300"/>
          </a:xfrm>
          <a:prstGeom prst="rect">
            <a:avLst/>
          </a:prstGeom>
        </p:spPr>
      </p:pic>
    </p:spTree>
    <p:extLst>
      <p:ext uri="{BB962C8B-B14F-4D97-AF65-F5344CB8AC3E}">
        <p14:creationId xmlns:p14="http://schemas.microsoft.com/office/powerpoint/2010/main" val="239217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Effect transition="in" filter="fade">
                                      <p:cBhvr>
                                        <p:cTn id="9" dur="1000"/>
                                        <p:tgtEl>
                                          <p:spTgt spid="10"/>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xit" presetSubtype="32" fill="hold" nodeType="clickEffect">
                                  <p:stCondLst>
                                    <p:cond delay="0"/>
                                  </p:stCondLst>
                                  <p:childTnLst>
                                    <p:anim calcmode="lin" valueType="num">
                                      <p:cBhvr>
                                        <p:cTn id="13" dur="1000"/>
                                        <p:tgtEl>
                                          <p:spTgt spid="10"/>
                                        </p:tgtEl>
                                        <p:attrNameLst>
                                          <p:attrName>ppt_w</p:attrName>
                                        </p:attrNameLst>
                                      </p:cBhvr>
                                      <p:tavLst>
                                        <p:tav tm="0">
                                          <p:val>
                                            <p:strVal val="ppt_w"/>
                                          </p:val>
                                        </p:tav>
                                        <p:tav tm="100000">
                                          <p:val>
                                            <p:fltVal val="0"/>
                                          </p:val>
                                        </p:tav>
                                      </p:tavLst>
                                    </p:anim>
                                    <p:anim calcmode="lin" valueType="num">
                                      <p:cBhvr>
                                        <p:cTn id="14" dur="1000"/>
                                        <p:tgtEl>
                                          <p:spTgt spid="10"/>
                                        </p:tgtEl>
                                        <p:attrNameLst>
                                          <p:attrName>ppt_h</p:attrName>
                                        </p:attrNameLst>
                                      </p:cBhvr>
                                      <p:tavLst>
                                        <p:tav tm="0">
                                          <p:val>
                                            <p:strVal val="ppt_h"/>
                                          </p:val>
                                        </p:tav>
                                        <p:tav tm="100000">
                                          <p:val>
                                            <p:fltVal val="0"/>
                                          </p:val>
                                        </p:tav>
                                      </p:tavLst>
                                    </p:anim>
                                    <p:set>
                                      <p:cBhvr>
                                        <p:cTn id="15" dur="1" fill="hold">
                                          <p:stCondLst>
                                            <p:cond delay="999"/>
                                          </p:stCondLst>
                                        </p:cTn>
                                        <p:tgtEl>
                                          <p:spTgt spid="10"/>
                                        </p:tgtEl>
                                        <p:attrNameLst>
                                          <p:attrName>style.visibility</p:attrName>
                                        </p:attrNameLst>
                                      </p:cBhvr>
                                      <p:to>
                                        <p:strVal val="hidden"/>
                                      </p:to>
                                    </p:set>
                                  </p:childTnLst>
                                </p:cTn>
                              </p:par>
                              <p:par>
                                <p:cTn id="16" presetID="17" presetClass="exit" presetSubtype="10" fill="hold" grpId="0" nodeType="withEffect">
                                  <p:stCondLst>
                                    <p:cond delay="0"/>
                                  </p:stCondLst>
                                  <p:childTnLst>
                                    <p:anim calcmode="lin" valueType="num">
                                      <p:cBhvr>
                                        <p:cTn id="17" dur="1000"/>
                                        <p:tgtEl>
                                          <p:spTgt spid="8"/>
                                        </p:tgtEl>
                                        <p:attrNameLst>
                                          <p:attrName>ppt_w</p:attrName>
                                        </p:attrNameLst>
                                      </p:cBhvr>
                                      <p:tavLst>
                                        <p:tav tm="0">
                                          <p:val>
                                            <p:strVal val="ppt_w"/>
                                          </p:val>
                                        </p:tav>
                                        <p:tav tm="100000">
                                          <p:val>
                                            <p:fltVal val="0"/>
                                          </p:val>
                                        </p:tav>
                                      </p:tavLst>
                                    </p:anim>
                                    <p:anim calcmode="lin" valueType="num">
                                      <p:cBhvr>
                                        <p:cTn id="18" dur="1000"/>
                                        <p:tgtEl>
                                          <p:spTgt spid="8"/>
                                        </p:tgtEl>
                                        <p:attrNameLst>
                                          <p:attrName>ppt_h</p:attrName>
                                        </p:attrNameLst>
                                      </p:cBhvr>
                                      <p:tavLst>
                                        <p:tav tm="0">
                                          <p:val>
                                            <p:strVal val="ppt_h"/>
                                          </p:val>
                                        </p:tav>
                                        <p:tav tm="100000">
                                          <p:val>
                                            <p:strVal val="ppt_h"/>
                                          </p:val>
                                        </p:tav>
                                      </p:tavLst>
                                    </p:anim>
                                    <p:set>
                                      <p:cBhvr>
                                        <p:cTn id="19" dur="1" fill="hold">
                                          <p:stCondLst>
                                            <p:cond delay="999"/>
                                          </p:stCondLst>
                                        </p:cTn>
                                        <p:tgtEl>
                                          <p:spTgt spid="8"/>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16" presetClass="exit" presetSubtype="37" fill="hold" nodeType="clickEffect">
                                  <p:stCondLst>
                                    <p:cond delay="0"/>
                                  </p:stCondLst>
                                  <p:childTnLst>
                                    <p:animEffect transition="out" filter="barn(outVertical)">
                                      <p:cBhvr>
                                        <p:cTn id="23" dur="1000"/>
                                        <p:tgtEl>
                                          <p:spTgt spid="9"/>
                                        </p:tgtEl>
                                      </p:cBhvr>
                                    </p:animEffect>
                                    <p:set>
                                      <p:cBhvr>
                                        <p:cTn id="24" dur="1" fill="hold">
                                          <p:stCondLst>
                                            <p:cond delay="999"/>
                                          </p:stCondLst>
                                        </p:cTn>
                                        <p:tgtEl>
                                          <p:spTgt spid="9"/>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2" presetClass="exit" presetSubtype="8" fill="hold" nodeType="clickEffect">
                                  <p:stCondLst>
                                    <p:cond delay="0"/>
                                  </p:stCondLst>
                                  <p:childTnLst>
                                    <p:anim calcmode="lin" valueType="num">
                                      <p:cBhvr additive="base">
                                        <p:cTn id="28" dur="1000"/>
                                        <p:tgtEl>
                                          <p:spTgt spid="7"/>
                                        </p:tgtEl>
                                        <p:attrNameLst>
                                          <p:attrName>ppt_x</p:attrName>
                                        </p:attrNameLst>
                                      </p:cBhvr>
                                      <p:tavLst>
                                        <p:tav tm="0">
                                          <p:val>
                                            <p:strVal val="#ppt_x"/>
                                          </p:val>
                                        </p:tav>
                                        <p:tav tm="100000">
                                          <p:val>
                                            <p:strVal val="#ppt_x-#ppt_w*1.125000"/>
                                          </p:val>
                                        </p:tav>
                                      </p:tavLst>
                                    </p:anim>
                                    <p:animEffect transition="out" filter="wipe(left)">
                                      <p:cBhvr>
                                        <p:cTn id="29" dur="1000"/>
                                        <p:tgtEl>
                                          <p:spTgt spid="7"/>
                                        </p:tgtEl>
                                      </p:cBhvr>
                                    </p:animEffect>
                                    <p:set>
                                      <p:cBhvr>
                                        <p:cTn id="30" dur="1" fill="hold">
                                          <p:stCondLst>
                                            <p:cond delay="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תמונה 9" descr="תמונה שמכילה שונה, כלי חרס, קדרות, כמה&#10;&#10;התיאור נוצר באופן אוטומטי">
            <a:extLst>
              <a:ext uri="{FF2B5EF4-FFF2-40B4-BE49-F238E27FC236}">
                <a16:creationId xmlns:a16="http://schemas.microsoft.com/office/drawing/2014/main" id="{2BB940D3-F2AA-4493-A9CE-0F4A158766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24733"/>
            <a:ext cx="9144000" cy="6298738"/>
          </a:xfrm>
          <a:prstGeom prst="rect">
            <a:avLst/>
          </a:prstGeom>
        </p:spPr>
      </p:pic>
      <p:pic>
        <p:nvPicPr>
          <p:cNvPr id="12" name="תמונה 11">
            <a:extLst>
              <a:ext uri="{FF2B5EF4-FFF2-40B4-BE49-F238E27FC236}">
                <a16:creationId xmlns:a16="http://schemas.microsoft.com/office/drawing/2014/main" id="{35664C72-3005-4165-BC0E-71CC2F09E8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34409"/>
            <a:ext cx="9144000" cy="6389061"/>
          </a:xfrm>
          <a:prstGeom prst="rect">
            <a:avLst/>
          </a:prstGeom>
        </p:spPr>
      </p:pic>
      <p:pic>
        <p:nvPicPr>
          <p:cNvPr id="14" name="תמונה 13" descr="תמונה שמכילה אדום, מקורה&#10;&#10;התיאור נוצר באופן אוטומטי">
            <a:extLst>
              <a:ext uri="{FF2B5EF4-FFF2-40B4-BE49-F238E27FC236}">
                <a16:creationId xmlns:a16="http://schemas.microsoft.com/office/drawing/2014/main" id="{1099DED6-16F4-45FA-8751-F456B5AA91C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07204"/>
            <a:ext cx="9144000" cy="6298737"/>
          </a:xfrm>
          <a:prstGeom prst="rect">
            <a:avLst/>
          </a:prstGeom>
        </p:spPr>
      </p:pic>
      <p:pic>
        <p:nvPicPr>
          <p:cNvPr id="16" name="תמונה 15" descr="תמונה שמכילה מקורה, קיר, קומה, מכשיר חשמלי&#10;&#10;התיאור נוצר באופן אוטומטי">
            <a:extLst>
              <a:ext uri="{FF2B5EF4-FFF2-40B4-BE49-F238E27FC236}">
                <a16:creationId xmlns:a16="http://schemas.microsoft.com/office/drawing/2014/main" id="{9CC2CDC5-CF93-4BED-A8AA-CDEFBE5D321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529152"/>
            <a:ext cx="9144000" cy="6394319"/>
          </a:xfrm>
          <a:prstGeom prst="rect">
            <a:avLst/>
          </a:prstGeom>
        </p:spPr>
      </p:pic>
      <p:sp>
        <p:nvSpPr>
          <p:cNvPr id="2" name="תיבת טקסט 1">
            <a:extLst>
              <a:ext uri="{FF2B5EF4-FFF2-40B4-BE49-F238E27FC236}">
                <a16:creationId xmlns:a16="http://schemas.microsoft.com/office/drawing/2014/main" id="{B5152D32-AB2D-477E-8966-2F95E4D627C4}"/>
              </a:ext>
            </a:extLst>
          </p:cNvPr>
          <p:cNvSpPr txBox="1"/>
          <p:nvPr/>
        </p:nvSpPr>
        <p:spPr>
          <a:xfrm>
            <a:off x="0" y="0"/>
            <a:ext cx="9144000" cy="707886"/>
          </a:xfrm>
          <a:prstGeom prst="rect">
            <a:avLst/>
          </a:prstGeom>
          <a:solidFill>
            <a:schemeClr val="accent5">
              <a:lumMod val="50000"/>
            </a:schemeClr>
          </a:solidFill>
        </p:spPr>
        <p:txBody>
          <a:bodyPr wrap="square" rtlCol="1">
            <a:spAutoFit/>
          </a:bodyPr>
          <a:lstStyle/>
          <a:p>
            <a:pPr algn="ctr"/>
            <a:r>
              <a:rPr lang="he-IL" sz="2000" b="1" dirty="0"/>
              <a:t>נתחיל לשוטט בין המוצגים </a:t>
            </a:r>
            <a:r>
              <a:rPr lang="he-IL" sz="2000" b="1" dirty="0" err="1"/>
              <a:t>כשלא</a:t>
            </a:r>
            <a:r>
              <a:rPr lang="he-IL" sz="2000" b="1" dirty="0"/>
              <a:t> תמיד יש לי הסבר או מידע עליהם.</a:t>
            </a:r>
            <a:br>
              <a:rPr lang="en-US" sz="2000" b="1" dirty="0"/>
            </a:br>
            <a:endParaRPr lang="he-IL" sz="2000" b="1" dirty="0"/>
          </a:p>
        </p:txBody>
      </p:sp>
    </p:spTree>
    <p:extLst>
      <p:ext uri="{BB962C8B-B14F-4D97-AF65-F5344CB8AC3E}">
        <p14:creationId xmlns:p14="http://schemas.microsoft.com/office/powerpoint/2010/main" val="36809473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xit" presetSubtype="0" fill="hold" nodeType="clickEffect">
                                  <p:stCondLst>
                                    <p:cond delay="0"/>
                                  </p:stCondLst>
                                  <p:childTnLst>
                                    <p:animEffect transition="out" filter="wedge">
                                      <p:cBhvr>
                                        <p:cTn id="6" dur="1000"/>
                                        <p:tgtEl>
                                          <p:spTgt spid="16"/>
                                        </p:tgtEl>
                                      </p:cBhvr>
                                    </p:animEffect>
                                    <p:set>
                                      <p:cBhvr>
                                        <p:cTn id="7" dur="1" fill="hold">
                                          <p:stCondLst>
                                            <p:cond delay="999"/>
                                          </p:stCondLst>
                                        </p:cTn>
                                        <p:tgtEl>
                                          <p:spTgt spid="1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0" presetClass="exit" presetSubtype="0" fill="hold" nodeType="clickEffect">
                                  <p:stCondLst>
                                    <p:cond delay="0"/>
                                  </p:stCondLst>
                                  <p:childTnLst>
                                    <p:animEffect transition="out" filter="wedge">
                                      <p:cBhvr>
                                        <p:cTn id="11" dur="1000"/>
                                        <p:tgtEl>
                                          <p:spTgt spid="14"/>
                                        </p:tgtEl>
                                      </p:cBhvr>
                                    </p:animEffect>
                                    <p:set>
                                      <p:cBhvr>
                                        <p:cTn id="12" dur="1" fill="hold">
                                          <p:stCondLst>
                                            <p:cond delay="999"/>
                                          </p:stCondLst>
                                        </p:cTn>
                                        <p:tgtEl>
                                          <p:spTgt spid="14"/>
                                        </p:tgtEl>
                                        <p:attrNameLst>
                                          <p:attrName>style.visibility</p:attrName>
                                        </p:attrNameLst>
                                      </p:cBhvr>
                                      <p:to>
                                        <p:strVal val="hidden"/>
                                      </p:to>
                                    </p:set>
                                  </p:childTnLst>
                                </p:cTn>
                              </p:par>
                              <p:par>
                                <p:cTn id="13" presetID="47" presetClass="exit" presetSubtype="0" fill="hold" grpId="0" nodeType="withEffect">
                                  <p:stCondLst>
                                    <p:cond delay="0"/>
                                  </p:stCondLst>
                                  <p:childTnLst>
                                    <p:animEffect transition="out" filter="fade">
                                      <p:cBhvr>
                                        <p:cTn id="14" dur="1000"/>
                                        <p:tgtEl>
                                          <p:spTgt spid="2"/>
                                        </p:tgtEl>
                                      </p:cBhvr>
                                    </p:animEffect>
                                    <p:anim calcmode="lin" valueType="num">
                                      <p:cBhvr>
                                        <p:cTn id="15" dur="1000"/>
                                        <p:tgtEl>
                                          <p:spTgt spid="2"/>
                                        </p:tgtEl>
                                        <p:attrNameLst>
                                          <p:attrName>ppt_x</p:attrName>
                                        </p:attrNameLst>
                                      </p:cBhvr>
                                      <p:tavLst>
                                        <p:tav tm="0">
                                          <p:val>
                                            <p:strVal val="ppt_x"/>
                                          </p:val>
                                        </p:tav>
                                        <p:tav tm="100000">
                                          <p:val>
                                            <p:strVal val="ppt_x"/>
                                          </p:val>
                                        </p:tav>
                                      </p:tavLst>
                                    </p:anim>
                                    <p:anim calcmode="lin" valueType="num">
                                      <p:cBhvr>
                                        <p:cTn id="16" dur="1000"/>
                                        <p:tgtEl>
                                          <p:spTgt spid="2"/>
                                        </p:tgtEl>
                                        <p:attrNameLst>
                                          <p:attrName>ppt_y</p:attrName>
                                        </p:attrNameLst>
                                      </p:cBhvr>
                                      <p:tavLst>
                                        <p:tav tm="0">
                                          <p:val>
                                            <p:strVal val="ppt_y"/>
                                          </p:val>
                                        </p:tav>
                                        <p:tav tm="100000">
                                          <p:val>
                                            <p:strVal val="ppt_y-.1"/>
                                          </p:val>
                                        </p:tav>
                                      </p:tavLst>
                                    </p:anim>
                                    <p:set>
                                      <p:cBhvr>
                                        <p:cTn id="17" dur="1" fill="hold">
                                          <p:stCondLst>
                                            <p:cond delay="999"/>
                                          </p:stCondLst>
                                        </p:cTn>
                                        <p:tgtEl>
                                          <p:spTgt spid="2"/>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0" presetClass="exit" presetSubtype="0" fill="hold" nodeType="clickEffect">
                                  <p:stCondLst>
                                    <p:cond delay="0"/>
                                  </p:stCondLst>
                                  <p:childTnLst>
                                    <p:animEffect transition="out" filter="wedge">
                                      <p:cBhvr>
                                        <p:cTn id="21" dur="1000"/>
                                        <p:tgtEl>
                                          <p:spTgt spid="12"/>
                                        </p:tgtEl>
                                      </p:cBhvr>
                                    </p:animEffect>
                                    <p:set>
                                      <p:cBhvr>
                                        <p:cTn id="22" dur="1" fill="hold">
                                          <p:stCondLst>
                                            <p:cond delay="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תמונה 6" descr="תמונה שמכילה כמה&#10;&#10;התיאור נוצר באופן אוטומטי">
            <a:extLst>
              <a:ext uri="{FF2B5EF4-FFF2-40B4-BE49-F238E27FC236}">
                <a16:creationId xmlns:a16="http://schemas.microsoft.com/office/drawing/2014/main" id="{79447E81-5A61-4110-9B12-A5215C62F1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5638" y="26505"/>
            <a:ext cx="3858043" cy="6858000"/>
          </a:xfrm>
          <a:prstGeom prst="rect">
            <a:avLst/>
          </a:prstGeom>
        </p:spPr>
      </p:pic>
      <p:pic>
        <p:nvPicPr>
          <p:cNvPr id="3" name="תמונה 2" descr="תמונה שמכילה קיר, קופסה&#10;&#10;התיאור נוצר באופן אוטומטי">
            <a:extLst>
              <a:ext uri="{FF2B5EF4-FFF2-40B4-BE49-F238E27FC236}">
                <a16:creationId xmlns:a16="http://schemas.microsoft.com/office/drawing/2014/main" id="{8CF2730F-D10C-44DF-B1A8-83DC1104D9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49926" y="0"/>
            <a:ext cx="3841534" cy="6858000"/>
          </a:xfrm>
          <a:prstGeom prst="rect">
            <a:avLst/>
          </a:prstGeom>
        </p:spPr>
      </p:pic>
      <p:pic>
        <p:nvPicPr>
          <p:cNvPr id="5" name="תמונה 4" descr="תמונה שמכילה לחם&#10;&#10;התיאור נוצר באופן אוטומטי">
            <a:extLst>
              <a:ext uri="{FF2B5EF4-FFF2-40B4-BE49-F238E27FC236}">
                <a16:creationId xmlns:a16="http://schemas.microsoft.com/office/drawing/2014/main" id="{47098AEB-F5DE-49D9-80CF-E753A2A946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1081" y="0"/>
            <a:ext cx="4207681" cy="6858000"/>
          </a:xfrm>
          <a:prstGeom prst="rect">
            <a:avLst/>
          </a:prstGeom>
        </p:spPr>
      </p:pic>
      <p:pic>
        <p:nvPicPr>
          <p:cNvPr id="9" name="תמונה 8">
            <a:extLst>
              <a:ext uri="{FF2B5EF4-FFF2-40B4-BE49-F238E27FC236}">
                <a16:creationId xmlns:a16="http://schemas.microsoft.com/office/drawing/2014/main" id="{7736142F-5D18-475D-BB2A-CEDE7FEACCE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65239" y="26505"/>
            <a:ext cx="4289488" cy="6858000"/>
          </a:xfrm>
          <a:prstGeom prst="rect">
            <a:avLst/>
          </a:prstGeom>
        </p:spPr>
      </p:pic>
      <p:pic>
        <p:nvPicPr>
          <p:cNvPr id="11" name="תמונה 10" descr="תמונה שמכילה טקסט&#10;&#10;התיאור נוצר באופן אוטומטי">
            <a:extLst>
              <a:ext uri="{FF2B5EF4-FFF2-40B4-BE49-F238E27FC236}">
                <a16:creationId xmlns:a16="http://schemas.microsoft.com/office/drawing/2014/main" id="{659A4B27-5008-48D6-9C38-7F499B5EDA9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265044"/>
            <a:ext cx="9144000" cy="6380922"/>
          </a:xfrm>
          <a:prstGeom prst="rect">
            <a:avLst/>
          </a:prstGeom>
        </p:spPr>
      </p:pic>
    </p:spTree>
    <p:extLst>
      <p:ext uri="{BB962C8B-B14F-4D97-AF65-F5344CB8AC3E}">
        <p14:creationId xmlns:p14="http://schemas.microsoft.com/office/powerpoint/2010/main" val="21277381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11"/>
                                        </p:tgtEl>
                                      </p:cBhvr>
                                    </p:animEffect>
                                    <p:anim calcmode="lin" valueType="num">
                                      <p:cBhvr>
                                        <p:cTn id="7" dur="1000"/>
                                        <p:tgtEl>
                                          <p:spTgt spid="11"/>
                                        </p:tgtEl>
                                        <p:attrNameLst>
                                          <p:attrName>ppt_x</p:attrName>
                                        </p:attrNameLst>
                                      </p:cBhvr>
                                      <p:tavLst>
                                        <p:tav tm="0">
                                          <p:val>
                                            <p:strVal val="ppt_x"/>
                                          </p:val>
                                        </p:tav>
                                        <p:tav tm="100000">
                                          <p:val>
                                            <p:strVal val="ppt_x"/>
                                          </p:val>
                                        </p:tav>
                                      </p:tavLst>
                                    </p:anim>
                                    <p:anim calcmode="lin" valueType="num">
                                      <p:cBhvr>
                                        <p:cTn id="8" dur="1000"/>
                                        <p:tgtEl>
                                          <p:spTgt spid="11"/>
                                        </p:tgtEl>
                                        <p:attrNameLst>
                                          <p:attrName>ppt_y</p:attrName>
                                        </p:attrNameLst>
                                      </p:cBhvr>
                                      <p:tavLst>
                                        <p:tav tm="0">
                                          <p:val>
                                            <p:strVal val="ppt_y"/>
                                          </p:val>
                                        </p:tav>
                                        <p:tav tm="100000">
                                          <p:val>
                                            <p:strVal val="ppt_y+.1"/>
                                          </p:val>
                                        </p:tav>
                                      </p:tavLst>
                                    </p:anim>
                                    <p:set>
                                      <p:cBhvr>
                                        <p:cTn id="9" dur="1" fill="hold">
                                          <p:stCondLst>
                                            <p:cond delay="999"/>
                                          </p:stCondLst>
                                        </p:cTn>
                                        <p:tgtEl>
                                          <p:spTgt spid="11"/>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12" presetClass="exit" presetSubtype="8" fill="hold" nodeType="clickEffect">
                                  <p:stCondLst>
                                    <p:cond delay="0"/>
                                  </p:stCondLst>
                                  <p:childTnLst>
                                    <p:anim calcmode="lin" valueType="num">
                                      <p:cBhvr additive="base">
                                        <p:cTn id="13" dur="1000"/>
                                        <p:tgtEl>
                                          <p:spTgt spid="5"/>
                                        </p:tgtEl>
                                        <p:attrNameLst>
                                          <p:attrName>ppt_x</p:attrName>
                                        </p:attrNameLst>
                                      </p:cBhvr>
                                      <p:tavLst>
                                        <p:tav tm="0">
                                          <p:val>
                                            <p:strVal val="#ppt_x"/>
                                          </p:val>
                                        </p:tav>
                                        <p:tav tm="100000">
                                          <p:val>
                                            <p:strVal val="#ppt_x-#ppt_w*1.125000"/>
                                          </p:val>
                                        </p:tav>
                                      </p:tavLst>
                                    </p:anim>
                                    <p:animEffect transition="out" filter="wipe(left)">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par>
                                <p:cTn id="16" presetID="12" presetClass="exit" presetSubtype="2" fill="hold" nodeType="withEffect">
                                  <p:stCondLst>
                                    <p:cond delay="0"/>
                                  </p:stCondLst>
                                  <p:childTnLst>
                                    <p:anim calcmode="lin" valueType="num">
                                      <p:cBhvr additive="base">
                                        <p:cTn id="17" dur="1000"/>
                                        <p:tgtEl>
                                          <p:spTgt spid="9"/>
                                        </p:tgtEl>
                                        <p:attrNameLst>
                                          <p:attrName>ppt_x</p:attrName>
                                        </p:attrNameLst>
                                      </p:cBhvr>
                                      <p:tavLst>
                                        <p:tav tm="0">
                                          <p:val>
                                            <p:strVal val="#ppt_x"/>
                                          </p:val>
                                        </p:tav>
                                        <p:tav tm="100000">
                                          <p:val>
                                            <p:strVal val="#ppt_x+#ppt_w*1.125000"/>
                                          </p:val>
                                        </p:tav>
                                      </p:tavLst>
                                    </p:anim>
                                    <p:animEffect transition="out" filter="wipe(right)">
                                      <p:cBhvr>
                                        <p:cTn id="18" dur="1000"/>
                                        <p:tgtEl>
                                          <p:spTgt spid="9"/>
                                        </p:tgtEl>
                                      </p:cBhvr>
                                    </p:animEffect>
                                    <p:set>
                                      <p:cBhvr>
                                        <p:cTn id="1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 name="תמונה 12" descr="תמונה שמכילה מקורה&#10;&#10;התיאור נוצר באופן אוטומטי">
            <a:extLst>
              <a:ext uri="{FF2B5EF4-FFF2-40B4-BE49-F238E27FC236}">
                <a16:creationId xmlns:a16="http://schemas.microsoft.com/office/drawing/2014/main" id="{F89B7E19-01FA-4A96-9EDA-8824FF054E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653461"/>
            <a:ext cx="9144000" cy="4442539"/>
          </a:xfrm>
          <a:prstGeom prst="rect">
            <a:avLst/>
          </a:prstGeom>
        </p:spPr>
      </p:pic>
      <p:pic>
        <p:nvPicPr>
          <p:cNvPr id="3" name="תמונה 2" descr="תמונה שמכילה מקורה, קיר, דלפק, כמה&#10;&#10;התיאור נוצר באופן אוטומטי">
            <a:extLst>
              <a:ext uri="{FF2B5EF4-FFF2-40B4-BE49-F238E27FC236}">
                <a16:creationId xmlns:a16="http://schemas.microsoft.com/office/drawing/2014/main" id="{93E74160-4B46-4A60-87D4-4E05452D93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62000"/>
            <a:ext cx="9143999" cy="6096000"/>
          </a:xfrm>
          <a:prstGeom prst="rect">
            <a:avLst/>
          </a:prstGeom>
        </p:spPr>
      </p:pic>
      <p:pic>
        <p:nvPicPr>
          <p:cNvPr id="7" name="תמונה 6" descr="תמונה שמכילה ישן, כמה&#10;&#10;התיאור נוצר באופן אוטומטי">
            <a:extLst>
              <a:ext uri="{FF2B5EF4-FFF2-40B4-BE49-F238E27FC236}">
                <a16:creationId xmlns:a16="http://schemas.microsoft.com/office/drawing/2014/main" id="{774A0061-3C67-4BD9-9AC8-4D842444AE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759026"/>
            <a:ext cx="9143999" cy="6150474"/>
          </a:xfrm>
          <a:prstGeom prst="rect">
            <a:avLst/>
          </a:prstGeom>
        </p:spPr>
      </p:pic>
      <p:pic>
        <p:nvPicPr>
          <p:cNvPr id="9" name="תמונה 8" descr="תמונה שמכילה מקורה, דלפק, אח, כמה&#10;&#10;התיאור נוצר באופן אוטומטי">
            <a:extLst>
              <a:ext uri="{FF2B5EF4-FFF2-40B4-BE49-F238E27FC236}">
                <a16:creationId xmlns:a16="http://schemas.microsoft.com/office/drawing/2014/main" id="{C802F7EF-75B0-4F65-9387-F916FA258E8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 y="119648"/>
            <a:ext cx="9144001" cy="6796355"/>
          </a:xfrm>
          <a:prstGeom prst="rect">
            <a:avLst/>
          </a:prstGeom>
        </p:spPr>
      </p:pic>
      <p:pic>
        <p:nvPicPr>
          <p:cNvPr id="11" name="תמונה 10" descr="תמונה שמכילה מקורה, כמה&#10;&#10;התיאור נוצר באופן אוטומטי">
            <a:extLst>
              <a:ext uri="{FF2B5EF4-FFF2-40B4-BE49-F238E27FC236}">
                <a16:creationId xmlns:a16="http://schemas.microsoft.com/office/drawing/2014/main" id="{F6A53DC6-10E1-42B8-821B-C57A544925C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 y="432697"/>
            <a:ext cx="9144002" cy="6459099"/>
          </a:xfrm>
          <a:prstGeom prst="rect">
            <a:avLst/>
          </a:prstGeom>
        </p:spPr>
      </p:pic>
      <p:sp>
        <p:nvSpPr>
          <p:cNvPr id="14" name="תיבת טקסט 13">
            <a:extLst>
              <a:ext uri="{FF2B5EF4-FFF2-40B4-BE49-F238E27FC236}">
                <a16:creationId xmlns:a16="http://schemas.microsoft.com/office/drawing/2014/main" id="{5EBCCD4C-D92B-46AE-B0F6-EB0B2D23CFFE}"/>
              </a:ext>
            </a:extLst>
          </p:cNvPr>
          <p:cNvSpPr txBox="1"/>
          <p:nvPr/>
        </p:nvSpPr>
        <p:spPr>
          <a:xfrm>
            <a:off x="-2" y="32587"/>
            <a:ext cx="9144000" cy="400110"/>
          </a:xfrm>
          <a:prstGeom prst="rect">
            <a:avLst/>
          </a:prstGeom>
          <a:solidFill>
            <a:schemeClr val="accent5">
              <a:lumMod val="50000"/>
            </a:schemeClr>
          </a:solidFill>
        </p:spPr>
        <p:txBody>
          <a:bodyPr wrap="square" rtlCol="1">
            <a:spAutoFit/>
          </a:bodyPr>
          <a:lstStyle/>
          <a:p>
            <a:pPr algn="ctr"/>
            <a:r>
              <a:rPr lang="he-IL" sz="2000" b="1" dirty="0"/>
              <a:t>קרמיקה יוונית מהמאה החמישית לפני הספירה</a:t>
            </a:r>
          </a:p>
        </p:txBody>
      </p:sp>
    </p:spTree>
    <p:extLst>
      <p:ext uri="{BB962C8B-B14F-4D97-AF65-F5344CB8AC3E}">
        <p14:creationId xmlns:p14="http://schemas.microsoft.com/office/powerpoint/2010/main" val="29431084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xit" presetSubtype="0" accel="100000" fill="hold" nodeType="clickEffect">
                                  <p:stCondLst>
                                    <p:cond delay="0"/>
                                  </p:stCondLst>
                                  <p:childTnLst>
                                    <p:anim calcmode="lin" valueType="num">
                                      <p:cBhvr>
                                        <p:cTn id="6" dur="1000"/>
                                        <p:tgtEl>
                                          <p:spTgt spid="11"/>
                                        </p:tgtEl>
                                        <p:attrNameLst>
                                          <p:attrName>ppt_w</p:attrName>
                                        </p:attrNameLst>
                                      </p:cBhvr>
                                      <p:tavLst>
                                        <p:tav tm="0">
                                          <p:val>
                                            <p:strVal val="ppt_w"/>
                                          </p:val>
                                        </p:tav>
                                        <p:tav tm="100000">
                                          <p:val>
                                            <p:strVal val="ppt_w+.3"/>
                                          </p:val>
                                        </p:tav>
                                      </p:tavLst>
                                    </p:anim>
                                    <p:anim calcmode="lin" valueType="num">
                                      <p:cBhvr>
                                        <p:cTn id="7" dur="1000"/>
                                        <p:tgtEl>
                                          <p:spTgt spid="11"/>
                                        </p:tgtEl>
                                        <p:attrNameLst>
                                          <p:attrName>ppt_h</p:attrName>
                                        </p:attrNameLst>
                                      </p:cBhvr>
                                      <p:tavLst>
                                        <p:tav tm="0">
                                          <p:val>
                                            <p:strVal val="ppt_h"/>
                                          </p:val>
                                        </p:tav>
                                        <p:tav tm="100000">
                                          <p:val>
                                            <p:strVal val="ppt_h"/>
                                          </p:val>
                                        </p:tav>
                                      </p:tavLst>
                                    </p:anim>
                                    <p:animEffect transition="out" filter="fade">
                                      <p:cBhvr>
                                        <p:cTn id="8" dur="1000"/>
                                        <p:tgtEl>
                                          <p:spTgt spid="11"/>
                                        </p:tgtEl>
                                      </p:cBhvr>
                                    </p:animEffect>
                                    <p:set>
                                      <p:cBhvr>
                                        <p:cTn id="9" dur="1" fill="hold">
                                          <p:stCondLst>
                                            <p:cond delay="999"/>
                                          </p:stCondLst>
                                        </p:cTn>
                                        <p:tgtEl>
                                          <p:spTgt spid="11"/>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0" presetClass="exit" presetSubtype="0" accel="100000" fill="hold" nodeType="clickEffect">
                                  <p:stCondLst>
                                    <p:cond delay="0"/>
                                  </p:stCondLst>
                                  <p:childTnLst>
                                    <p:anim calcmode="lin" valueType="num">
                                      <p:cBhvr>
                                        <p:cTn id="13" dur="1000"/>
                                        <p:tgtEl>
                                          <p:spTgt spid="9"/>
                                        </p:tgtEl>
                                        <p:attrNameLst>
                                          <p:attrName>ppt_w</p:attrName>
                                        </p:attrNameLst>
                                      </p:cBhvr>
                                      <p:tavLst>
                                        <p:tav tm="0">
                                          <p:val>
                                            <p:strVal val="ppt_w"/>
                                          </p:val>
                                        </p:tav>
                                        <p:tav tm="100000">
                                          <p:val>
                                            <p:strVal val="ppt_w+.3"/>
                                          </p:val>
                                        </p:tav>
                                      </p:tavLst>
                                    </p:anim>
                                    <p:anim calcmode="lin" valueType="num">
                                      <p:cBhvr>
                                        <p:cTn id="14" dur="1000"/>
                                        <p:tgtEl>
                                          <p:spTgt spid="9"/>
                                        </p:tgtEl>
                                        <p:attrNameLst>
                                          <p:attrName>ppt_h</p:attrName>
                                        </p:attrNameLst>
                                      </p:cBhvr>
                                      <p:tavLst>
                                        <p:tav tm="0">
                                          <p:val>
                                            <p:strVal val="ppt_h"/>
                                          </p:val>
                                        </p:tav>
                                        <p:tav tm="100000">
                                          <p:val>
                                            <p:strVal val="ppt_h"/>
                                          </p:val>
                                        </p:tav>
                                      </p:tavLst>
                                    </p:anim>
                                    <p:animEffect transition="out" filter="fade">
                                      <p:cBhvr>
                                        <p:cTn id="15" dur="1000"/>
                                        <p:tgtEl>
                                          <p:spTgt spid="9"/>
                                        </p:tgtEl>
                                      </p:cBhvr>
                                    </p:animEffect>
                                    <p:set>
                                      <p:cBhvr>
                                        <p:cTn id="16" dur="1" fill="hold">
                                          <p:stCondLst>
                                            <p:cond delay="999"/>
                                          </p:stCondLst>
                                        </p:cTn>
                                        <p:tgtEl>
                                          <p:spTgt spid="9"/>
                                        </p:tgtEl>
                                        <p:attrNameLst>
                                          <p:attrName>style.visibility</p:attrName>
                                        </p:attrNameLst>
                                      </p:cBhvr>
                                      <p:to>
                                        <p:strVal val="hidden"/>
                                      </p:to>
                                    </p:set>
                                  </p:childTnLst>
                                </p:cTn>
                              </p:par>
                              <p:par>
                                <p:cTn id="17" presetID="50" presetClass="exit" presetSubtype="0" accel="100000" fill="hold" grpId="0" nodeType="withEffect">
                                  <p:stCondLst>
                                    <p:cond delay="0"/>
                                  </p:stCondLst>
                                  <p:childTnLst>
                                    <p:anim calcmode="lin" valueType="num">
                                      <p:cBhvr>
                                        <p:cTn id="18" dur="1000"/>
                                        <p:tgtEl>
                                          <p:spTgt spid="14"/>
                                        </p:tgtEl>
                                        <p:attrNameLst>
                                          <p:attrName>ppt_w</p:attrName>
                                        </p:attrNameLst>
                                      </p:cBhvr>
                                      <p:tavLst>
                                        <p:tav tm="0">
                                          <p:val>
                                            <p:strVal val="ppt_w"/>
                                          </p:val>
                                        </p:tav>
                                        <p:tav tm="100000">
                                          <p:val>
                                            <p:strVal val="ppt_w+.3"/>
                                          </p:val>
                                        </p:tav>
                                      </p:tavLst>
                                    </p:anim>
                                    <p:anim calcmode="lin" valueType="num">
                                      <p:cBhvr>
                                        <p:cTn id="19" dur="1000"/>
                                        <p:tgtEl>
                                          <p:spTgt spid="14"/>
                                        </p:tgtEl>
                                        <p:attrNameLst>
                                          <p:attrName>ppt_h</p:attrName>
                                        </p:attrNameLst>
                                      </p:cBhvr>
                                      <p:tavLst>
                                        <p:tav tm="0">
                                          <p:val>
                                            <p:strVal val="ppt_h"/>
                                          </p:val>
                                        </p:tav>
                                        <p:tav tm="100000">
                                          <p:val>
                                            <p:strVal val="ppt_h"/>
                                          </p:val>
                                        </p:tav>
                                      </p:tavLst>
                                    </p:anim>
                                    <p:animEffect transition="out" filter="fade">
                                      <p:cBhvr>
                                        <p:cTn id="20" dur="1000"/>
                                        <p:tgtEl>
                                          <p:spTgt spid="14"/>
                                        </p:tgtEl>
                                      </p:cBhvr>
                                    </p:animEffect>
                                    <p:set>
                                      <p:cBhvr>
                                        <p:cTn id="21" dur="1" fill="hold">
                                          <p:stCondLst>
                                            <p:cond delay="999"/>
                                          </p:stCondLst>
                                        </p:cTn>
                                        <p:tgtEl>
                                          <p:spTgt spid="14"/>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50" presetClass="exit" presetSubtype="0" accel="100000" fill="hold" nodeType="clickEffect">
                                  <p:stCondLst>
                                    <p:cond delay="0"/>
                                  </p:stCondLst>
                                  <p:childTnLst>
                                    <p:anim calcmode="lin" valueType="num">
                                      <p:cBhvr>
                                        <p:cTn id="25" dur="1000"/>
                                        <p:tgtEl>
                                          <p:spTgt spid="7"/>
                                        </p:tgtEl>
                                        <p:attrNameLst>
                                          <p:attrName>ppt_w</p:attrName>
                                        </p:attrNameLst>
                                      </p:cBhvr>
                                      <p:tavLst>
                                        <p:tav tm="0">
                                          <p:val>
                                            <p:strVal val="ppt_w"/>
                                          </p:val>
                                        </p:tav>
                                        <p:tav tm="100000">
                                          <p:val>
                                            <p:strVal val="ppt_w+.3"/>
                                          </p:val>
                                        </p:tav>
                                      </p:tavLst>
                                    </p:anim>
                                    <p:anim calcmode="lin" valueType="num">
                                      <p:cBhvr>
                                        <p:cTn id="26" dur="1000"/>
                                        <p:tgtEl>
                                          <p:spTgt spid="7"/>
                                        </p:tgtEl>
                                        <p:attrNameLst>
                                          <p:attrName>ppt_h</p:attrName>
                                        </p:attrNameLst>
                                      </p:cBhvr>
                                      <p:tavLst>
                                        <p:tav tm="0">
                                          <p:val>
                                            <p:strVal val="ppt_h"/>
                                          </p:val>
                                        </p:tav>
                                        <p:tav tm="100000">
                                          <p:val>
                                            <p:strVal val="ppt_h"/>
                                          </p:val>
                                        </p:tav>
                                      </p:tavLst>
                                    </p:anim>
                                    <p:animEffect transition="out" filter="fade">
                                      <p:cBhvr>
                                        <p:cTn id="27" dur="1000"/>
                                        <p:tgtEl>
                                          <p:spTgt spid="7"/>
                                        </p:tgtEl>
                                      </p:cBhvr>
                                    </p:animEffect>
                                    <p:set>
                                      <p:cBhvr>
                                        <p:cTn id="28" dur="1" fill="hold">
                                          <p:stCondLst>
                                            <p:cond delay="999"/>
                                          </p:stCondLst>
                                        </p:cTn>
                                        <p:tgtEl>
                                          <p:spTgt spid="7"/>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50" presetClass="exit" presetSubtype="0" accel="100000" fill="hold" nodeType="clickEffect">
                                  <p:stCondLst>
                                    <p:cond delay="0"/>
                                  </p:stCondLst>
                                  <p:childTnLst>
                                    <p:anim calcmode="lin" valueType="num">
                                      <p:cBhvr>
                                        <p:cTn id="32" dur="1000"/>
                                        <p:tgtEl>
                                          <p:spTgt spid="3"/>
                                        </p:tgtEl>
                                        <p:attrNameLst>
                                          <p:attrName>ppt_w</p:attrName>
                                        </p:attrNameLst>
                                      </p:cBhvr>
                                      <p:tavLst>
                                        <p:tav tm="0">
                                          <p:val>
                                            <p:strVal val="ppt_w"/>
                                          </p:val>
                                        </p:tav>
                                        <p:tav tm="100000">
                                          <p:val>
                                            <p:strVal val="ppt_w+.3"/>
                                          </p:val>
                                        </p:tav>
                                      </p:tavLst>
                                    </p:anim>
                                    <p:anim calcmode="lin" valueType="num">
                                      <p:cBhvr>
                                        <p:cTn id="33" dur="1000"/>
                                        <p:tgtEl>
                                          <p:spTgt spid="3"/>
                                        </p:tgtEl>
                                        <p:attrNameLst>
                                          <p:attrName>ppt_h</p:attrName>
                                        </p:attrNameLst>
                                      </p:cBhvr>
                                      <p:tavLst>
                                        <p:tav tm="0">
                                          <p:val>
                                            <p:strVal val="ppt_h"/>
                                          </p:val>
                                        </p:tav>
                                        <p:tav tm="100000">
                                          <p:val>
                                            <p:strVal val="ppt_h"/>
                                          </p:val>
                                        </p:tav>
                                      </p:tavLst>
                                    </p:anim>
                                    <p:animEffect transition="out" filter="fade">
                                      <p:cBhvr>
                                        <p:cTn id="34" dur="1000"/>
                                        <p:tgtEl>
                                          <p:spTgt spid="3"/>
                                        </p:tgtEl>
                                      </p:cBhvr>
                                    </p:animEffect>
                                    <p:set>
                                      <p:cBhvr>
                                        <p:cTn id="35"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תמונה 8" descr="תמונה שמכילה חומרי בנייה, אבן, בניין&#10;&#10;התיאור נוצר באופן אוטומטי">
            <a:extLst>
              <a:ext uri="{FF2B5EF4-FFF2-40B4-BE49-F238E27FC236}">
                <a16:creationId xmlns:a16="http://schemas.microsoft.com/office/drawing/2014/main" id="{C8AB4EE9-3ED0-4D0A-90E3-A8995F0C0D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826" y="0"/>
            <a:ext cx="7744347" cy="6858000"/>
          </a:xfrm>
          <a:prstGeom prst="rect">
            <a:avLst/>
          </a:prstGeom>
        </p:spPr>
      </p:pic>
      <p:pic>
        <p:nvPicPr>
          <p:cNvPr id="5" name="תמונה 4" descr="תמונה שמכילה תיק, מיכל, אביזר&#10;&#10;התיאור נוצר באופן אוטומטי">
            <a:extLst>
              <a:ext uri="{FF2B5EF4-FFF2-40B4-BE49-F238E27FC236}">
                <a16:creationId xmlns:a16="http://schemas.microsoft.com/office/drawing/2014/main" id="{5C57524A-E602-4D32-9CD6-7D9242E1B4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1" name="תמונה 10" descr="תמונה שמכילה חומרי בנייה, סגור, אבן&#10;&#10;התיאור נוצר באופן אוטומטי">
            <a:extLst>
              <a:ext uri="{FF2B5EF4-FFF2-40B4-BE49-F238E27FC236}">
                <a16:creationId xmlns:a16="http://schemas.microsoft.com/office/drawing/2014/main" id="{DE4466D6-B652-47E6-8B40-9480EBEE20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9144000" cy="6857999"/>
          </a:xfrm>
          <a:prstGeom prst="rect">
            <a:avLst/>
          </a:prstGeom>
        </p:spPr>
      </p:pic>
      <p:pic>
        <p:nvPicPr>
          <p:cNvPr id="3" name="תמונה 2">
            <a:extLst>
              <a:ext uri="{FF2B5EF4-FFF2-40B4-BE49-F238E27FC236}">
                <a16:creationId xmlns:a16="http://schemas.microsoft.com/office/drawing/2014/main" id="{71275A77-123F-482E-8E0C-471A056BA1A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865916"/>
          </a:xfrm>
          <a:prstGeom prst="rect">
            <a:avLst/>
          </a:prstGeom>
        </p:spPr>
      </p:pic>
    </p:spTree>
    <p:extLst>
      <p:ext uri="{BB962C8B-B14F-4D97-AF65-F5344CB8AC3E}">
        <p14:creationId xmlns:p14="http://schemas.microsoft.com/office/powerpoint/2010/main" val="17884475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xit" presetSubtype="0" fill="hold" nodeType="clickEffect">
                                  <p:stCondLst>
                                    <p:cond delay="0"/>
                                  </p:stCondLst>
                                  <p:childTnLst>
                                    <p:animEffect transition="out" filter="fade">
                                      <p:cBhvr>
                                        <p:cTn id="6" dur="1000"/>
                                        <p:tgtEl>
                                          <p:spTgt spid="3"/>
                                        </p:tgtEl>
                                      </p:cBhvr>
                                    </p:animEffect>
                                    <p:anim calcmode="lin" valueType="num">
                                      <p:cBhvr>
                                        <p:cTn id="7" dur="1000"/>
                                        <p:tgtEl>
                                          <p:spTgt spid="3"/>
                                        </p:tgtEl>
                                        <p:attrNameLst>
                                          <p:attrName>ppt_x</p:attrName>
                                        </p:attrNameLst>
                                      </p:cBhvr>
                                      <p:tavLst>
                                        <p:tav tm="0">
                                          <p:val>
                                            <p:strVal val="ppt_x"/>
                                          </p:val>
                                        </p:tav>
                                        <p:tav tm="100000">
                                          <p:val>
                                            <p:strVal val="ppt_x"/>
                                          </p:val>
                                        </p:tav>
                                      </p:tavLst>
                                    </p:anim>
                                    <p:anim calcmode="lin" valueType="num">
                                      <p:cBhvr>
                                        <p:cTn id="8" dur="1000"/>
                                        <p:tgtEl>
                                          <p:spTgt spid="3"/>
                                        </p:tgtEl>
                                        <p:attrNameLst>
                                          <p:attrName>ppt_y</p:attrName>
                                        </p:attrNameLst>
                                      </p:cBhvr>
                                      <p:tavLst>
                                        <p:tav tm="0">
                                          <p:val>
                                            <p:strVal val="ppt_y"/>
                                          </p:val>
                                        </p:tav>
                                        <p:tav tm="100000">
                                          <p:val>
                                            <p:strVal val="ppt_y-.1"/>
                                          </p:val>
                                        </p:tav>
                                      </p:tavLst>
                                    </p:anim>
                                    <p:set>
                                      <p:cBhvr>
                                        <p:cTn id="9" dur="1" fill="hold">
                                          <p:stCondLst>
                                            <p:cond delay="999"/>
                                          </p:stCondLst>
                                        </p:cTn>
                                        <p:tgtEl>
                                          <p:spTgt spid="3"/>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16" presetClass="exit" presetSubtype="37" fill="hold" nodeType="clickEffect">
                                  <p:stCondLst>
                                    <p:cond delay="0"/>
                                  </p:stCondLst>
                                  <p:childTnLst>
                                    <p:animEffect transition="out" filter="barn(outVertical)">
                                      <p:cBhvr>
                                        <p:cTn id="13" dur="1000"/>
                                        <p:tgtEl>
                                          <p:spTgt spid="11"/>
                                        </p:tgtEl>
                                      </p:cBhvr>
                                    </p:animEffect>
                                    <p:set>
                                      <p:cBhvr>
                                        <p:cTn id="14" dur="1" fill="hold">
                                          <p:stCondLst>
                                            <p:cond delay="999"/>
                                          </p:stCondLst>
                                        </p:cTn>
                                        <p:tgtEl>
                                          <p:spTgt spid="11"/>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42" presetClass="exit" presetSubtype="0" fill="hold" nodeType="clickEffect">
                                  <p:stCondLst>
                                    <p:cond delay="0"/>
                                  </p:stCondLst>
                                  <p:childTnLst>
                                    <p:animEffect transition="out" filter="fade">
                                      <p:cBhvr>
                                        <p:cTn id="18" dur="1000"/>
                                        <p:tgtEl>
                                          <p:spTgt spid="5"/>
                                        </p:tgtEl>
                                      </p:cBhvr>
                                    </p:animEffect>
                                    <p:anim calcmode="lin" valueType="num">
                                      <p:cBhvr>
                                        <p:cTn id="19" dur="1000"/>
                                        <p:tgtEl>
                                          <p:spTgt spid="5"/>
                                        </p:tgtEl>
                                        <p:attrNameLst>
                                          <p:attrName>ppt_x</p:attrName>
                                        </p:attrNameLst>
                                      </p:cBhvr>
                                      <p:tavLst>
                                        <p:tav tm="0">
                                          <p:val>
                                            <p:strVal val="ppt_x"/>
                                          </p:val>
                                        </p:tav>
                                        <p:tav tm="100000">
                                          <p:val>
                                            <p:strVal val="ppt_x"/>
                                          </p:val>
                                        </p:tav>
                                      </p:tavLst>
                                    </p:anim>
                                    <p:anim calcmode="lin" valueType="num">
                                      <p:cBhvr>
                                        <p:cTn id="20" dur="1000"/>
                                        <p:tgtEl>
                                          <p:spTgt spid="5"/>
                                        </p:tgtEl>
                                        <p:attrNameLst>
                                          <p:attrName>ppt_y</p:attrName>
                                        </p:attrNameLst>
                                      </p:cBhvr>
                                      <p:tavLst>
                                        <p:tav tm="0">
                                          <p:val>
                                            <p:strVal val="ppt_y"/>
                                          </p:val>
                                        </p:tav>
                                        <p:tav tm="100000">
                                          <p:val>
                                            <p:strVal val="ppt_y+.1"/>
                                          </p:val>
                                        </p:tav>
                                      </p:tavLst>
                                    </p:anim>
                                    <p:set>
                                      <p:cBhvr>
                                        <p:cTn id="21"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תיבת טקסט 8">
            <a:extLst>
              <a:ext uri="{FF2B5EF4-FFF2-40B4-BE49-F238E27FC236}">
                <a16:creationId xmlns:a16="http://schemas.microsoft.com/office/drawing/2014/main" id="{FACBA81B-4599-4133-99E3-8760EE0D66D0}"/>
              </a:ext>
            </a:extLst>
          </p:cNvPr>
          <p:cNvSpPr txBox="1"/>
          <p:nvPr/>
        </p:nvSpPr>
        <p:spPr>
          <a:xfrm>
            <a:off x="0" y="-1"/>
            <a:ext cx="9144000" cy="400110"/>
          </a:xfrm>
          <a:prstGeom prst="rect">
            <a:avLst/>
          </a:prstGeom>
          <a:solidFill>
            <a:schemeClr val="accent5">
              <a:lumMod val="50000"/>
            </a:schemeClr>
          </a:solidFill>
        </p:spPr>
        <p:txBody>
          <a:bodyPr wrap="square" rtlCol="1">
            <a:spAutoFit/>
          </a:bodyPr>
          <a:lstStyle/>
          <a:p>
            <a:pPr algn="ctr"/>
            <a:r>
              <a:rPr lang="he-IL" sz="2000" b="1" dirty="0"/>
              <a:t>קיר לשכת הקבר של </a:t>
            </a:r>
            <a:r>
              <a:rPr lang="he-IL" sz="2000" b="1" dirty="0" err="1"/>
              <a:t>נפרפ</a:t>
            </a:r>
            <a:r>
              <a:rPr lang="he-IL" sz="2000" b="1" dirty="0"/>
              <a:t> ואביו – </a:t>
            </a:r>
            <a:r>
              <a:rPr lang="he-IL" sz="2000" b="1" dirty="0" err="1"/>
              <a:t>כאכאי</a:t>
            </a:r>
            <a:r>
              <a:rPr lang="he-IL" sz="2000" b="1" dirty="0"/>
              <a:t>.</a:t>
            </a:r>
          </a:p>
        </p:txBody>
      </p:sp>
      <p:pic>
        <p:nvPicPr>
          <p:cNvPr id="8" name="תמונה 7" descr="תמונה שמכילה טקסט, ישן, בניין, מזבח&#10;&#10;התיאור נוצר באופן אוטומטי">
            <a:extLst>
              <a:ext uri="{FF2B5EF4-FFF2-40B4-BE49-F238E27FC236}">
                <a16:creationId xmlns:a16="http://schemas.microsoft.com/office/drawing/2014/main" id="{E2A88EF5-14A6-4B79-AA83-ECAF7A3D7F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77603"/>
            <a:ext cx="9144000" cy="6380398"/>
          </a:xfrm>
          <a:prstGeom prst="rect">
            <a:avLst/>
          </a:prstGeom>
        </p:spPr>
      </p:pic>
      <p:pic>
        <p:nvPicPr>
          <p:cNvPr id="6" name="תמונה 5">
            <a:extLst>
              <a:ext uri="{FF2B5EF4-FFF2-40B4-BE49-F238E27FC236}">
                <a16:creationId xmlns:a16="http://schemas.microsoft.com/office/drawing/2014/main" id="{F4F77B1E-3D76-4330-A7C2-54123A94B0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9144000" cy="6858001"/>
          </a:xfrm>
          <a:prstGeom prst="rect">
            <a:avLst/>
          </a:prstGeom>
          <a:solidFill>
            <a:schemeClr val="accent5">
              <a:lumMod val="50000"/>
            </a:schemeClr>
          </a:solidFill>
        </p:spPr>
      </p:pic>
      <p:pic>
        <p:nvPicPr>
          <p:cNvPr id="4" name="תמונה 3">
            <a:extLst>
              <a:ext uri="{FF2B5EF4-FFF2-40B4-BE49-F238E27FC236}">
                <a16:creationId xmlns:a16="http://schemas.microsoft.com/office/drawing/2014/main" id="{B32F3214-6D4B-47F5-975D-3441899F01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1"/>
          </a:xfrm>
          <a:prstGeom prst="rect">
            <a:avLst/>
          </a:prstGeom>
        </p:spPr>
      </p:pic>
      <p:sp>
        <p:nvSpPr>
          <p:cNvPr id="2" name="תיבת טקסט 1">
            <a:extLst>
              <a:ext uri="{FF2B5EF4-FFF2-40B4-BE49-F238E27FC236}">
                <a16:creationId xmlns:a16="http://schemas.microsoft.com/office/drawing/2014/main" id="{28685086-1369-43F0-9608-8E9F642DCA0D}"/>
              </a:ext>
            </a:extLst>
          </p:cNvPr>
          <p:cNvSpPr txBox="1"/>
          <p:nvPr/>
        </p:nvSpPr>
        <p:spPr>
          <a:xfrm>
            <a:off x="0" y="-2"/>
            <a:ext cx="9144000" cy="1438855"/>
          </a:xfrm>
          <a:prstGeom prst="rect">
            <a:avLst/>
          </a:prstGeom>
          <a:solidFill>
            <a:schemeClr val="accent5">
              <a:lumMod val="50000"/>
            </a:schemeClr>
          </a:solidFill>
        </p:spPr>
        <p:txBody>
          <a:bodyPr wrap="square" rtlCol="1">
            <a:spAutoFit/>
          </a:bodyPr>
          <a:lstStyle/>
          <a:p>
            <a:pPr algn="ctr">
              <a:lnSpc>
                <a:spcPts val="2100"/>
              </a:lnSpc>
            </a:pPr>
            <a:r>
              <a:rPr lang="he-IL" sz="2000" b="1" i="0" dirty="0">
                <a:effectLst/>
                <a:latin typeface="arial" panose="020B0604020202020204" pitchFamily="34" charset="0"/>
              </a:rPr>
              <a:t> אוּר (בשומרית: אור=עיר, באכדית אוּרוּ או אור) הייתה עיר-מדינה</a:t>
            </a:r>
            <a:r>
              <a:rPr lang="he-IL" sz="2000" b="1" dirty="0">
                <a:latin typeface="arial" panose="020B0604020202020204" pitchFamily="34" charset="0"/>
              </a:rPr>
              <a:t> </a:t>
            </a:r>
            <a:r>
              <a:rPr lang="he-IL" sz="2000" b="1" i="0" dirty="0">
                <a:effectLst/>
                <a:latin typeface="arial" panose="020B0604020202020204" pitchFamily="34" charset="0"/>
              </a:rPr>
              <a:t>עתיקה בדרום מסופוטמיה, שהייתה ממוקמת ליד שפכי הנהרות הפרת והחידקל למפרץ הפרסי, וליד </a:t>
            </a:r>
            <a:r>
              <a:rPr lang="he-IL" sz="2000" b="1" i="0" dirty="0" err="1">
                <a:effectLst/>
                <a:latin typeface="arial" panose="020B0604020202020204" pitchFamily="34" charset="0"/>
              </a:rPr>
              <a:t>ארידו</a:t>
            </a:r>
            <a:r>
              <a:rPr lang="he-IL" sz="2000" b="1" i="0" dirty="0">
                <a:effectLst/>
                <a:latin typeface="arial" panose="020B0604020202020204" pitchFamily="34" charset="0"/>
              </a:rPr>
              <a:t>. בשל נסיגת הים, שרידי העיר עכשיו נמצאים רחוק מהים, בעיראק, על הגדה הדרומית של הפרת ונקראת תל </a:t>
            </a:r>
            <a:r>
              <a:rPr lang="he-IL" sz="2000" b="1" i="0" dirty="0" err="1">
                <a:effectLst/>
                <a:latin typeface="arial" panose="020B0604020202020204" pitchFamily="34" charset="0"/>
              </a:rPr>
              <a:t>אל־מוקיאר</a:t>
            </a:r>
            <a:r>
              <a:rPr lang="he-IL" sz="2000" b="1" i="0" dirty="0">
                <a:effectLst/>
                <a:latin typeface="arial" panose="020B0604020202020204" pitchFamily="34" charset="0"/>
              </a:rPr>
              <a:t>, ליד העיר </a:t>
            </a:r>
            <a:r>
              <a:rPr lang="he-IL" sz="2000" b="1" i="0" dirty="0" err="1">
                <a:effectLst/>
                <a:latin typeface="arial" panose="020B0604020202020204" pitchFamily="34" charset="0"/>
              </a:rPr>
              <a:t>נסיריה</a:t>
            </a:r>
            <a:r>
              <a:rPr lang="he-IL" sz="2000" b="1" i="0" dirty="0">
                <a:effectLst/>
                <a:latin typeface="arial" panose="020B0604020202020204" pitchFamily="34" charset="0"/>
              </a:rPr>
              <a:t> מדרום לבגדאד.</a:t>
            </a:r>
            <a:br>
              <a:rPr lang="en-US" sz="2000" b="1" i="0" dirty="0">
                <a:effectLst/>
                <a:latin typeface="arial" panose="020B0604020202020204" pitchFamily="34" charset="0"/>
              </a:rPr>
            </a:br>
            <a:r>
              <a:rPr lang="he-IL" sz="2000" b="1" i="0" dirty="0">
                <a:effectLst/>
                <a:latin typeface="arial" panose="020B0604020202020204" pitchFamily="34" charset="0"/>
              </a:rPr>
              <a:t>מתחתנו – שרידי  המקדש באור, ובהמשך – דגם שלו.</a:t>
            </a:r>
          </a:p>
        </p:txBody>
      </p:sp>
    </p:spTree>
    <p:extLst>
      <p:ext uri="{BB962C8B-B14F-4D97-AF65-F5344CB8AC3E}">
        <p14:creationId xmlns:p14="http://schemas.microsoft.com/office/powerpoint/2010/main" val="19378103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xit" presetSubtype="0" fill="hold" grpId="0" nodeType="clickEffect">
                                  <p:stCondLst>
                                    <p:cond delay="0"/>
                                  </p:stCondLst>
                                  <p:childTnLst>
                                    <p:animEffect transition="out" filter="fade">
                                      <p:cBhvr>
                                        <p:cTn id="6" dur="1000"/>
                                        <p:tgtEl>
                                          <p:spTgt spid="2"/>
                                        </p:tgtEl>
                                      </p:cBhvr>
                                    </p:animEffect>
                                    <p:anim calcmode="lin" valueType="num">
                                      <p:cBhvr>
                                        <p:cTn id="7" dur="1000"/>
                                        <p:tgtEl>
                                          <p:spTgt spid="2"/>
                                        </p:tgtEl>
                                        <p:attrNameLst>
                                          <p:attrName>ppt_x</p:attrName>
                                        </p:attrNameLst>
                                      </p:cBhvr>
                                      <p:tavLst>
                                        <p:tav tm="0">
                                          <p:val>
                                            <p:strVal val="ppt_x"/>
                                          </p:val>
                                        </p:tav>
                                        <p:tav tm="100000">
                                          <p:val>
                                            <p:strVal val="ppt_x"/>
                                          </p:val>
                                        </p:tav>
                                      </p:tavLst>
                                    </p:anim>
                                    <p:anim calcmode="lin" valueType="num">
                                      <p:cBhvr>
                                        <p:cTn id="8" dur="1000"/>
                                        <p:tgtEl>
                                          <p:spTgt spid="2"/>
                                        </p:tgtEl>
                                        <p:attrNameLst>
                                          <p:attrName>ppt_y</p:attrName>
                                        </p:attrNameLst>
                                      </p:cBhvr>
                                      <p:tavLst>
                                        <p:tav tm="0">
                                          <p:val>
                                            <p:strVal val="ppt_y"/>
                                          </p:val>
                                        </p:tav>
                                        <p:tav tm="100000">
                                          <p:val>
                                            <p:strVal val="ppt_y-.1"/>
                                          </p:val>
                                        </p:tav>
                                      </p:tavLst>
                                    </p:anim>
                                    <p:set>
                                      <p:cBhvr>
                                        <p:cTn id="9" dur="1" fill="hold">
                                          <p:stCondLst>
                                            <p:cond delay="999"/>
                                          </p:stCondLst>
                                        </p:cTn>
                                        <p:tgtEl>
                                          <p:spTgt spid="2"/>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0" presetClass="exit" presetSubtype="0" accel="100000" fill="hold" nodeType="clickEffect">
                                  <p:stCondLst>
                                    <p:cond delay="0"/>
                                  </p:stCondLst>
                                  <p:childTnLst>
                                    <p:anim calcmode="lin" valueType="num">
                                      <p:cBhvr>
                                        <p:cTn id="13" dur="1000"/>
                                        <p:tgtEl>
                                          <p:spTgt spid="4"/>
                                        </p:tgtEl>
                                        <p:attrNameLst>
                                          <p:attrName>ppt_w</p:attrName>
                                        </p:attrNameLst>
                                      </p:cBhvr>
                                      <p:tavLst>
                                        <p:tav tm="0">
                                          <p:val>
                                            <p:strVal val="ppt_w"/>
                                          </p:val>
                                        </p:tav>
                                        <p:tav tm="100000">
                                          <p:val>
                                            <p:strVal val="ppt_w+.3"/>
                                          </p:val>
                                        </p:tav>
                                      </p:tavLst>
                                    </p:anim>
                                    <p:anim calcmode="lin" valueType="num">
                                      <p:cBhvr>
                                        <p:cTn id="14" dur="1000"/>
                                        <p:tgtEl>
                                          <p:spTgt spid="4"/>
                                        </p:tgtEl>
                                        <p:attrNameLst>
                                          <p:attrName>ppt_h</p:attrName>
                                        </p:attrNameLst>
                                      </p:cBhvr>
                                      <p:tavLst>
                                        <p:tav tm="0">
                                          <p:val>
                                            <p:strVal val="ppt_h"/>
                                          </p:val>
                                        </p:tav>
                                        <p:tav tm="100000">
                                          <p:val>
                                            <p:strVal val="ppt_h"/>
                                          </p:val>
                                        </p:tav>
                                      </p:tavLst>
                                    </p:anim>
                                    <p:animEffect transition="out" filter="fade">
                                      <p:cBhvr>
                                        <p:cTn id="15" dur="1000"/>
                                        <p:tgtEl>
                                          <p:spTgt spid="4"/>
                                        </p:tgtEl>
                                      </p:cBhvr>
                                    </p:animEffect>
                                    <p:set>
                                      <p:cBhvr>
                                        <p:cTn id="16" dur="1" fill="hold">
                                          <p:stCondLst>
                                            <p:cond delay="999"/>
                                          </p:stCondLst>
                                        </p:cTn>
                                        <p:tgtEl>
                                          <p:spTgt spid="4"/>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xit" presetSubtype="32" fill="hold" nodeType="clickEffect">
                                  <p:stCondLst>
                                    <p:cond delay="0"/>
                                  </p:stCondLst>
                                  <p:childTnLst>
                                    <p:anim calcmode="lin" valueType="num">
                                      <p:cBhvr>
                                        <p:cTn id="23" dur="1000"/>
                                        <p:tgtEl>
                                          <p:spTgt spid="6"/>
                                        </p:tgtEl>
                                        <p:attrNameLst>
                                          <p:attrName>ppt_w</p:attrName>
                                        </p:attrNameLst>
                                      </p:cBhvr>
                                      <p:tavLst>
                                        <p:tav tm="0">
                                          <p:val>
                                            <p:strVal val="ppt_w"/>
                                          </p:val>
                                        </p:tav>
                                        <p:tav tm="100000">
                                          <p:val>
                                            <p:fltVal val="0"/>
                                          </p:val>
                                        </p:tav>
                                      </p:tavLst>
                                    </p:anim>
                                    <p:anim calcmode="lin" valueType="num">
                                      <p:cBhvr>
                                        <p:cTn id="24" dur="1000"/>
                                        <p:tgtEl>
                                          <p:spTgt spid="6"/>
                                        </p:tgtEl>
                                        <p:attrNameLst>
                                          <p:attrName>ppt_h</p:attrName>
                                        </p:attrNameLst>
                                      </p:cBhvr>
                                      <p:tavLst>
                                        <p:tav tm="0">
                                          <p:val>
                                            <p:strVal val="ppt_h"/>
                                          </p:val>
                                        </p:tav>
                                        <p:tav tm="100000">
                                          <p:val>
                                            <p:fltVal val="0"/>
                                          </p:val>
                                        </p:tav>
                                      </p:tavLst>
                                    </p:anim>
                                    <p:animEffect transition="out" filter="fade">
                                      <p:cBhvr>
                                        <p:cTn id="25" dur="1000"/>
                                        <p:tgtEl>
                                          <p:spTgt spid="6"/>
                                        </p:tgtEl>
                                      </p:cBhvr>
                                    </p:animEffect>
                                    <p:set>
                                      <p:cBhvr>
                                        <p:cTn id="26"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תמונה 8" descr="תמונה שמכילה נצבע&#10;&#10;התיאור נוצר באופן אוטומטי">
            <a:extLst>
              <a:ext uri="{FF2B5EF4-FFF2-40B4-BE49-F238E27FC236}">
                <a16:creationId xmlns:a16="http://schemas.microsoft.com/office/drawing/2014/main" id="{C9FA9A69-7A8A-473D-8D52-A7E710761F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48718" y="0"/>
            <a:ext cx="6556248" cy="6858000"/>
          </a:xfrm>
          <a:prstGeom prst="rect">
            <a:avLst/>
          </a:prstGeom>
        </p:spPr>
      </p:pic>
      <p:pic>
        <p:nvPicPr>
          <p:cNvPr id="5" name="תמונה 4" descr="תמונה שמכילה מקורה, קיר, רהיטים&#10;&#10;התיאור נוצר באופן אוטומטי">
            <a:extLst>
              <a:ext uri="{FF2B5EF4-FFF2-40B4-BE49-F238E27FC236}">
                <a16:creationId xmlns:a16="http://schemas.microsoft.com/office/drawing/2014/main" id="{8A75956E-63C0-4474-9775-61AEA89E28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839014"/>
            <a:ext cx="9144000" cy="5018986"/>
          </a:xfrm>
          <a:prstGeom prst="rect">
            <a:avLst/>
          </a:prstGeom>
        </p:spPr>
      </p:pic>
      <p:pic>
        <p:nvPicPr>
          <p:cNvPr id="7" name="תמונה 6" descr="תמונה שמכילה טקסט&#10;&#10;התיאור נוצר באופן אוטומטי">
            <a:extLst>
              <a:ext uri="{FF2B5EF4-FFF2-40B4-BE49-F238E27FC236}">
                <a16:creationId xmlns:a16="http://schemas.microsoft.com/office/drawing/2014/main" id="{72201103-2DD4-4214-B985-9D696EAAC2F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3081576"/>
          </a:xfrm>
          <a:prstGeom prst="rect">
            <a:avLst/>
          </a:prstGeom>
        </p:spPr>
      </p:pic>
    </p:spTree>
    <p:extLst>
      <p:ext uri="{BB962C8B-B14F-4D97-AF65-F5344CB8AC3E}">
        <p14:creationId xmlns:p14="http://schemas.microsoft.com/office/powerpoint/2010/main" val="39768440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xit" presetSubtype="0" fill="hold" nodeType="clickEffect">
                                  <p:stCondLst>
                                    <p:cond delay="0"/>
                                  </p:stCondLst>
                                  <p:childTnLst>
                                    <p:animEffect transition="out" filter="fade">
                                      <p:cBhvr>
                                        <p:cTn id="6" dur="1000"/>
                                        <p:tgtEl>
                                          <p:spTgt spid="7"/>
                                        </p:tgtEl>
                                      </p:cBhvr>
                                    </p:animEffect>
                                    <p:anim calcmode="lin" valueType="num">
                                      <p:cBhvr>
                                        <p:cTn id="7" dur="1000"/>
                                        <p:tgtEl>
                                          <p:spTgt spid="7"/>
                                        </p:tgtEl>
                                        <p:attrNameLst>
                                          <p:attrName>ppt_x</p:attrName>
                                        </p:attrNameLst>
                                      </p:cBhvr>
                                      <p:tavLst>
                                        <p:tav tm="0">
                                          <p:val>
                                            <p:strVal val="ppt_x"/>
                                          </p:val>
                                        </p:tav>
                                        <p:tav tm="100000">
                                          <p:val>
                                            <p:strVal val="ppt_x"/>
                                          </p:val>
                                        </p:tav>
                                      </p:tavLst>
                                    </p:anim>
                                    <p:anim calcmode="lin" valueType="num">
                                      <p:cBhvr>
                                        <p:cTn id="8" dur="1000"/>
                                        <p:tgtEl>
                                          <p:spTgt spid="7"/>
                                        </p:tgtEl>
                                        <p:attrNameLst>
                                          <p:attrName>ppt_y</p:attrName>
                                        </p:attrNameLst>
                                      </p:cBhvr>
                                      <p:tavLst>
                                        <p:tav tm="0">
                                          <p:val>
                                            <p:strVal val="ppt_y"/>
                                          </p:val>
                                        </p:tav>
                                        <p:tav tm="100000">
                                          <p:val>
                                            <p:strVal val="ppt_y-.1"/>
                                          </p:val>
                                        </p:tav>
                                      </p:tavLst>
                                    </p:anim>
                                    <p:set>
                                      <p:cBhvr>
                                        <p:cTn id="9" dur="1" fill="hold">
                                          <p:stCondLst>
                                            <p:cond delay="999"/>
                                          </p:stCondLst>
                                        </p:cTn>
                                        <p:tgtEl>
                                          <p:spTgt spid="7"/>
                                        </p:tgtEl>
                                        <p:attrNameLst>
                                          <p:attrName>style.visibility</p:attrName>
                                        </p:attrNameLst>
                                      </p:cBhvr>
                                      <p:to>
                                        <p:strVal val="hidden"/>
                                      </p:to>
                                    </p:set>
                                  </p:childTnLst>
                                </p:cTn>
                              </p:par>
                            </p:childTnLst>
                          </p:cTn>
                        </p:par>
                        <p:par>
                          <p:cTn id="10" fill="hold">
                            <p:stCondLst>
                              <p:cond delay="1000"/>
                            </p:stCondLst>
                            <p:childTnLst>
                              <p:par>
                                <p:cTn id="11" presetID="42" presetClass="exit" presetSubtype="0" fill="hold" nodeType="afterEffect">
                                  <p:stCondLst>
                                    <p:cond delay="0"/>
                                  </p:stCondLst>
                                  <p:childTnLst>
                                    <p:animEffect transition="out" filter="fade">
                                      <p:cBhvr>
                                        <p:cTn id="12" dur="1000"/>
                                        <p:tgtEl>
                                          <p:spTgt spid="5"/>
                                        </p:tgtEl>
                                      </p:cBhvr>
                                    </p:animEffect>
                                    <p:anim calcmode="lin" valueType="num">
                                      <p:cBhvr>
                                        <p:cTn id="13" dur="1000"/>
                                        <p:tgtEl>
                                          <p:spTgt spid="5"/>
                                        </p:tgtEl>
                                        <p:attrNameLst>
                                          <p:attrName>ppt_x</p:attrName>
                                        </p:attrNameLst>
                                      </p:cBhvr>
                                      <p:tavLst>
                                        <p:tav tm="0">
                                          <p:val>
                                            <p:strVal val="ppt_x"/>
                                          </p:val>
                                        </p:tav>
                                        <p:tav tm="100000">
                                          <p:val>
                                            <p:strVal val="ppt_x"/>
                                          </p:val>
                                        </p:tav>
                                      </p:tavLst>
                                    </p:anim>
                                    <p:anim calcmode="lin" valueType="num">
                                      <p:cBhvr>
                                        <p:cTn id="14" dur="1000"/>
                                        <p:tgtEl>
                                          <p:spTgt spid="5"/>
                                        </p:tgtEl>
                                        <p:attrNameLst>
                                          <p:attrName>ppt_y</p:attrName>
                                        </p:attrNameLst>
                                      </p:cBhvr>
                                      <p:tavLst>
                                        <p:tav tm="0">
                                          <p:val>
                                            <p:strVal val="ppt_y"/>
                                          </p:val>
                                        </p:tav>
                                        <p:tav tm="100000">
                                          <p:val>
                                            <p:strVal val="ppt_y+.1"/>
                                          </p:val>
                                        </p:tav>
                                      </p:tavLst>
                                    </p:anim>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תמונה 2" descr="תמונה שמכילה מקורה&#10;&#10;התיאור נוצר באופן אוטומטי">
            <a:extLst>
              <a:ext uri="{FF2B5EF4-FFF2-40B4-BE49-F238E27FC236}">
                <a16:creationId xmlns:a16="http://schemas.microsoft.com/office/drawing/2014/main" id="{756EE100-C4F5-4225-BD06-8CD0FC8319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118" y="1077732"/>
            <a:ext cx="9221118" cy="5780268"/>
          </a:xfrm>
          <a:prstGeom prst="rect">
            <a:avLst/>
          </a:prstGeom>
        </p:spPr>
      </p:pic>
      <p:pic>
        <p:nvPicPr>
          <p:cNvPr id="5" name="תמונה 4" descr="תמונה שמכילה מקורה, אבן&#10;&#10;התיאור נוצר באופן אוטומטי">
            <a:extLst>
              <a:ext uri="{FF2B5EF4-FFF2-40B4-BE49-F238E27FC236}">
                <a16:creationId xmlns:a16="http://schemas.microsoft.com/office/drawing/2014/main" id="{4806A7E3-BE76-4D1E-8C5E-680FC58119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118" y="0"/>
            <a:ext cx="9221117" cy="6858000"/>
          </a:xfrm>
          <a:prstGeom prst="rect">
            <a:avLst/>
          </a:prstGeom>
        </p:spPr>
      </p:pic>
      <p:sp>
        <p:nvSpPr>
          <p:cNvPr id="2" name="תיבת טקסט 1">
            <a:extLst>
              <a:ext uri="{FF2B5EF4-FFF2-40B4-BE49-F238E27FC236}">
                <a16:creationId xmlns:a16="http://schemas.microsoft.com/office/drawing/2014/main" id="{9B987E3F-A819-4A2C-B85E-65F7C80AC5C6}"/>
              </a:ext>
            </a:extLst>
          </p:cNvPr>
          <p:cNvSpPr txBox="1"/>
          <p:nvPr/>
        </p:nvSpPr>
        <p:spPr>
          <a:xfrm>
            <a:off x="4821060" y="0"/>
            <a:ext cx="4212771" cy="400110"/>
          </a:xfrm>
          <a:prstGeom prst="rect">
            <a:avLst/>
          </a:prstGeom>
          <a:noFill/>
        </p:spPr>
        <p:txBody>
          <a:bodyPr wrap="square" rtlCol="1">
            <a:spAutoFit/>
          </a:bodyPr>
          <a:lstStyle/>
          <a:p>
            <a:pPr algn="r"/>
            <a:r>
              <a:rPr lang="he-IL" sz="2000" b="1" dirty="0"/>
              <a:t>דגמי כלי רכב עתיקים</a:t>
            </a:r>
          </a:p>
        </p:txBody>
      </p:sp>
    </p:spTree>
    <p:extLst>
      <p:ext uri="{BB962C8B-B14F-4D97-AF65-F5344CB8AC3E}">
        <p14:creationId xmlns:p14="http://schemas.microsoft.com/office/powerpoint/2010/main" val="3573317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nodeType="clickEffect">
                                  <p:stCondLst>
                                    <p:cond delay="0"/>
                                  </p:stCondLst>
                                  <p:childTnLst>
                                    <p:animEffect transition="out" filter="dissolve">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תמונה 7" descr="תמונה שמכילה קיר, מקורה, כמה&#10;&#10;התיאור נוצר באופן אוטומטי">
            <a:extLst>
              <a:ext uri="{FF2B5EF4-FFF2-40B4-BE49-F238E27FC236}">
                <a16:creationId xmlns:a16="http://schemas.microsoft.com/office/drawing/2014/main" id="{F51AD59C-56E0-4423-A1D0-150D840F6D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64865"/>
            <a:ext cx="9238107" cy="6150474"/>
          </a:xfrm>
          <a:prstGeom prst="rect">
            <a:avLst/>
          </a:prstGeom>
        </p:spPr>
      </p:pic>
      <p:pic>
        <p:nvPicPr>
          <p:cNvPr id="12" name="תמונה 11" descr="תמונה שמכילה מקורה, צהוב&#10;&#10;התיאור נוצר באופן אוטומטי">
            <a:extLst>
              <a:ext uri="{FF2B5EF4-FFF2-40B4-BE49-F238E27FC236}">
                <a16:creationId xmlns:a16="http://schemas.microsoft.com/office/drawing/2014/main" id="{D29A9776-4F02-4463-BCF7-73890B8555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762970"/>
            <a:ext cx="9269476" cy="6207633"/>
          </a:xfrm>
          <a:prstGeom prst="rect">
            <a:avLst/>
          </a:prstGeom>
        </p:spPr>
      </p:pic>
      <p:pic>
        <p:nvPicPr>
          <p:cNvPr id="9" name="תמונה 8">
            <a:extLst>
              <a:ext uri="{FF2B5EF4-FFF2-40B4-BE49-F238E27FC236}">
                <a16:creationId xmlns:a16="http://schemas.microsoft.com/office/drawing/2014/main" id="{7ECA6452-888B-405F-AF22-145D68F48E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369" y="663819"/>
            <a:ext cx="9238108" cy="6407223"/>
          </a:xfrm>
          <a:prstGeom prst="rect">
            <a:avLst/>
          </a:prstGeom>
        </p:spPr>
      </p:pic>
      <p:sp>
        <p:nvSpPr>
          <p:cNvPr id="10" name="תיבת טקסט 9">
            <a:extLst>
              <a:ext uri="{FF2B5EF4-FFF2-40B4-BE49-F238E27FC236}">
                <a16:creationId xmlns:a16="http://schemas.microsoft.com/office/drawing/2014/main" id="{A1744F3A-CE81-4EED-86E2-D17B21BAB4B2}"/>
              </a:ext>
            </a:extLst>
          </p:cNvPr>
          <p:cNvSpPr txBox="1"/>
          <p:nvPr/>
        </p:nvSpPr>
        <p:spPr>
          <a:xfrm>
            <a:off x="62737" y="0"/>
            <a:ext cx="9144000" cy="707886"/>
          </a:xfrm>
          <a:prstGeom prst="rect">
            <a:avLst/>
          </a:prstGeom>
          <a:solidFill>
            <a:schemeClr val="accent5">
              <a:lumMod val="50000"/>
            </a:schemeClr>
          </a:solidFill>
        </p:spPr>
        <p:txBody>
          <a:bodyPr wrap="square" rtlCol="1">
            <a:spAutoFit/>
          </a:bodyPr>
          <a:lstStyle/>
          <a:p>
            <a:pPr algn="ctr"/>
            <a:r>
              <a:rPr lang="he-IL" sz="2000" b="1" dirty="0" err="1"/>
              <a:t>מימצאים</a:t>
            </a:r>
            <a:r>
              <a:rPr lang="he-IL" sz="2000" b="1" dirty="0"/>
              <a:t> מהתקופה </a:t>
            </a:r>
            <a:r>
              <a:rPr lang="he-IL" sz="2000" b="1" dirty="0" err="1"/>
              <a:t>המינואית</a:t>
            </a:r>
            <a:r>
              <a:rPr lang="he-IL" sz="2000" b="1" dirty="0"/>
              <a:t> בכרתים  (נ</a:t>
            </a:r>
            <a:r>
              <a:rPr lang="he-IL" sz="2000" b="1" i="0" dirty="0">
                <a:effectLst/>
                <a:latin typeface="Arial" panose="020B0604020202020204" pitchFamily="34" charset="0"/>
              </a:rPr>
              <a:t>יצני התרבות החלו להיראות באלף השלישי לפנה"ס  והיא התפתחה ושגשגה עד למחצית השנייה של המאה ה 15 לפנה"ס).</a:t>
            </a:r>
            <a:endParaRPr lang="he-IL" sz="2000" b="1" dirty="0"/>
          </a:p>
        </p:txBody>
      </p:sp>
    </p:spTree>
    <p:extLst>
      <p:ext uri="{BB962C8B-B14F-4D97-AF65-F5344CB8AC3E}">
        <p14:creationId xmlns:p14="http://schemas.microsoft.com/office/powerpoint/2010/main" val="36919063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9"/>
                                        </p:tgtEl>
                                      </p:cBhvr>
                                    </p:animEffect>
                                    <p:anim calcmode="lin" valueType="num">
                                      <p:cBhvr>
                                        <p:cTn id="7" dur="1000"/>
                                        <p:tgtEl>
                                          <p:spTgt spid="9"/>
                                        </p:tgtEl>
                                        <p:attrNameLst>
                                          <p:attrName>ppt_x</p:attrName>
                                        </p:attrNameLst>
                                      </p:cBhvr>
                                      <p:tavLst>
                                        <p:tav tm="0">
                                          <p:val>
                                            <p:strVal val="ppt_x"/>
                                          </p:val>
                                        </p:tav>
                                        <p:tav tm="100000">
                                          <p:val>
                                            <p:strVal val="ppt_x"/>
                                          </p:val>
                                        </p:tav>
                                      </p:tavLst>
                                    </p:anim>
                                    <p:anim calcmode="lin" valueType="num">
                                      <p:cBhvr>
                                        <p:cTn id="8" dur="1000"/>
                                        <p:tgtEl>
                                          <p:spTgt spid="9"/>
                                        </p:tgtEl>
                                        <p:attrNameLst>
                                          <p:attrName>ppt_y</p:attrName>
                                        </p:attrNameLst>
                                      </p:cBhvr>
                                      <p:tavLst>
                                        <p:tav tm="0">
                                          <p:val>
                                            <p:strVal val="ppt_y"/>
                                          </p:val>
                                        </p:tav>
                                        <p:tav tm="100000">
                                          <p:val>
                                            <p:strVal val="ppt_y+.1"/>
                                          </p:val>
                                        </p:tav>
                                      </p:tavLst>
                                    </p:anim>
                                    <p:set>
                                      <p:cBhvr>
                                        <p:cTn id="9" dur="1" fill="hold">
                                          <p:stCondLst>
                                            <p:cond delay="999"/>
                                          </p:stCondLst>
                                        </p:cTn>
                                        <p:tgtEl>
                                          <p:spTgt spid="9"/>
                                        </p:tgtEl>
                                        <p:attrNameLst>
                                          <p:attrName>style.visibility</p:attrName>
                                        </p:attrNameLst>
                                      </p:cBhvr>
                                      <p:to>
                                        <p:strVal val="hidden"/>
                                      </p:to>
                                    </p:set>
                                  </p:childTnLst>
                                </p:cTn>
                              </p:par>
                              <p:par>
                                <p:cTn id="10" presetID="47" presetClass="exit" presetSubtype="0" fill="hold" grpId="0" nodeType="withEffect">
                                  <p:stCondLst>
                                    <p:cond delay="0"/>
                                  </p:stCondLst>
                                  <p:childTnLst>
                                    <p:animEffect transition="out" filter="fade">
                                      <p:cBhvr>
                                        <p:cTn id="11" dur="1000"/>
                                        <p:tgtEl>
                                          <p:spTgt spid="10"/>
                                        </p:tgtEl>
                                      </p:cBhvr>
                                    </p:animEffect>
                                    <p:anim calcmode="lin" valueType="num">
                                      <p:cBhvr>
                                        <p:cTn id="12" dur="1000"/>
                                        <p:tgtEl>
                                          <p:spTgt spid="10"/>
                                        </p:tgtEl>
                                        <p:attrNameLst>
                                          <p:attrName>ppt_x</p:attrName>
                                        </p:attrNameLst>
                                      </p:cBhvr>
                                      <p:tavLst>
                                        <p:tav tm="0">
                                          <p:val>
                                            <p:strVal val="ppt_x"/>
                                          </p:val>
                                        </p:tav>
                                        <p:tav tm="100000">
                                          <p:val>
                                            <p:strVal val="ppt_x"/>
                                          </p:val>
                                        </p:tav>
                                      </p:tavLst>
                                    </p:anim>
                                    <p:anim calcmode="lin" valueType="num">
                                      <p:cBhvr>
                                        <p:cTn id="13" dur="1000"/>
                                        <p:tgtEl>
                                          <p:spTgt spid="10"/>
                                        </p:tgtEl>
                                        <p:attrNameLst>
                                          <p:attrName>ppt_y</p:attrName>
                                        </p:attrNameLst>
                                      </p:cBhvr>
                                      <p:tavLst>
                                        <p:tav tm="0">
                                          <p:val>
                                            <p:strVal val="ppt_y"/>
                                          </p:val>
                                        </p:tav>
                                        <p:tav tm="100000">
                                          <p:val>
                                            <p:strVal val="ppt_y-.1"/>
                                          </p:val>
                                        </p:tav>
                                      </p:tavLst>
                                    </p:anim>
                                    <p:set>
                                      <p:cBhvr>
                                        <p:cTn id="14" dur="1" fill="hold">
                                          <p:stCondLst>
                                            <p:cond delay="999"/>
                                          </p:stCondLst>
                                        </p:cTn>
                                        <p:tgtEl>
                                          <p:spTgt spid="10"/>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47" presetClass="exit" presetSubtype="0" fill="hold" nodeType="clickEffect">
                                  <p:stCondLst>
                                    <p:cond delay="0"/>
                                  </p:stCondLst>
                                  <p:childTnLst>
                                    <p:animEffect transition="out" filter="fade">
                                      <p:cBhvr>
                                        <p:cTn id="18" dur="1000"/>
                                        <p:tgtEl>
                                          <p:spTgt spid="12"/>
                                        </p:tgtEl>
                                      </p:cBhvr>
                                    </p:animEffect>
                                    <p:anim calcmode="lin" valueType="num">
                                      <p:cBhvr>
                                        <p:cTn id="19" dur="1000"/>
                                        <p:tgtEl>
                                          <p:spTgt spid="12"/>
                                        </p:tgtEl>
                                        <p:attrNameLst>
                                          <p:attrName>ppt_x</p:attrName>
                                        </p:attrNameLst>
                                      </p:cBhvr>
                                      <p:tavLst>
                                        <p:tav tm="0">
                                          <p:val>
                                            <p:strVal val="ppt_x"/>
                                          </p:val>
                                        </p:tav>
                                        <p:tav tm="100000">
                                          <p:val>
                                            <p:strVal val="ppt_x"/>
                                          </p:val>
                                        </p:tav>
                                      </p:tavLst>
                                    </p:anim>
                                    <p:anim calcmode="lin" valueType="num">
                                      <p:cBhvr>
                                        <p:cTn id="20" dur="1000"/>
                                        <p:tgtEl>
                                          <p:spTgt spid="12"/>
                                        </p:tgtEl>
                                        <p:attrNameLst>
                                          <p:attrName>ppt_y</p:attrName>
                                        </p:attrNameLst>
                                      </p:cBhvr>
                                      <p:tavLst>
                                        <p:tav tm="0">
                                          <p:val>
                                            <p:strVal val="ppt_y"/>
                                          </p:val>
                                        </p:tav>
                                        <p:tav tm="100000">
                                          <p:val>
                                            <p:strVal val="ppt_y-.1"/>
                                          </p:val>
                                        </p:tav>
                                      </p:tavLst>
                                    </p:anim>
                                    <p:set>
                                      <p:cBhvr>
                                        <p:cTn id="21" dur="1" fill="hold">
                                          <p:stCondLst>
                                            <p:cond delay="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תמונה 2" descr="תמונה שמכילה טקסט, בד&#10;&#10;התיאור נוצר באופן אוטומטי">
            <a:extLst>
              <a:ext uri="{FF2B5EF4-FFF2-40B4-BE49-F238E27FC236}">
                <a16:creationId xmlns:a16="http://schemas.microsoft.com/office/drawing/2014/main" id="{60C00F66-CA21-4A90-95F9-E3804CD837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208624"/>
            <a:ext cx="9144000" cy="4440751"/>
          </a:xfrm>
          <a:prstGeom prst="rect">
            <a:avLst/>
          </a:prstGeom>
        </p:spPr>
      </p:pic>
      <p:pic>
        <p:nvPicPr>
          <p:cNvPr id="10" name="תמונה 9" descr="תמונה שמכילה טקסט&#10;&#10;התיאור נוצר באופן אוטומטי">
            <a:extLst>
              <a:ext uri="{FF2B5EF4-FFF2-40B4-BE49-F238E27FC236}">
                <a16:creationId xmlns:a16="http://schemas.microsoft.com/office/drawing/2014/main" id="{1C5521B4-7981-441D-8020-8F01208C01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753165"/>
            <a:ext cx="9117836" cy="5679215"/>
          </a:xfrm>
          <a:prstGeom prst="rect">
            <a:avLst/>
          </a:prstGeom>
        </p:spPr>
      </p:pic>
      <p:pic>
        <p:nvPicPr>
          <p:cNvPr id="6" name="תמונה 5" descr="תמונה שמכילה טקסט&#10;&#10;התיאור נוצר באופן אוטומטי">
            <a:extLst>
              <a:ext uri="{FF2B5EF4-FFF2-40B4-BE49-F238E27FC236}">
                <a16:creationId xmlns:a16="http://schemas.microsoft.com/office/drawing/2014/main" id="{2643DB29-4A0C-4973-9BC5-A664F55E3C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8" name="תמונה 7" descr="תמונה שמכילה יונק&#10;&#10;התיאור נוצר באופן אוטומטי">
            <a:extLst>
              <a:ext uri="{FF2B5EF4-FFF2-40B4-BE49-F238E27FC236}">
                <a16:creationId xmlns:a16="http://schemas.microsoft.com/office/drawing/2014/main" id="{19F94194-7F71-43D4-B285-FA6EA0719E6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164" y="0"/>
            <a:ext cx="9117836" cy="6858000"/>
          </a:xfrm>
          <a:prstGeom prst="rect">
            <a:avLst/>
          </a:prstGeom>
        </p:spPr>
      </p:pic>
      <p:pic>
        <p:nvPicPr>
          <p:cNvPr id="12" name="תמונה 11" descr="תמונה שמכילה טקסט, בד&#10;&#10;התיאור נוצר באופן אוטומטי">
            <a:extLst>
              <a:ext uri="{FF2B5EF4-FFF2-40B4-BE49-F238E27FC236}">
                <a16:creationId xmlns:a16="http://schemas.microsoft.com/office/drawing/2014/main" id="{85B848A7-BC97-447E-A0B0-B4F539A81C1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328" y="400110"/>
            <a:ext cx="9144000" cy="6871771"/>
          </a:xfrm>
          <a:prstGeom prst="rect">
            <a:avLst/>
          </a:prstGeom>
        </p:spPr>
      </p:pic>
      <p:pic>
        <p:nvPicPr>
          <p:cNvPr id="14" name="תמונה 13" descr="תמונה שמכילה בד&#10;&#10;התיאור נוצר באופן אוטומטי">
            <a:extLst>
              <a:ext uri="{FF2B5EF4-FFF2-40B4-BE49-F238E27FC236}">
                <a16:creationId xmlns:a16="http://schemas.microsoft.com/office/drawing/2014/main" id="{CAAA2417-9758-4B39-B9F3-63E29676072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082" y="400110"/>
            <a:ext cx="9144000" cy="6885542"/>
          </a:xfrm>
          <a:prstGeom prst="rect">
            <a:avLst/>
          </a:prstGeom>
        </p:spPr>
      </p:pic>
      <p:sp>
        <p:nvSpPr>
          <p:cNvPr id="4" name="תיבת טקסט 3">
            <a:extLst>
              <a:ext uri="{FF2B5EF4-FFF2-40B4-BE49-F238E27FC236}">
                <a16:creationId xmlns:a16="http://schemas.microsoft.com/office/drawing/2014/main" id="{C200C514-1F2D-414A-9B71-00D901775F3E}"/>
              </a:ext>
            </a:extLst>
          </p:cNvPr>
          <p:cNvSpPr txBox="1"/>
          <p:nvPr/>
        </p:nvSpPr>
        <p:spPr>
          <a:xfrm>
            <a:off x="0" y="0"/>
            <a:ext cx="9144000" cy="400110"/>
          </a:xfrm>
          <a:prstGeom prst="rect">
            <a:avLst/>
          </a:prstGeom>
          <a:solidFill>
            <a:schemeClr val="accent5">
              <a:lumMod val="50000"/>
            </a:schemeClr>
          </a:solidFill>
        </p:spPr>
        <p:txBody>
          <a:bodyPr wrap="square" rtlCol="1">
            <a:spAutoFit/>
          </a:bodyPr>
          <a:lstStyle/>
          <a:p>
            <a:pPr algn="ctr"/>
            <a:r>
              <a:rPr lang="he-IL" sz="2000" b="1" dirty="0"/>
              <a:t>חלקי רצפות פסיפס מאתרים שונים במרחב.</a:t>
            </a:r>
          </a:p>
        </p:txBody>
      </p:sp>
      <p:pic>
        <p:nvPicPr>
          <p:cNvPr id="5" name="תמונה 4" descr="תמונה שמכילה טקסט, מקורה&#10;&#10;התיאור נוצר באופן אוטומטי">
            <a:extLst>
              <a:ext uri="{FF2B5EF4-FFF2-40B4-BE49-F238E27FC236}">
                <a16:creationId xmlns:a16="http://schemas.microsoft.com/office/drawing/2014/main" id="{5D55565E-1A79-4F9B-92D2-BD7251BAC09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9246" y="400110"/>
            <a:ext cx="9144000" cy="6858000"/>
          </a:xfrm>
          <a:prstGeom prst="rect">
            <a:avLst/>
          </a:prstGeom>
        </p:spPr>
      </p:pic>
    </p:spTree>
    <p:extLst>
      <p:ext uri="{BB962C8B-B14F-4D97-AF65-F5344CB8AC3E}">
        <p14:creationId xmlns:p14="http://schemas.microsoft.com/office/powerpoint/2010/main" val="2504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37" fill="hold" nodeType="clickEffect">
                                  <p:stCondLst>
                                    <p:cond delay="0"/>
                                  </p:stCondLst>
                                  <p:childTnLst>
                                    <p:animEffect transition="out" filter="barn(outVertical)">
                                      <p:cBhvr>
                                        <p:cTn id="6" dur="1000"/>
                                        <p:tgtEl>
                                          <p:spTgt spid="5"/>
                                        </p:tgtEl>
                                      </p:cBhvr>
                                    </p:animEffect>
                                    <p:set>
                                      <p:cBhvr>
                                        <p:cTn id="7" dur="1" fill="hold">
                                          <p:stCondLst>
                                            <p:cond delay="999"/>
                                          </p:stCondLst>
                                        </p:cTn>
                                        <p:tgtEl>
                                          <p:spTgt spid="5"/>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50" presetClass="exit" presetSubtype="0" accel="100000" fill="hold" nodeType="clickEffect">
                                  <p:stCondLst>
                                    <p:cond delay="0"/>
                                  </p:stCondLst>
                                  <p:childTnLst>
                                    <p:anim calcmode="lin" valueType="num">
                                      <p:cBhvr>
                                        <p:cTn id="11" dur="1000"/>
                                        <p:tgtEl>
                                          <p:spTgt spid="14"/>
                                        </p:tgtEl>
                                        <p:attrNameLst>
                                          <p:attrName>ppt_w</p:attrName>
                                        </p:attrNameLst>
                                      </p:cBhvr>
                                      <p:tavLst>
                                        <p:tav tm="0">
                                          <p:val>
                                            <p:strVal val="ppt_w"/>
                                          </p:val>
                                        </p:tav>
                                        <p:tav tm="100000">
                                          <p:val>
                                            <p:strVal val="ppt_w+.3"/>
                                          </p:val>
                                        </p:tav>
                                      </p:tavLst>
                                    </p:anim>
                                    <p:anim calcmode="lin" valueType="num">
                                      <p:cBhvr>
                                        <p:cTn id="12" dur="1000"/>
                                        <p:tgtEl>
                                          <p:spTgt spid="14"/>
                                        </p:tgtEl>
                                        <p:attrNameLst>
                                          <p:attrName>ppt_h</p:attrName>
                                        </p:attrNameLst>
                                      </p:cBhvr>
                                      <p:tavLst>
                                        <p:tav tm="0">
                                          <p:val>
                                            <p:strVal val="ppt_h"/>
                                          </p:val>
                                        </p:tav>
                                        <p:tav tm="100000">
                                          <p:val>
                                            <p:strVal val="ppt_h"/>
                                          </p:val>
                                        </p:tav>
                                      </p:tavLst>
                                    </p:anim>
                                    <p:animEffect transition="out" filter="fade">
                                      <p:cBhvr>
                                        <p:cTn id="13" dur="1000"/>
                                        <p:tgtEl>
                                          <p:spTgt spid="14"/>
                                        </p:tgtEl>
                                      </p:cBhvr>
                                    </p:animEffect>
                                    <p:set>
                                      <p:cBhvr>
                                        <p:cTn id="14" dur="1" fill="hold">
                                          <p:stCondLst>
                                            <p:cond delay="999"/>
                                          </p:stCondLst>
                                        </p:cTn>
                                        <p:tgtEl>
                                          <p:spTgt spid="1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50" presetClass="exit" presetSubtype="0" accel="100000" fill="hold" nodeType="clickEffect">
                                  <p:stCondLst>
                                    <p:cond delay="0"/>
                                  </p:stCondLst>
                                  <p:childTnLst>
                                    <p:anim calcmode="lin" valueType="num">
                                      <p:cBhvr>
                                        <p:cTn id="18" dur="1000"/>
                                        <p:tgtEl>
                                          <p:spTgt spid="12"/>
                                        </p:tgtEl>
                                        <p:attrNameLst>
                                          <p:attrName>ppt_w</p:attrName>
                                        </p:attrNameLst>
                                      </p:cBhvr>
                                      <p:tavLst>
                                        <p:tav tm="0">
                                          <p:val>
                                            <p:strVal val="ppt_w"/>
                                          </p:val>
                                        </p:tav>
                                        <p:tav tm="100000">
                                          <p:val>
                                            <p:strVal val="ppt_w+.3"/>
                                          </p:val>
                                        </p:tav>
                                      </p:tavLst>
                                    </p:anim>
                                    <p:anim calcmode="lin" valueType="num">
                                      <p:cBhvr>
                                        <p:cTn id="19" dur="1000"/>
                                        <p:tgtEl>
                                          <p:spTgt spid="12"/>
                                        </p:tgtEl>
                                        <p:attrNameLst>
                                          <p:attrName>ppt_h</p:attrName>
                                        </p:attrNameLst>
                                      </p:cBhvr>
                                      <p:tavLst>
                                        <p:tav tm="0">
                                          <p:val>
                                            <p:strVal val="ppt_h"/>
                                          </p:val>
                                        </p:tav>
                                        <p:tav tm="100000">
                                          <p:val>
                                            <p:strVal val="ppt_h"/>
                                          </p:val>
                                        </p:tav>
                                      </p:tavLst>
                                    </p:anim>
                                    <p:animEffect transition="out" filter="fade">
                                      <p:cBhvr>
                                        <p:cTn id="20" dur="1000"/>
                                        <p:tgtEl>
                                          <p:spTgt spid="12"/>
                                        </p:tgtEl>
                                      </p:cBhvr>
                                    </p:animEffect>
                                    <p:set>
                                      <p:cBhvr>
                                        <p:cTn id="21" dur="1" fill="hold">
                                          <p:stCondLst>
                                            <p:cond delay="999"/>
                                          </p:stCondLst>
                                        </p:cTn>
                                        <p:tgtEl>
                                          <p:spTgt spid="12"/>
                                        </p:tgtEl>
                                        <p:attrNameLst>
                                          <p:attrName>style.visibility</p:attrName>
                                        </p:attrNameLst>
                                      </p:cBhvr>
                                      <p:to>
                                        <p:strVal val="hidden"/>
                                      </p:to>
                                    </p:set>
                                  </p:childTnLst>
                                </p:cTn>
                              </p:par>
                              <p:par>
                                <p:cTn id="22" presetID="50" presetClass="exit" presetSubtype="0" accel="100000" fill="hold" grpId="0" nodeType="withEffect">
                                  <p:stCondLst>
                                    <p:cond delay="0"/>
                                  </p:stCondLst>
                                  <p:childTnLst>
                                    <p:anim calcmode="lin" valueType="num">
                                      <p:cBhvr>
                                        <p:cTn id="23" dur="1000"/>
                                        <p:tgtEl>
                                          <p:spTgt spid="4"/>
                                        </p:tgtEl>
                                        <p:attrNameLst>
                                          <p:attrName>ppt_w</p:attrName>
                                        </p:attrNameLst>
                                      </p:cBhvr>
                                      <p:tavLst>
                                        <p:tav tm="0">
                                          <p:val>
                                            <p:strVal val="ppt_w"/>
                                          </p:val>
                                        </p:tav>
                                        <p:tav tm="100000">
                                          <p:val>
                                            <p:strVal val="ppt_w+.3"/>
                                          </p:val>
                                        </p:tav>
                                      </p:tavLst>
                                    </p:anim>
                                    <p:anim calcmode="lin" valueType="num">
                                      <p:cBhvr>
                                        <p:cTn id="24" dur="1000"/>
                                        <p:tgtEl>
                                          <p:spTgt spid="4"/>
                                        </p:tgtEl>
                                        <p:attrNameLst>
                                          <p:attrName>ppt_h</p:attrName>
                                        </p:attrNameLst>
                                      </p:cBhvr>
                                      <p:tavLst>
                                        <p:tav tm="0">
                                          <p:val>
                                            <p:strVal val="ppt_h"/>
                                          </p:val>
                                        </p:tav>
                                        <p:tav tm="100000">
                                          <p:val>
                                            <p:strVal val="ppt_h"/>
                                          </p:val>
                                        </p:tav>
                                      </p:tavLst>
                                    </p:anim>
                                    <p:animEffect transition="out" filter="fade">
                                      <p:cBhvr>
                                        <p:cTn id="25" dur="1000"/>
                                        <p:tgtEl>
                                          <p:spTgt spid="4"/>
                                        </p:tgtEl>
                                      </p:cBhvr>
                                    </p:animEffect>
                                    <p:set>
                                      <p:cBhvr>
                                        <p:cTn id="26" dur="1" fill="hold">
                                          <p:stCondLst>
                                            <p:cond delay="999"/>
                                          </p:stCondLst>
                                        </p:cTn>
                                        <p:tgtEl>
                                          <p:spTgt spid="4"/>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50" presetClass="exit" presetSubtype="0" accel="100000" fill="hold" nodeType="clickEffect">
                                  <p:stCondLst>
                                    <p:cond delay="0"/>
                                  </p:stCondLst>
                                  <p:childTnLst>
                                    <p:anim calcmode="lin" valueType="num">
                                      <p:cBhvr>
                                        <p:cTn id="30" dur="1000"/>
                                        <p:tgtEl>
                                          <p:spTgt spid="8"/>
                                        </p:tgtEl>
                                        <p:attrNameLst>
                                          <p:attrName>ppt_w</p:attrName>
                                        </p:attrNameLst>
                                      </p:cBhvr>
                                      <p:tavLst>
                                        <p:tav tm="0">
                                          <p:val>
                                            <p:strVal val="ppt_w"/>
                                          </p:val>
                                        </p:tav>
                                        <p:tav tm="100000">
                                          <p:val>
                                            <p:strVal val="ppt_w+.3"/>
                                          </p:val>
                                        </p:tav>
                                      </p:tavLst>
                                    </p:anim>
                                    <p:anim calcmode="lin" valueType="num">
                                      <p:cBhvr>
                                        <p:cTn id="31" dur="1000"/>
                                        <p:tgtEl>
                                          <p:spTgt spid="8"/>
                                        </p:tgtEl>
                                        <p:attrNameLst>
                                          <p:attrName>ppt_h</p:attrName>
                                        </p:attrNameLst>
                                      </p:cBhvr>
                                      <p:tavLst>
                                        <p:tav tm="0">
                                          <p:val>
                                            <p:strVal val="ppt_h"/>
                                          </p:val>
                                        </p:tav>
                                        <p:tav tm="100000">
                                          <p:val>
                                            <p:strVal val="ppt_h"/>
                                          </p:val>
                                        </p:tav>
                                      </p:tavLst>
                                    </p:anim>
                                    <p:animEffect transition="out" filter="fade">
                                      <p:cBhvr>
                                        <p:cTn id="32" dur="1000"/>
                                        <p:tgtEl>
                                          <p:spTgt spid="8"/>
                                        </p:tgtEl>
                                      </p:cBhvr>
                                    </p:animEffect>
                                    <p:set>
                                      <p:cBhvr>
                                        <p:cTn id="33" dur="1" fill="hold">
                                          <p:stCondLst>
                                            <p:cond delay="999"/>
                                          </p:stCondLst>
                                        </p:cTn>
                                        <p:tgtEl>
                                          <p:spTgt spid="8"/>
                                        </p:tgtEl>
                                        <p:attrNameLst>
                                          <p:attrName>style.visibility</p:attrName>
                                        </p:attrNameLst>
                                      </p:cBhvr>
                                      <p:to>
                                        <p:strVal val="hidden"/>
                                      </p:to>
                                    </p:set>
                                  </p:childTnLst>
                                </p:cTn>
                              </p:par>
                            </p:childTnLst>
                          </p:cTn>
                        </p:par>
                      </p:childTnLst>
                    </p:cTn>
                  </p:par>
                  <p:par>
                    <p:cTn id="34" fill="hold">
                      <p:stCondLst>
                        <p:cond delay="indefinite"/>
                      </p:stCondLst>
                      <p:childTnLst>
                        <p:par>
                          <p:cTn id="35" fill="hold">
                            <p:stCondLst>
                              <p:cond delay="0"/>
                            </p:stCondLst>
                            <p:childTnLst>
                              <p:par>
                                <p:cTn id="36" presetID="50" presetClass="exit" presetSubtype="0" accel="100000" fill="hold" nodeType="clickEffect">
                                  <p:stCondLst>
                                    <p:cond delay="0"/>
                                  </p:stCondLst>
                                  <p:childTnLst>
                                    <p:anim calcmode="lin" valueType="num">
                                      <p:cBhvr>
                                        <p:cTn id="37" dur="1000"/>
                                        <p:tgtEl>
                                          <p:spTgt spid="6"/>
                                        </p:tgtEl>
                                        <p:attrNameLst>
                                          <p:attrName>ppt_w</p:attrName>
                                        </p:attrNameLst>
                                      </p:cBhvr>
                                      <p:tavLst>
                                        <p:tav tm="0">
                                          <p:val>
                                            <p:strVal val="ppt_w"/>
                                          </p:val>
                                        </p:tav>
                                        <p:tav tm="100000">
                                          <p:val>
                                            <p:strVal val="ppt_w+.3"/>
                                          </p:val>
                                        </p:tav>
                                      </p:tavLst>
                                    </p:anim>
                                    <p:anim calcmode="lin" valueType="num">
                                      <p:cBhvr>
                                        <p:cTn id="38" dur="1000"/>
                                        <p:tgtEl>
                                          <p:spTgt spid="6"/>
                                        </p:tgtEl>
                                        <p:attrNameLst>
                                          <p:attrName>ppt_h</p:attrName>
                                        </p:attrNameLst>
                                      </p:cBhvr>
                                      <p:tavLst>
                                        <p:tav tm="0">
                                          <p:val>
                                            <p:strVal val="ppt_h"/>
                                          </p:val>
                                        </p:tav>
                                        <p:tav tm="100000">
                                          <p:val>
                                            <p:strVal val="ppt_h"/>
                                          </p:val>
                                        </p:tav>
                                      </p:tavLst>
                                    </p:anim>
                                    <p:animEffect transition="out" filter="fade">
                                      <p:cBhvr>
                                        <p:cTn id="39" dur="1000"/>
                                        <p:tgtEl>
                                          <p:spTgt spid="6"/>
                                        </p:tgtEl>
                                      </p:cBhvr>
                                    </p:animEffect>
                                    <p:set>
                                      <p:cBhvr>
                                        <p:cTn id="40" dur="1" fill="hold">
                                          <p:stCondLst>
                                            <p:cond delay="999"/>
                                          </p:stCondLst>
                                        </p:cTn>
                                        <p:tgtEl>
                                          <p:spTgt spid="6"/>
                                        </p:tgtEl>
                                        <p:attrNameLst>
                                          <p:attrName>style.visibility</p:attrName>
                                        </p:attrNameLst>
                                      </p:cBhvr>
                                      <p:to>
                                        <p:strVal val="hidden"/>
                                      </p:to>
                                    </p:set>
                                  </p:childTnLst>
                                </p:cTn>
                              </p:par>
                            </p:childTnLst>
                          </p:cTn>
                        </p:par>
                      </p:childTnLst>
                    </p:cTn>
                  </p:par>
                  <p:par>
                    <p:cTn id="41" fill="hold">
                      <p:stCondLst>
                        <p:cond delay="indefinite"/>
                      </p:stCondLst>
                      <p:childTnLst>
                        <p:par>
                          <p:cTn id="42" fill="hold">
                            <p:stCondLst>
                              <p:cond delay="0"/>
                            </p:stCondLst>
                            <p:childTnLst>
                              <p:par>
                                <p:cTn id="43" presetID="50" presetClass="exit" presetSubtype="0" accel="100000" fill="hold" nodeType="clickEffect">
                                  <p:stCondLst>
                                    <p:cond delay="0"/>
                                  </p:stCondLst>
                                  <p:childTnLst>
                                    <p:anim calcmode="lin" valueType="num">
                                      <p:cBhvr>
                                        <p:cTn id="44" dur="1000"/>
                                        <p:tgtEl>
                                          <p:spTgt spid="10"/>
                                        </p:tgtEl>
                                        <p:attrNameLst>
                                          <p:attrName>ppt_w</p:attrName>
                                        </p:attrNameLst>
                                      </p:cBhvr>
                                      <p:tavLst>
                                        <p:tav tm="0">
                                          <p:val>
                                            <p:strVal val="ppt_w"/>
                                          </p:val>
                                        </p:tav>
                                        <p:tav tm="100000">
                                          <p:val>
                                            <p:strVal val="ppt_w+.3"/>
                                          </p:val>
                                        </p:tav>
                                      </p:tavLst>
                                    </p:anim>
                                    <p:anim calcmode="lin" valueType="num">
                                      <p:cBhvr>
                                        <p:cTn id="45" dur="1000"/>
                                        <p:tgtEl>
                                          <p:spTgt spid="10"/>
                                        </p:tgtEl>
                                        <p:attrNameLst>
                                          <p:attrName>ppt_h</p:attrName>
                                        </p:attrNameLst>
                                      </p:cBhvr>
                                      <p:tavLst>
                                        <p:tav tm="0">
                                          <p:val>
                                            <p:strVal val="ppt_h"/>
                                          </p:val>
                                        </p:tav>
                                        <p:tav tm="100000">
                                          <p:val>
                                            <p:strVal val="ppt_h"/>
                                          </p:val>
                                        </p:tav>
                                      </p:tavLst>
                                    </p:anim>
                                    <p:animEffect transition="out" filter="fade">
                                      <p:cBhvr>
                                        <p:cTn id="46" dur="1000"/>
                                        <p:tgtEl>
                                          <p:spTgt spid="10"/>
                                        </p:tgtEl>
                                      </p:cBhvr>
                                    </p:animEffect>
                                    <p:set>
                                      <p:cBhvr>
                                        <p:cTn id="47" dur="1" fill="hold">
                                          <p:stCondLst>
                                            <p:cond delay="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תמונה 2" descr="תמונה שמכילה טקסט&#10;&#10;התיאור נוצר באופן אוטומטי">
            <a:extLst>
              <a:ext uri="{FF2B5EF4-FFF2-40B4-BE49-F238E27FC236}">
                <a16:creationId xmlns:a16="http://schemas.microsoft.com/office/drawing/2014/main" id="{A16DADA8-C10E-452E-B5A9-F3F0E27333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5175" y="0"/>
            <a:ext cx="7053649" cy="6858000"/>
          </a:xfrm>
          <a:prstGeom prst="rect">
            <a:avLst/>
          </a:prstGeom>
        </p:spPr>
      </p:pic>
      <p:sp>
        <p:nvSpPr>
          <p:cNvPr id="4" name="תיבת טקסט 3">
            <a:extLst>
              <a:ext uri="{FF2B5EF4-FFF2-40B4-BE49-F238E27FC236}">
                <a16:creationId xmlns:a16="http://schemas.microsoft.com/office/drawing/2014/main" id="{CDF98061-A46B-4759-BC4E-82FCA34E215E}"/>
              </a:ext>
            </a:extLst>
          </p:cNvPr>
          <p:cNvSpPr txBox="1"/>
          <p:nvPr/>
        </p:nvSpPr>
        <p:spPr>
          <a:xfrm>
            <a:off x="0" y="0"/>
            <a:ext cx="9144000" cy="630942"/>
          </a:xfrm>
          <a:prstGeom prst="rect">
            <a:avLst/>
          </a:prstGeom>
          <a:solidFill>
            <a:schemeClr val="accent5">
              <a:lumMod val="50000"/>
            </a:schemeClr>
          </a:solidFill>
        </p:spPr>
        <p:txBody>
          <a:bodyPr wrap="square" rtlCol="1">
            <a:spAutoFit/>
          </a:bodyPr>
          <a:lstStyle/>
          <a:p>
            <a:pPr algn="ctr">
              <a:lnSpc>
                <a:spcPts val="2100"/>
              </a:lnSpc>
            </a:pPr>
            <a:r>
              <a:rPr lang="he-IL" sz="2000" b="1" i="0" dirty="0">
                <a:effectLst/>
                <a:latin typeface="Arial" panose="020B0604020202020204" pitchFamily="34" charset="0"/>
              </a:rPr>
              <a:t>שער </a:t>
            </a:r>
            <a:r>
              <a:rPr lang="he-IL" sz="2000" b="1" i="0" dirty="0" err="1">
                <a:effectLst/>
                <a:latin typeface="Arial" panose="020B0604020202020204" pitchFamily="34" charset="0"/>
              </a:rPr>
              <a:t>עִשְׁתַר</a:t>
            </a:r>
            <a:r>
              <a:rPr lang="he-IL" sz="2000" b="1" i="0" dirty="0">
                <a:effectLst/>
                <a:latin typeface="Arial" panose="020B0604020202020204" pitchFamily="34" charset="0"/>
              </a:rPr>
              <a:t>  - שימש כשער השמיני לעיר </a:t>
            </a:r>
            <a:r>
              <a:rPr lang="he-IL" sz="2000" b="1" i="0" u="none" strike="noStrike" dirty="0">
                <a:effectLst/>
                <a:latin typeface="Arial" panose="020B0604020202020204" pitchFamily="34" charset="0"/>
              </a:rPr>
              <a:t>בבל</a:t>
            </a:r>
            <a:r>
              <a:rPr lang="he-IL" sz="2000" b="1" i="0" dirty="0">
                <a:effectLst/>
                <a:latin typeface="Arial" panose="020B0604020202020204" pitchFamily="34" charset="0"/>
              </a:rPr>
              <a:t>, שער הכניסה הכחול המפורסם שלה. </a:t>
            </a:r>
            <a:br>
              <a:rPr lang="en-US" sz="2000" b="1" i="0" dirty="0">
                <a:effectLst/>
                <a:latin typeface="Arial" panose="020B0604020202020204" pitchFamily="34" charset="0"/>
              </a:rPr>
            </a:br>
            <a:r>
              <a:rPr lang="he-IL" sz="2000" b="1" i="0" dirty="0">
                <a:effectLst/>
                <a:latin typeface="Arial" panose="020B0604020202020204" pitchFamily="34" charset="0"/>
              </a:rPr>
              <a:t>השער נקרא על שם האלה </a:t>
            </a:r>
            <a:r>
              <a:rPr lang="he-IL" sz="2000" b="1" i="0" u="none" strike="noStrike" dirty="0" err="1">
                <a:effectLst/>
                <a:latin typeface="Arial" panose="020B0604020202020204" pitchFamily="34" charset="0"/>
              </a:rPr>
              <a:t>עשתר</a:t>
            </a:r>
            <a:r>
              <a:rPr lang="he-IL" sz="2000" b="1" i="0" dirty="0">
                <a:effectLst/>
                <a:latin typeface="Arial" panose="020B0604020202020204" pitchFamily="34" charset="0"/>
              </a:rPr>
              <a:t>.</a:t>
            </a:r>
            <a:endParaRPr lang="he-IL" sz="2000" b="1" dirty="0"/>
          </a:p>
        </p:txBody>
      </p:sp>
    </p:spTree>
    <p:extLst>
      <p:ext uri="{BB962C8B-B14F-4D97-AF65-F5344CB8AC3E}">
        <p14:creationId xmlns:p14="http://schemas.microsoft.com/office/powerpoint/2010/main" val="6437452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תמונה 16" descr="תמונה שמכילה מושב&#10;&#10;התיאור נוצר באופן אוטומטי">
            <a:extLst>
              <a:ext uri="{FF2B5EF4-FFF2-40B4-BE49-F238E27FC236}">
                <a16:creationId xmlns:a16="http://schemas.microsoft.com/office/drawing/2014/main" id="{A53F6FC0-6445-4F45-AEC5-093F08513B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80998"/>
            <a:ext cx="9144000" cy="6096000"/>
          </a:xfrm>
          <a:prstGeom prst="rect">
            <a:avLst/>
          </a:prstGeom>
        </p:spPr>
      </p:pic>
      <p:pic>
        <p:nvPicPr>
          <p:cNvPr id="9" name="תמונה 8" descr="תמונה שמכילה מקורה, קיר, אבן, חומרי בנייה&#10;&#10;התיאור נוצר באופן אוטומטי">
            <a:extLst>
              <a:ext uri="{FF2B5EF4-FFF2-40B4-BE49-F238E27FC236}">
                <a16:creationId xmlns:a16="http://schemas.microsoft.com/office/drawing/2014/main" id="{D362BF07-FAB5-4C97-9590-7EA74420C1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2294" y="9554"/>
            <a:ext cx="6816949" cy="6858000"/>
          </a:xfrm>
          <a:prstGeom prst="rect">
            <a:avLst/>
          </a:prstGeom>
        </p:spPr>
      </p:pic>
      <p:pic>
        <p:nvPicPr>
          <p:cNvPr id="15" name="תמונה 14" descr="תמונה שמכילה קינוח&#10;&#10;התיאור נוצר באופן אוטומטי">
            <a:extLst>
              <a:ext uri="{FF2B5EF4-FFF2-40B4-BE49-F238E27FC236}">
                <a16:creationId xmlns:a16="http://schemas.microsoft.com/office/drawing/2014/main" id="{6AB029A3-9387-4B56-B473-E8B5DC265B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8196" y="58307"/>
            <a:ext cx="5905146" cy="6818801"/>
          </a:xfrm>
          <a:prstGeom prst="rect">
            <a:avLst/>
          </a:prstGeom>
        </p:spPr>
      </p:pic>
      <p:sp>
        <p:nvSpPr>
          <p:cNvPr id="20" name="תיבת טקסט 19">
            <a:extLst>
              <a:ext uri="{FF2B5EF4-FFF2-40B4-BE49-F238E27FC236}">
                <a16:creationId xmlns:a16="http://schemas.microsoft.com/office/drawing/2014/main" id="{2CF95972-B453-4A7F-85D5-AD86DE2FA837}"/>
              </a:ext>
            </a:extLst>
          </p:cNvPr>
          <p:cNvSpPr txBox="1"/>
          <p:nvPr/>
        </p:nvSpPr>
        <p:spPr>
          <a:xfrm>
            <a:off x="0" y="0"/>
            <a:ext cx="9144000" cy="400110"/>
          </a:xfrm>
          <a:prstGeom prst="rect">
            <a:avLst/>
          </a:prstGeom>
          <a:solidFill>
            <a:schemeClr val="accent5">
              <a:lumMod val="50000"/>
            </a:schemeClr>
          </a:solidFill>
        </p:spPr>
        <p:txBody>
          <a:bodyPr wrap="square" rtlCol="1">
            <a:spAutoFit/>
          </a:bodyPr>
          <a:lstStyle/>
          <a:p>
            <a:pPr algn="ctr"/>
            <a:r>
              <a:rPr lang="he-IL" sz="2000" b="1" dirty="0"/>
              <a:t>דמויות שונות ללא שיוך ספציפי.</a:t>
            </a:r>
          </a:p>
        </p:txBody>
      </p:sp>
    </p:spTree>
    <p:extLst>
      <p:ext uri="{BB962C8B-B14F-4D97-AF65-F5344CB8AC3E}">
        <p14:creationId xmlns:p14="http://schemas.microsoft.com/office/powerpoint/2010/main" val="27108003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10" fill="hold" nodeType="clickEffect">
                                  <p:stCondLst>
                                    <p:cond delay="0"/>
                                  </p:stCondLst>
                                  <p:childTnLst>
                                    <p:anim calcmode="lin" valueType="num">
                                      <p:cBhvr>
                                        <p:cTn id="6" dur="1000"/>
                                        <p:tgtEl>
                                          <p:spTgt spid="15"/>
                                        </p:tgtEl>
                                        <p:attrNameLst>
                                          <p:attrName>ppt_w</p:attrName>
                                        </p:attrNameLst>
                                      </p:cBhvr>
                                      <p:tavLst>
                                        <p:tav tm="0">
                                          <p:val>
                                            <p:strVal val="ppt_w"/>
                                          </p:val>
                                        </p:tav>
                                        <p:tav tm="100000">
                                          <p:val>
                                            <p:fltVal val="0"/>
                                          </p:val>
                                        </p:tav>
                                      </p:tavLst>
                                    </p:anim>
                                    <p:anim calcmode="lin" valueType="num">
                                      <p:cBhvr>
                                        <p:cTn id="7" dur="1000"/>
                                        <p:tgtEl>
                                          <p:spTgt spid="15"/>
                                        </p:tgtEl>
                                        <p:attrNameLst>
                                          <p:attrName>ppt_h</p:attrName>
                                        </p:attrNameLst>
                                      </p:cBhvr>
                                      <p:tavLst>
                                        <p:tav tm="0">
                                          <p:val>
                                            <p:strVal val="ppt_h"/>
                                          </p:val>
                                        </p:tav>
                                        <p:tav tm="100000">
                                          <p:val>
                                            <p:strVal val="ppt_h"/>
                                          </p:val>
                                        </p:tav>
                                      </p:tavLst>
                                    </p:anim>
                                    <p:set>
                                      <p:cBhvr>
                                        <p:cTn id="8" dur="1" fill="hold">
                                          <p:stCondLst>
                                            <p:cond delay="999"/>
                                          </p:stCondLst>
                                        </p:cTn>
                                        <p:tgtEl>
                                          <p:spTgt spid="15"/>
                                        </p:tgtEl>
                                        <p:attrNameLst>
                                          <p:attrName>style.visibility</p:attrName>
                                        </p:attrNameLst>
                                      </p:cBhvr>
                                      <p:to>
                                        <p:strVal val="hidden"/>
                                      </p:to>
                                    </p:set>
                                  </p:childTnLst>
                                </p:cTn>
                              </p:par>
                              <p:par>
                                <p:cTn id="9" presetID="47" presetClass="exit" presetSubtype="0" fill="hold" grpId="0" nodeType="withEffect">
                                  <p:stCondLst>
                                    <p:cond delay="0"/>
                                  </p:stCondLst>
                                  <p:childTnLst>
                                    <p:animEffect transition="out" filter="fade">
                                      <p:cBhvr>
                                        <p:cTn id="10" dur="1000"/>
                                        <p:tgtEl>
                                          <p:spTgt spid="20"/>
                                        </p:tgtEl>
                                      </p:cBhvr>
                                    </p:animEffect>
                                    <p:anim calcmode="lin" valueType="num">
                                      <p:cBhvr>
                                        <p:cTn id="11" dur="1000"/>
                                        <p:tgtEl>
                                          <p:spTgt spid="20"/>
                                        </p:tgtEl>
                                        <p:attrNameLst>
                                          <p:attrName>ppt_x</p:attrName>
                                        </p:attrNameLst>
                                      </p:cBhvr>
                                      <p:tavLst>
                                        <p:tav tm="0">
                                          <p:val>
                                            <p:strVal val="ppt_x"/>
                                          </p:val>
                                        </p:tav>
                                        <p:tav tm="100000">
                                          <p:val>
                                            <p:strVal val="ppt_x"/>
                                          </p:val>
                                        </p:tav>
                                      </p:tavLst>
                                    </p:anim>
                                    <p:anim calcmode="lin" valueType="num">
                                      <p:cBhvr>
                                        <p:cTn id="12" dur="1000"/>
                                        <p:tgtEl>
                                          <p:spTgt spid="20"/>
                                        </p:tgtEl>
                                        <p:attrNameLst>
                                          <p:attrName>ppt_y</p:attrName>
                                        </p:attrNameLst>
                                      </p:cBhvr>
                                      <p:tavLst>
                                        <p:tav tm="0">
                                          <p:val>
                                            <p:strVal val="ppt_y"/>
                                          </p:val>
                                        </p:tav>
                                        <p:tav tm="100000">
                                          <p:val>
                                            <p:strVal val="ppt_y-.1"/>
                                          </p:val>
                                        </p:tav>
                                      </p:tavLst>
                                    </p:anim>
                                    <p:set>
                                      <p:cBhvr>
                                        <p:cTn id="13" dur="1" fill="hold">
                                          <p:stCondLst>
                                            <p:cond delay="999"/>
                                          </p:stCondLst>
                                        </p:cTn>
                                        <p:tgtEl>
                                          <p:spTgt spid="20"/>
                                        </p:tgtEl>
                                        <p:attrNameLst>
                                          <p:attrName>style.visibility</p:attrName>
                                        </p:attrNameLst>
                                      </p:cBhvr>
                                      <p:to>
                                        <p:strVal val="hidden"/>
                                      </p:to>
                                    </p:set>
                                  </p:childTnLst>
                                </p:cTn>
                              </p:par>
                              <p:par>
                                <p:cTn id="14" presetID="42"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1000"/>
                                        <p:tgtEl>
                                          <p:spTgt spid="9"/>
                                        </p:tgtEl>
                                      </p:cBhvr>
                                    </p:animEffect>
                                    <p:anim calcmode="lin" valueType="num">
                                      <p:cBhvr>
                                        <p:cTn id="17" dur="1000" fill="hold"/>
                                        <p:tgtEl>
                                          <p:spTgt spid="9"/>
                                        </p:tgtEl>
                                        <p:attrNameLst>
                                          <p:attrName>ppt_x</p:attrName>
                                        </p:attrNameLst>
                                      </p:cBhvr>
                                      <p:tavLst>
                                        <p:tav tm="0">
                                          <p:val>
                                            <p:strVal val="#ppt_x"/>
                                          </p:val>
                                        </p:tav>
                                        <p:tav tm="100000">
                                          <p:val>
                                            <p:strVal val="#ppt_x"/>
                                          </p:val>
                                        </p:tav>
                                      </p:tavLst>
                                    </p:anim>
                                    <p:anim calcmode="lin" valueType="num">
                                      <p:cBhvr>
                                        <p:cTn id="1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2" presetClass="exit" presetSubtype="4" fill="hold" nodeType="clickEffect">
                                  <p:stCondLst>
                                    <p:cond delay="0"/>
                                  </p:stCondLst>
                                  <p:childTnLst>
                                    <p:anim calcmode="lin" valueType="num">
                                      <p:cBhvr additive="base">
                                        <p:cTn id="22" dur="1000"/>
                                        <p:tgtEl>
                                          <p:spTgt spid="9"/>
                                        </p:tgtEl>
                                        <p:attrNameLst>
                                          <p:attrName>ppt_y</p:attrName>
                                        </p:attrNameLst>
                                      </p:cBhvr>
                                      <p:tavLst>
                                        <p:tav tm="0">
                                          <p:val>
                                            <p:strVal val="#ppt_y"/>
                                          </p:val>
                                        </p:tav>
                                        <p:tav tm="100000">
                                          <p:val>
                                            <p:strVal val="#ppt_y+#ppt_h*1.125000"/>
                                          </p:val>
                                        </p:tav>
                                      </p:tavLst>
                                    </p:anim>
                                    <p:animEffect transition="out" filter="wipe(down)">
                                      <p:cBhvr>
                                        <p:cTn id="23" dur="1000"/>
                                        <p:tgtEl>
                                          <p:spTgt spid="9"/>
                                        </p:tgtEl>
                                      </p:cBhvr>
                                    </p:animEffect>
                                    <p:set>
                                      <p:cBhvr>
                                        <p:cTn id="24" dur="1" fill="hold">
                                          <p:stCondLst>
                                            <p:cond delay="999"/>
                                          </p:stCondLst>
                                        </p:cTn>
                                        <p:tgtEl>
                                          <p:spTgt spid="9"/>
                                        </p:tgtEl>
                                        <p:attrNameLst>
                                          <p:attrName>style.visibility</p:attrName>
                                        </p:attrNameLst>
                                      </p:cBhvr>
                                      <p:to>
                                        <p:strVal val="hidden"/>
                                      </p:to>
                                    </p:set>
                                  </p:childTnLst>
                                </p:cTn>
                              </p:par>
                              <p:par>
                                <p:cTn id="25" presetID="55" presetClass="entr" presetSubtype="0"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p:cTn id="27" dur="1000" fill="hold"/>
                                        <p:tgtEl>
                                          <p:spTgt spid="17"/>
                                        </p:tgtEl>
                                        <p:attrNameLst>
                                          <p:attrName>ppt_w</p:attrName>
                                        </p:attrNameLst>
                                      </p:cBhvr>
                                      <p:tavLst>
                                        <p:tav tm="0">
                                          <p:val>
                                            <p:strVal val="#ppt_w*0.70"/>
                                          </p:val>
                                        </p:tav>
                                        <p:tav tm="100000">
                                          <p:val>
                                            <p:strVal val="#ppt_w"/>
                                          </p:val>
                                        </p:tav>
                                      </p:tavLst>
                                    </p:anim>
                                    <p:anim calcmode="lin" valueType="num">
                                      <p:cBhvr>
                                        <p:cTn id="28" dur="1000" fill="hold"/>
                                        <p:tgtEl>
                                          <p:spTgt spid="17"/>
                                        </p:tgtEl>
                                        <p:attrNameLst>
                                          <p:attrName>ppt_h</p:attrName>
                                        </p:attrNameLst>
                                      </p:cBhvr>
                                      <p:tavLst>
                                        <p:tav tm="0">
                                          <p:val>
                                            <p:strVal val="#ppt_h"/>
                                          </p:val>
                                        </p:tav>
                                        <p:tav tm="100000">
                                          <p:val>
                                            <p:strVal val="#ppt_h"/>
                                          </p:val>
                                        </p:tav>
                                      </p:tavLst>
                                    </p:anim>
                                    <p:animEffect transition="in" filter="fade">
                                      <p:cBhvr>
                                        <p:cTn id="29"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תמונה 9" descr="תמונה שמכילה קיר, חתול, כלי חרס&#10;&#10;התיאור נוצר באופן אוטומטי">
            <a:extLst>
              <a:ext uri="{FF2B5EF4-FFF2-40B4-BE49-F238E27FC236}">
                <a16:creationId xmlns:a16="http://schemas.microsoft.com/office/drawing/2014/main" id="{1E118434-F67D-49B8-9C5F-14304F33AA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9270" y="-19637"/>
            <a:ext cx="5174395" cy="6858000"/>
          </a:xfrm>
          <a:prstGeom prst="rect">
            <a:avLst/>
          </a:prstGeom>
        </p:spPr>
      </p:pic>
      <p:pic>
        <p:nvPicPr>
          <p:cNvPr id="4" name="תמונה 3" descr="תמונה שמכילה מקורה, קיר, קומה, שחור&#10;&#10;התיאור נוצר באופן אוטומטי">
            <a:extLst>
              <a:ext uri="{FF2B5EF4-FFF2-40B4-BE49-F238E27FC236}">
                <a16:creationId xmlns:a16="http://schemas.microsoft.com/office/drawing/2014/main" id="{133D4D37-E867-4FE3-9923-B5A46219B7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14331" y="-19637"/>
            <a:ext cx="4657306" cy="6858000"/>
          </a:xfrm>
          <a:prstGeom prst="rect">
            <a:avLst/>
          </a:prstGeom>
        </p:spPr>
      </p:pic>
      <p:pic>
        <p:nvPicPr>
          <p:cNvPr id="2" name="תמונה 1">
            <a:extLst>
              <a:ext uri="{FF2B5EF4-FFF2-40B4-BE49-F238E27FC236}">
                <a16:creationId xmlns:a16="http://schemas.microsoft.com/office/drawing/2014/main" id="{CEADF64A-7D46-4899-B615-5D708BCD9C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99269" y="-39274"/>
            <a:ext cx="5330399" cy="6877637"/>
          </a:xfrm>
          <a:prstGeom prst="rect">
            <a:avLst/>
          </a:prstGeom>
        </p:spPr>
      </p:pic>
      <p:pic>
        <p:nvPicPr>
          <p:cNvPr id="6" name="תמונה 5" descr="תמונה שמכילה מקורה, בוהה&#10;&#10;התיאור נוצר באופן אוטומטי">
            <a:extLst>
              <a:ext uri="{FF2B5EF4-FFF2-40B4-BE49-F238E27FC236}">
                <a16:creationId xmlns:a16="http://schemas.microsoft.com/office/drawing/2014/main" id="{889F6190-4459-48B5-BD93-0CB392CEC0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9637"/>
            <a:ext cx="9095528" cy="6858000"/>
          </a:xfrm>
          <a:prstGeom prst="rect">
            <a:avLst/>
          </a:prstGeom>
        </p:spPr>
      </p:pic>
      <p:pic>
        <p:nvPicPr>
          <p:cNvPr id="8" name="תמונה 7" descr="תמונה שמכילה מקורה, בוהה&#10;&#10;התיאור נוצר באופן אוטומטי">
            <a:extLst>
              <a:ext uri="{FF2B5EF4-FFF2-40B4-BE49-F238E27FC236}">
                <a16:creationId xmlns:a16="http://schemas.microsoft.com/office/drawing/2014/main" id="{733F1CF4-7D4B-41BF-84E5-E7E4CB41FFD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473" y="0"/>
            <a:ext cx="9095528" cy="6858000"/>
          </a:xfrm>
          <a:prstGeom prst="rect">
            <a:avLst/>
          </a:prstGeom>
        </p:spPr>
      </p:pic>
    </p:spTree>
    <p:extLst>
      <p:ext uri="{BB962C8B-B14F-4D97-AF65-F5344CB8AC3E}">
        <p14:creationId xmlns:p14="http://schemas.microsoft.com/office/powerpoint/2010/main" val="36768070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xit" presetSubtype="0" fill="hold" nodeType="clickEffect">
                                  <p:stCondLst>
                                    <p:cond delay="0"/>
                                  </p:stCondLst>
                                  <p:childTnLst>
                                    <p:animEffect transition="out" filter="wedge">
                                      <p:cBhvr>
                                        <p:cTn id="6" dur="1000"/>
                                        <p:tgtEl>
                                          <p:spTgt spid="8"/>
                                        </p:tgtEl>
                                      </p:cBhvr>
                                    </p:animEffect>
                                    <p:set>
                                      <p:cBhvr>
                                        <p:cTn id="7" dur="1" fill="hold">
                                          <p:stCondLst>
                                            <p:cond delay="999"/>
                                          </p:stCondLst>
                                        </p:cTn>
                                        <p:tgtEl>
                                          <p:spTgt spid="8"/>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0" presetClass="exit" presetSubtype="0" fill="hold" nodeType="clickEffect">
                                  <p:stCondLst>
                                    <p:cond delay="0"/>
                                  </p:stCondLst>
                                  <p:childTnLst>
                                    <p:animEffect transition="out" filter="wedge">
                                      <p:cBhvr>
                                        <p:cTn id="11" dur="1000"/>
                                        <p:tgtEl>
                                          <p:spTgt spid="6"/>
                                        </p:tgtEl>
                                      </p:cBhvr>
                                    </p:animEffect>
                                    <p:set>
                                      <p:cBhvr>
                                        <p:cTn id="12" dur="1" fill="hold">
                                          <p:stCondLst>
                                            <p:cond delay="999"/>
                                          </p:stCondLst>
                                        </p:cTn>
                                        <p:tgtEl>
                                          <p:spTgt spid="6"/>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2" presetClass="exit" presetSubtype="1" fill="hold" nodeType="clickEffect">
                                  <p:stCondLst>
                                    <p:cond delay="0"/>
                                  </p:stCondLst>
                                  <p:childTnLst>
                                    <p:anim calcmode="lin" valueType="num">
                                      <p:cBhvr additive="base">
                                        <p:cTn id="16" dur="1000"/>
                                        <p:tgtEl>
                                          <p:spTgt spid="2"/>
                                        </p:tgtEl>
                                        <p:attrNameLst>
                                          <p:attrName>ppt_y</p:attrName>
                                        </p:attrNameLst>
                                      </p:cBhvr>
                                      <p:tavLst>
                                        <p:tav tm="0">
                                          <p:val>
                                            <p:strVal val="#ppt_y"/>
                                          </p:val>
                                        </p:tav>
                                        <p:tav tm="100000">
                                          <p:val>
                                            <p:strVal val="#ppt_y-#ppt_h*1.125000"/>
                                          </p:val>
                                        </p:tav>
                                      </p:tavLst>
                                    </p:anim>
                                    <p:animEffect transition="out" filter="wipe(up)">
                                      <p:cBhvr>
                                        <p:cTn id="17" dur="1000"/>
                                        <p:tgtEl>
                                          <p:spTgt spid="2"/>
                                        </p:tgtEl>
                                      </p:cBhvr>
                                    </p:animEffect>
                                    <p:set>
                                      <p:cBhvr>
                                        <p:cTn id="18" dur="1" fill="hold">
                                          <p:stCondLst>
                                            <p:cond delay="999"/>
                                          </p:stCondLst>
                                        </p:cTn>
                                        <p:tgtEl>
                                          <p:spTgt spid="2"/>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7" presetClass="exit" presetSubtype="10" fill="hold" nodeType="clickEffect">
                                  <p:stCondLst>
                                    <p:cond delay="0"/>
                                  </p:stCondLst>
                                  <p:childTnLst>
                                    <p:anim calcmode="lin" valueType="num">
                                      <p:cBhvr>
                                        <p:cTn id="22" dur="1000"/>
                                        <p:tgtEl>
                                          <p:spTgt spid="4"/>
                                        </p:tgtEl>
                                        <p:attrNameLst>
                                          <p:attrName>ppt_w</p:attrName>
                                        </p:attrNameLst>
                                      </p:cBhvr>
                                      <p:tavLst>
                                        <p:tav tm="0">
                                          <p:val>
                                            <p:strVal val="ppt_w"/>
                                          </p:val>
                                        </p:tav>
                                        <p:tav tm="100000">
                                          <p:val>
                                            <p:fltVal val="0"/>
                                          </p:val>
                                        </p:tav>
                                      </p:tavLst>
                                    </p:anim>
                                    <p:anim calcmode="lin" valueType="num">
                                      <p:cBhvr>
                                        <p:cTn id="23" dur="1000"/>
                                        <p:tgtEl>
                                          <p:spTgt spid="4"/>
                                        </p:tgtEl>
                                        <p:attrNameLst>
                                          <p:attrName>ppt_h</p:attrName>
                                        </p:attrNameLst>
                                      </p:cBhvr>
                                      <p:tavLst>
                                        <p:tav tm="0">
                                          <p:val>
                                            <p:strVal val="ppt_h"/>
                                          </p:val>
                                        </p:tav>
                                        <p:tav tm="100000">
                                          <p:val>
                                            <p:strVal val="ppt_h"/>
                                          </p:val>
                                        </p:tav>
                                      </p:tavLst>
                                    </p:anim>
                                    <p:set>
                                      <p:cBhvr>
                                        <p:cTn id="24" dur="1" fill="hold">
                                          <p:stCondLst>
                                            <p:cond delay="999"/>
                                          </p:stCondLst>
                                        </p:cTn>
                                        <p:tgtEl>
                                          <p:spTgt spid="4"/>
                                        </p:tgtEl>
                                        <p:attrNameLst>
                                          <p:attrName>style.visibility</p:attrName>
                                        </p:attrNameLst>
                                      </p:cBhvr>
                                      <p:to>
                                        <p:strVal val="hidden"/>
                                      </p:to>
                                    </p:set>
                                  </p:childTnLst>
                                </p:cTn>
                              </p:par>
                              <p:par>
                                <p:cTn id="25" presetID="10" presetClass="entr" presetSubtype="0"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תיבת טקסט 1">
            <a:extLst>
              <a:ext uri="{FF2B5EF4-FFF2-40B4-BE49-F238E27FC236}">
                <a16:creationId xmlns:a16="http://schemas.microsoft.com/office/drawing/2014/main" id="{6D93869C-1ABC-4242-8849-0A6DDABEF3C6}"/>
              </a:ext>
            </a:extLst>
          </p:cNvPr>
          <p:cNvSpPr txBox="1"/>
          <p:nvPr/>
        </p:nvSpPr>
        <p:spPr>
          <a:xfrm>
            <a:off x="0" y="0"/>
            <a:ext cx="9144000" cy="400110"/>
          </a:xfrm>
          <a:prstGeom prst="rect">
            <a:avLst/>
          </a:prstGeom>
          <a:noFill/>
        </p:spPr>
        <p:txBody>
          <a:bodyPr wrap="square" rtlCol="1">
            <a:spAutoFit/>
          </a:bodyPr>
          <a:lstStyle/>
          <a:p>
            <a:pPr algn="ctr"/>
            <a:r>
              <a:rPr lang="he-IL" sz="2000" b="1" dirty="0"/>
              <a:t>סרקופגים נהדרים</a:t>
            </a:r>
          </a:p>
        </p:txBody>
      </p:sp>
      <p:pic>
        <p:nvPicPr>
          <p:cNvPr id="4" name="תמונה 3" descr="תמונה שמכילה ישן, שידת מגירות, אבן&#10;&#10;התיאור נוצר באופן אוטומטי">
            <a:extLst>
              <a:ext uri="{FF2B5EF4-FFF2-40B4-BE49-F238E27FC236}">
                <a16:creationId xmlns:a16="http://schemas.microsoft.com/office/drawing/2014/main" id="{C6BDFE33-FB1D-4C6B-876F-74CC18763F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471596"/>
            <a:ext cx="9144000" cy="5386404"/>
          </a:xfrm>
          <a:prstGeom prst="rect">
            <a:avLst/>
          </a:prstGeom>
        </p:spPr>
      </p:pic>
      <p:pic>
        <p:nvPicPr>
          <p:cNvPr id="6" name="תמונה 5" descr="תמונה שמכילה קיר, מקורה, רהיטים, שולחן&#10;&#10;התיאור נוצר באופן אוטומטי">
            <a:extLst>
              <a:ext uri="{FF2B5EF4-FFF2-40B4-BE49-F238E27FC236}">
                <a16:creationId xmlns:a16="http://schemas.microsoft.com/office/drawing/2014/main" id="{53658DEF-873D-4F0D-BFBA-946A7B0F6D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71596"/>
            <a:ext cx="9144000" cy="5429776"/>
          </a:xfrm>
          <a:prstGeom prst="rect">
            <a:avLst/>
          </a:prstGeom>
        </p:spPr>
      </p:pic>
      <p:pic>
        <p:nvPicPr>
          <p:cNvPr id="8" name="תמונה 7" descr="תמונה שמכילה קומה, מקורה&#10;&#10;התיאור נוצר באופן אוטומטי">
            <a:extLst>
              <a:ext uri="{FF2B5EF4-FFF2-40B4-BE49-F238E27FC236}">
                <a16:creationId xmlns:a16="http://schemas.microsoft.com/office/drawing/2014/main" id="{988BB557-2725-4A2E-BCB2-6AC680E506D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471596"/>
            <a:ext cx="9144000" cy="5386404"/>
          </a:xfrm>
          <a:prstGeom prst="rect">
            <a:avLst/>
          </a:prstGeom>
        </p:spPr>
      </p:pic>
    </p:spTree>
    <p:extLst>
      <p:ext uri="{BB962C8B-B14F-4D97-AF65-F5344CB8AC3E}">
        <p14:creationId xmlns:p14="http://schemas.microsoft.com/office/powerpoint/2010/main" val="40237665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xit" presetSubtype="32" fill="hold" nodeType="clickEffect">
                                  <p:stCondLst>
                                    <p:cond delay="0"/>
                                  </p:stCondLst>
                                  <p:childTnLst>
                                    <p:animEffect transition="out" filter="plus(out)">
                                      <p:cBhvr>
                                        <p:cTn id="6" dur="1000"/>
                                        <p:tgtEl>
                                          <p:spTgt spid="8"/>
                                        </p:tgtEl>
                                      </p:cBhvr>
                                    </p:animEffect>
                                    <p:set>
                                      <p:cBhvr>
                                        <p:cTn id="7" dur="1" fill="hold">
                                          <p:stCondLst>
                                            <p:cond delay="999"/>
                                          </p:stCondLst>
                                        </p:cTn>
                                        <p:tgtEl>
                                          <p:spTgt spid="8"/>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3" presetClass="exit" presetSubtype="32" fill="hold" nodeType="clickEffect">
                                  <p:stCondLst>
                                    <p:cond delay="0"/>
                                  </p:stCondLst>
                                  <p:childTnLst>
                                    <p:animEffect transition="out" filter="plus(out)">
                                      <p:cBhvr>
                                        <p:cTn id="11" dur="1000"/>
                                        <p:tgtEl>
                                          <p:spTgt spid="6"/>
                                        </p:tgtEl>
                                      </p:cBhvr>
                                    </p:animEffect>
                                    <p:set>
                                      <p:cBhvr>
                                        <p:cTn id="12"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תמונה 9" descr="תמונה שמכילה אבן, חומרי בנייה, ישן, מגובב&#10;&#10;התיאור נוצר באופן אוטומטי">
            <a:extLst>
              <a:ext uri="{FF2B5EF4-FFF2-40B4-BE49-F238E27FC236}">
                <a16:creationId xmlns:a16="http://schemas.microsoft.com/office/drawing/2014/main" id="{A7F352A1-C36C-4AA2-BC50-5F90E19C20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3748" y="0"/>
            <a:ext cx="8676503" cy="6858000"/>
          </a:xfrm>
          <a:prstGeom prst="rect">
            <a:avLst/>
          </a:prstGeom>
        </p:spPr>
      </p:pic>
      <p:pic>
        <p:nvPicPr>
          <p:cNvPr id="2" name="תמונה 1" descr="תמונה שמכילה יונק, פרימט&#10;&#10;התיאור נוצר באופן אוטומטי">
            <a:extLst>
              <a:ext uri="{FF2B5EF4-FFF2-40B4-BE49-F238E27FC236}">
                <a16:creationId xmlns:a16="http://schemas.microsoft.com/office/drawing/2014/main" id="{5999E9F0-C40F-4E7D-B117-423298DB4E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87015" y="1381697"/>
            <a:ext cx="6369969" cy="5476303"/>
          </a:xfrm>
          <a:prstGeom prst="rect">
            <a:avLst/>
          </a:prstGeom>
        </p:spPr>
      </p:pic>
      <p:pic>
        <p:nvPicPr>
          <p:cNvPr id="6" name="תמונה 5" descr="תמונה שמכילה טקסט&#10;&#10;התיאור נוצר באופן אוטומטי">
            <a:extLst>
              <a:ext uri="{FF2B5EF4-FFF2-40B4-BE49-F238E27FC236}">
                <a16:creationId xmlns:a16="http://schemas.microsoft.com/office/drawing/2014/main" id="{F9B48C94-A715-45AD-9949-CCF6A2C97F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9144000" cy="1381065"/>
          </a:xfrm>
          <a:prstGeom prst="rect">
            <a:avLst/>
          </a:prstGeom>
        </p:spPr>
      </p:pic>
    </p:spTree>
    <p:extLst>
      <p:ext uri="{BB962C8B-B14F-4D97-AF65-F5344CB8AC3E}">
        <p14:creationId xmlns:p14="http://schemas.microsoft.com/office/powerpoint/2010/main" val="21538070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xit" presetSubtype="0" fill="hold" nodeType="clickEffect">
                                  <p:stCondLst>
                                    <p:cond delay="0"/>
                                  </p:stCondLst>
                                  <p:childTnLst>
                                    <p:animEffect transition="out" filter="fade">
                                      <p:cBhvr>
                                        <p:cTn id="6" dur="1000"/>
                                        <p:tgtEl>
                                          <p:spTgt spid="2"/>
                                        </p:tgtEl>
                                      </p:cBhvr>
                                    </p:animEffect>
                                    <p:anim calcmode="lin" valueType="num">
                                      <p:cBhvr>
                                        <p:cTn id="7" dur="1000"/>
                                        <p:tgtEl>
                                          <p:spTgt spid="2"/>
                                        </p:tgtEl>
                                        <p:attrNameLst>
                                          <p:attrName>ppt_x</p:attrName>
                                        </p:attrNameLst>
                                      </p:cBhvr>
                                      <p:tavLst>
                                        <p:tav tm="0">
                                          <p:val>
                                            <p:strVal val="ppt_x"/>
                                          </p:val>
                                        </p:tav>
                                        <p:tav tm="100000">
                                          <p:val>
                                            <p:strVal val="ppt_x"/>
                                          </p:val>
                                        </p:tav>
                                      </p:tavLst>
                                    </p:anim>
                                    <p:anim calcmode="lin" valueType="num">
                                      <p:cBhvr>
                                        <p:cTn id="8" dur="1000"/>
                                        <p:tgtEl>
                                          <p:spTgt spid="2"/>
                                        </p:tgtEl>
                                        <p:attrNameLst>
                                          <p:attrName>ppt_y</p:attrName>
                                        </p:attrNameLst>
                                      </p:cBhvr>
                                      <p:tavLst>
                                        <p:tav tm="0">
                                          <p:val>
                                            <p:strVal val="ppt_y"/>
                                          </p:val>
                                        </p:tav>
                                        <p:tav tm="100000">
                                          <p:val>
                                            <p:strVal val="ppt_y-.1"/>
                                          </p:val>
                                        </p:tav>
                                      </p:tavLst>
                                    </p:anim>
                                    <p:set>
                                      <p:cBhvr>
                                        <p:cTn id="9" dur="1" fill="hold">
                                          <p:stCondLst>
                                            <p:cond delay="999"/>
                                          </p:stCondLst>
                                        </p:cTn>
                                        <p:tgtEl>
                                          <p:spTgt spid="2"/>
                                        </p:tgtEl>
                                        <p:attrNameLst>
                                          <p:attrName>style.visibility</p:attrName>
                                        </p:attrNameLst>
                                      </p:cBhvr>
                                      <p:to>
                                        <p:strVal val="hidden"/>
                                      </p:to>
                                    </p:set>
                                  </p:childTnLst>
                                </p:cTn>
                              </p:par>
                              <p:par>
                                <p:cTn id="10" presetID="47" presetClass="exit" presetSubtype="0" fill="hold" nodeType="withEffect">
                                  <p:stCondLst>
                                    <p:cond delay="0"/>
                                  </p:stCondLst>
                                  <p:childTnLst>
                                    <p:animEffect transition="out" filter="fade">
                                      <p:cBhvr>
                                        <p:cTn id="11" dur="1000"/>
                                        <p:tgtEl>
                                          <p:spTgt spid="6"/>
                                        </p:tgtEl>
                                      </p:cBhvr>
                                    </p:animEffect>
                                    <p:anim calcmode="lin" valueType="num">
                                      <p:cBhvr>
                                        <p:cTn id="12" dur="1000"/>
                                        <p:tgtEl>
                                          <p:spTgt spid="6"/>
                                        </p:tgtEl>
                                        <p:attrNameLst>
                                          <p:attrName>ppt_x</p:attrName>
                                        </p:attrNameLst>
                                      </p:cBhvr>
                                      <p:tavLst>
                                        <p:tav tm="0">
                                          <p:val>
                                            <p:strVal val="ppt_x"/>
                                          </p:val>
                                        </p:tav>
                                        <p:tav tm="100000">
                                          <p:val>
                                            <p:strVal val="ppt_x"/>
                                          </p:val>
                                        </p:tav>
                                      </p:tavLst>
                                    </p:anim>
                                    <p:anim calcmode="lin" valueType="num">
                                      <p:cBhvr>
                                        <p:cTn id="13" dur="1000"/>
                                        <p:tgtEl>
                                          <p:spTgt spid="6"/>
                                        </p:tgtEl>
                                        <p:attrNameLst>
                                          <p:attrName>ppt_y</p:attrName>
                                        </p:attrNameLst>
                                      </p:cBhvr>
                                      <p:tavLst>
                                        <p:tav tm="0">
                                          <p:val>
                                            <p:strVal val="ppt_y"/>
                                          </p:val>
                                        </p:tav>
                                        <p:tav tm="100000">
                                          <p:val>
                                            <p:strVal val="ppt_y-.1"/>
                                          </p:val>
                                        </p:tav>
                                      </p:tavLst>
                                    </p:anim>
                                    <p:set>
                                      <p:cBhvr>
                                        <p:cTn id="14" dur="1" fill="hold">
                                          <p:stCondLst>
                                            <p:cond delay="999"/>
                                          </p:stCondLst>
                                        </p:cTn>
                                        <p:tgtEl>
                                          <p:spTgt spid="6"/>
                                        </p:tgtEl>
                                        <p:attrNameLst>
                                          <p:attrName>style.visibility</p:attrName>
                                        </p:attrNameLst>
                                      </p:cBhvr>
                                      <p:to>
                                        <p:strVal val="hidden"/>
                                      </p:to>
                                    </p:set>
                                  </p:childTnLst>
                                </p:cTn>
                              </p:par>
                              <p:par>
                                <p:cTn id="15" presetID="55"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1000" fill="hold"/>
                                        <p:tgtEl>
                                          <p:spTgt spid="10"/>
                                        </p:tgtEl>
                                        <p:attrNameLst>
                                          <p:attrName>ppt_w</p:attrName>
                                        </p:attrNameLst>
                                      </p:cBhvr>
                                      <p:tavLst>
                                        <p:tav tm="0">
                                          <p:val>
                                            <p:strVal val="#ppt_w*0.70"/>
                                          </p:val>
                                        </p:tav>
                                        <p:tav tm="100000">
                                          <p:val>
                                            <p:strVal val="#ppt_w"/>
                                          </p:val>
                                        </p:tav>
                                      </p:tavLst>
                                    </p:anim>
                                    <p:anim calcmode="lin" valueType="num">
                                      <p:cBhvr>
                                        <p:cTn id="18" dur="1000" fill="hold"/>
                                        <p:tgtEl>
                                          <p:spTgt spid="10"/>
                                        </p:tgtEl>
                                        <p:attrNameLst>
                                          <p:attrName>ppt_h</p:attrName>
                                        </p:attrNameLst>
                                      </p:cBhvr>
                                      <p:tavLst>
                                        <p:tav tm="0">
                                          <p:val>
                                            <p:strVal val="#ppt_h"/>
                                          </p:val>
                                        </p:tav>
                                        <p:tav tm="100000">
                                          <p:val>
                                            <p:strVal val="#ppt_h"/>
                                          </p:val>
                                        </p:tav>
                                      </p:tavLst>
                                    </p:anim>
                                    <p:animEffect transition="in" filter="fade">
                                      <p:cBhvr>
                                        <p:cTn id="1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תיבת טקסט 1">
            <a:extLst>
              <a:ext uri="{FF2B5EF4-FFF2-40B4-BE49-F238E27FC236}">
                <a16:creationId xmlns:a16="http://schemas.microsoft.com/office/drawing/2014/main" id="{99CC7670-381D-458D-A665-66CCC939BC4C}"/>
              </a:ext>
            </a:extLst>
          </p:cNvPr>
          <p:cNvSpPr txBox="1"/>
          <p:nvPr/>
        </p:nvSpPr>
        <p:spPr>
          <a:xfrm>
            <a:off x="0" y="0"/>
            <a:ext cx="9144000" cy="4154984"/>
          </a:xfrm>
          <a:prstGeom prst="rect">
            <a:avLst/>
          </a:prstGeom>
          <a:noFill/>
        </p:spPr>
        <p:txBody>
          <a:bodyPr wrap="square" rtlCol="1">
            <a:spAutoFit/>
          </a:bodyPr>
          <a:lstStyle/>
          <a:p>
            <a:pPr algn="ctr"/>
            <a:r>
              <a:rPr lang="he-IL" sz="4400" b="1" dirty="0">
                <a:solidFill>
                  <a:srgbClr val="FFFF00"/>
                </a:solidFill>
              </a:rPr>
              <a:t>הצלחתי כמובן, להראות רק חלק קטן מהתצוגה הענקית והמרהיבה שיש</a:t>
            </a:r>
            <a:br>
              <a:rPr lang="en-US" sz="4400" b="1" dirty="0">
                <a:solidFill>
                  <a:srgbClr val="FFFF00"/>
                </a:solidFill>
              </a:rPr>
            </a:br>
            <a:r>
              <a:rPr lang="he-IL" sz="4400" b="1" dirty="0">
                <a:solidFill>
                  <a:srgbClr val="FFFF00"/>
                </a:solidFill>
              </a:rPr>
              <a:t>למוזיאון להציע, ואין לי אלא לדחוק   בכם לנצל את אחד מביקוריכם  בירושלים ולבקר במוזיאון הזה, ולא </a:t>
            </a:r>
            <a:br>
              <a:rPr lang="en-US" sz="4400" b="1" dirty="0">
                <a:solidFill>
                  <a:srgbClr val="FFFF00"/>
                </a:solidFill>
              </a:rPr>
            </a:br>
            <a:r>
              <a:rPr lang="he-IL" sz="4400" b="1" dirty="0">
                <a:solidFill>
                  <a:srgbClr val="FFFF00"/>
                </a:solidFill>
              </a:rPr>
              <a:t>רק בו.</a:t>
            </a:r>
          </a:p>
        </p:txBody>
      </p:sp>
      <p:sp>
        <p:nvSpPr>
          <p:cNvPr id="3" name="תיבת טקסט 2">
            <a:extLst>
              <a:ext uri="{FF2B5EF4-FFF2-40B4-BE49-F238E27FC236}">
                <a16:creationId xmlns:a16="http://schemas.microsoft.com/office/drawing/2014/main" id="{4776BC28-5D0F-4E6F-9D54-9D006D82B99F}"/>
              </a:ext>
            </a:extLst>
          </p:cNvPr>
          <p:cNvSpPr txBox="1"/>
          <p:nvPr/>
        </p:nvSpPr>
        <p:spPr>
          <a:xfrm>
            <a:off x="0" y="4399722"/>
            <a:ext cx="9144000" cy="1754326"/>
          </a:xfrm>
          <a:prstGeom prst="rect">
            <a:avLst/>
          </a:prstGeom>
          <a:noFill/>
        </p:spPr>
        <p:txBody>
          <a:bodyPr wrap="square" rtlCol="1">
            <a:spAutoFit/>
          </a:bodyPr>
          <a:lstStyle/>
          <a:p>
            <a:pPr algn="ctr"/>
            <a:r>
              <a:rPr lang="he-IL" sz="5400" b="1" dirty="0"/>
              <a:t>צילום ועריכה – יגאל מורג.</a:t>
            </a:r>
          </a:p>
          <a:p>
            <a:pPr algn="ctr"/>
            <a:r>
              <a:rPr lang="en-US" sz="5400" b="1" dirty="0">
                <a:hlinkClick r:id="rId2"/>
              </a:rPr>
              <a:t>Morag-i@013.net</a:t>
            </a:r>
            <a:r>
              <a:rPr lang="en-US" sz="5400" b="1" dirty="0"/>
              <a:t> </a:t>
            </a:r>
            <a:endParaRPr lang="he-IL" sz="5400" b="1" dirty="0"/>
          </a:p>
        </p:txBody>
      </p:sp>
      <p:pic>
        <p:nvPicPr>
          <p:cNvPr id="4" name="Picture 5">
            <a:extLst>
              <a:ext uri="{FF2B5EF4-FFF2-40B4-BE49-F238E27FC236}">
                <a16:creationId xmlns:a16="http://schemas.microsoft.com/office/drawing/2014/main" id="{A4BF9DFC-6676-446B-9777-C03F7657360D}"/>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542634" y="5255523"/>
            <a:ext cx="1141095" cy="1143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39711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invX="1"/>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יונים">
  <a:themeElements>
    <a:clrScheme name="יונים">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D0CB"/>
      </a:folHlink>
    </a:clrScheme>
    <a:fontScheme name="יונים">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יונים">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1237</TotalTime>
  <Words>578</Words>
  <Application>Microsoft Office PowerPoint</Application>
  <PresentationFormat>‫הצגה על המסך (4:3)</PresentationFormat>
  <Paragraphs>41</Paragraphs>
  <Slides>20</Slides>
  <Notes>0</Notes>
  <HiddenSlides>0</HiddenSlides>
  <MMClips>0</MMClips>
  <ScaleCrop>false</ScaleCrop>
  <HeadingPairs>
    <vt:vector size="6" baseType="variant">
      <vt:variant>
        <vt:lpstr>גופנים בשימוש</vt:lpstr>
      </vt:variant>
      <vt:variant>
        <vt:i4>6</vt:i4>
      </vt:variant>
      <vt:variant>
        <vt:lpstr>ערכת נושא</vt:lpstr>
      </vt:variant>
      <vt:variant>
        <vt:i4>1</vt:i4>
      </vt:variant>
      <vt:variant>
        <vt:lpstr>כותרות שקופיות</vt:lpstr>
      </vt:variant>
      <vt:variant>
        <vt:i4>20</vt:i4>
      </vt:variant>
    </vt:vector>
  </HeadingPairs>
  <TitlesOfParts>
    <vt:vector size="27" baseType="lpstr">
      <vt:lpstr>Arial</vt:lpstr>
      <vt:lpstr>Arial</vt:lpstr>
      <vt:lpstr>Century Gothic</vt:lpstr>
      <vt:lpstr>Open Sans</vt:lpstr>
      <vt:lpstr>Open Sans Hebrew</vt:lpstr>
      <vt:lpstr>Wingdings 3</vt:lpstr>
      <vt:lpstr>יונים</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של PowerPoint‏</dc:title>
  <dc:creator>יגאל מורג</dc:creator>
  <cp:lastModifiedBy>יגאל מורג</cp:lastModifiedBy>
  <cp:revision>14</cp:revision>
  <dcterms:created xsi:type="dcterms:W3CDTF">2021-09-01T20:12:19Z</dcterms:created>
  <dcterms:modified xsi:type="dcterms:W3CDTF">2021-09-23T13:13:37Z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12159685</vt:lpwstr>
  </property>
  <property fmtid="{D5CDD505-2E9C-101B-9397-08002B2CF9AE}" pid="3" name="NXPowerLiteVersion">
    <vt:lpwstr>D4.1.4</vt:lpwstr>
  </property>
</Properties>
</file>