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320" r:id="rId2"/>
    <p:sldId id="267" r:id="rId3"/>
    <p:sldId id="268" r:id="rId4"/>
    <p:sldId id="269" r:id="rId5"/>
    <p:sldId id="270" r:id="rId6"/>
    <p:sldId id="262" r:id="rId7"/>
    <p:sldId id="263" r:id="rId8"/>
    <p:sldId id="264" r:id="rId9"/>
    <p:sldId id="25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980" autoAdjust="0"/>
    <p:restoredTop sz="94660"/>
  </p:normalViewPr>
  <p:slideViewPr>
    <p:cSldViewPr snapToGrid="0">
      <p:cViewPr varScale="1">
        <p:scale>
          <a:sx n="51" d="100"/>
          <a:sy n="51" d="100"/>
        </p:scale>
        <p:origin x="64"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11778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18721896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27736494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2874756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629842" y="2505075"/>
            <a:ext cx="3868340"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4629150" y="2505075"/>
            <a:ext cx="3887391"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37350010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37297361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16470169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3472095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1118713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36453424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E504D8BC-AD10-4BDB-A629-2603617443E5}" type="slidenum">
              <a:rPr lang="he-IL" smtClean="0"/>
              <a:t>‹#›</a:t>
            </a:fld>
            <a:endParaRPr lang="he-IL"/>
          </a:p>
        </p:txBody>
      </p:sp>
    </p:spTree>
    <p:extLst>
      <p:ext uri="{BB962C8B-B14F-4D97-AF65-F5344CB8AC3E}">
        <p14:creationId xmlns:p14="http://schemas.microsoft.com/office/powerpoint/2010/main" val="9712245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6FE93-BC08-4914-A288-F8EC2223AF60}" type="datetimeFigureOut">
              <a:rPr lang="he-IL" smtClean="0"/>
              <a:t>י"ג/אדר ב/תשפ"ב</a:t>
            </a:fld>
            <a:endParaRPr lang="he-I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04D8BC-AD10-4BDB-A629-2603617443E5}" type="slidenum">
              <a:rPr lang="he-IL" smtClean="0"/>
              <a:t>‹#›</a:t>
            </a:fld>
            <a:endParaRPr lang="he-IL"/>
          </a:p>
        </p:txBody>
      </p:sp>
    </p:spTree>
    <p:extLst>
      <p:ext uri="{BB962C8B-B14F-4D97-AF65-F5344CB8AC3E}">
        <p14:creationId xmlns:p14="http://schemas.microsoft.com/office/powerpoint/2010/main" val="4153429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image" Target="../media/image15.JP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2go2.co.il/" TargetMode="External"/><Relationship Id="rId2" Type="http://schemas.openxmlformats.org/officeDocument/2006/relationships/hyperlink" Target="mailto:Morag-i@013.ne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a:extLst>
              <a:ext uri="{FF2B5EF4-FFF2-40B4-BE49-F238E27FC236}">
                <a16:creationId xmlns:a16="http://schemas.microsoft.com/office/drawing/2014/main" id="{F9486209-2F75-4F74-A202-A2371C105254}"/>
              </a:ext>
            </a:extLst>
          </p:cNvPr>
          <p:cNvSpPr/>
          <p:nvPr/>
        </p:nvSpPr>
        <p:spPr>
          <a:xfrm>
            <a:off x="194545" y="96814"/>
            <a:ext cx="8534400" cy="1569660"/>
          </a:xfrm>
          <a:prstGeom prst="rect">
            <a:avLst/>
          </a:prstGeom>
          <a:noFill/>
          <a:ln>
            <a:noFill/>
          </a:ln>
          <a:effectLst>
            <a:innerShdw blurRad="114300">
              <a:prstClr val="black"/>
            </a:innerShdw>
          </a:effectLst>
          <a:scene3d>
            <a:camera prst="orthographicFront">
              <a:rot lat="0" lon="0" rev="0"/>
            </a:camera>
            <a:lightRig rig="balanced" dir="t">
              <a:rot lat="0" lon="0" rev="8700000"/>
            </a:lightRig>
          </a:scene3d>
          <a:sp3d>
            <a:bevelT w="190500" h="38100"/>
          </a:sp3d>
        </p:spPr>
        <p:txBody>
          <a:bodyPr wrap="square" lIns="91440" tIns="45720" rIns="91440" bIns="45720">
            <a:prstTxWarp prst="textChevron">
              <a:avLst/>
            </a:prstTxWarp>
            <a:spAutoFit/>
          </a:bodyPr>
          <a:lstStyle/>
          <a:p>
            <a:pPr algn="ctr"/>
            <a:r>
              <a:rPr lang="he-IL" sz="9600" b="1" cap="none" spc="0" dirty="0">
                <a:ln w="12700">
                  <a:solidFill>
                    <a:schemeClr val="accent3">
                      <a:lumMod val="50000"/>
                    </a:schemeClr>
                  </a:solidFill>
                  <a:prstDash val="solid"/>
                </a:ln>
                <a:solidFill>
                  <a:schemeClr val="accent4">
                    <a:lumMod val="75000"/>
                  </a:schemeClr>
                </a:solidFill>
                <a:effectLst>
                  <a:innerShdw blurRad="177800">
                    <a:schemeClr val="accent3">
                      <a:lumMod val="50000"/>
                    </a:schemeClr>
                  </a:innerShdw>
                </a:effectLst>
              </a:rPr>
              <a:t>יריחו ואתריה</a:t>
            </a:r>
          </a:p>
        </p:txBody>
      </p:sp>
      <p:pic>
        <p:nvPicPr>
          <p:cNvPr id="7" name="תמונה 6" descr="תמונה שמכילה חוץ, שמים, טבע&#10;&#10;התיאור נוצר באופן אוטומטי">
            <a:extLst>
              <a:ext uri="{FF2B5EF4-FFF2-40B4-BE49-F238E27FC236}">
                <a16:creationId xmlns:a16="http://schemas.microsoft.com/office/drawing/2014/main" id="{5A6C57D0-AC1D-4C77-9F89-AA5DB8E059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9498" y="1914818"/>
            <a:ext cx="5749447" cy="3951887"/>
          </a:xfrm>
          <a:prstGeom prst="rect">
            <a:avLst/>
          </a:prstGeom>
        </p:spPr>
      </p:pic>
      <p:sp>
        <p:nvSpPr>
          <p:cNvPr id="8" name="תיבת טקסט 7">
            <a:extLst>
              <a:ext uri="{FF2B5EF4-FFF2-40B4-BE49-F238E27FC236}">
                <a16:creationId xmlns:a16="http://schemas.microsoft.com/office/drawing/2014/main" id="{245FD77C-04AF-41DC-8A20-259449B880AB}"/>
              </a:ext>
            </a:extLst>
          </p:cNvPr>
          <p:cNvSpPr txBox="1"/>
          <p:nvPr/>
        </p:nvSpPr>
        <p:spPr>
          <a:xfrm>
            <a:off x="0" y="6020593"/>
            <a:ext cx="9144000" cy="523220"/>
          </a:xfrm>
          <a:prstGeom prst="rect">
            <a:avLst/>
          </a:prstGeom>
          <a:noFill/>
          <a:effectLst/>
        </p:spPr>
        <p:txBody>
          <a:bodyPr wrap="square" rtlCol="1">
            <a:spAutoFit/>
          </a:bodyPr>
          <a:lstStyle/>
          <a:p>
            <a:pPr algn="r"/>
            <a:r>
              <a:rPr lang="he-IL" sz="2800" dirty="0"/>
              <a:t> </a:t>
            </a:r>
            <a:r>
              <a:rPr lang="he-IL" sz="2800" b="1" dirty="0"/>
              <a:t>צילום (למעט תל יריחו) ועריכה – יגאל מורג. </a:t>
            </a:r>
            <a:r>
              <a:rPr lang="he-IL" sz="2400" b="1" dirty="0"/>
              <a:t>ברקע – נעימת חליל</a:t>
            </a:r>
            <a:endParaRPr lang="he-IL" sz="2800" dirty="0"/>
          </a:p>
        </p:txBody>
      </p:sp>
      <p:sp>
        <p:nvSpPr>
          <p:cNvPr id="2" name="תיבת טקסט 1">
            <a:extLst>
              <a:ext uri="{FF2B5EF4-FFF2-40B4-BE49-F238E27FC236}">
                <a16:creationId xmlns:a16="http://schemas.microsoft.com/office/drawing/2014/main" id="{3181E8C3-31CA-4742-A673-9B13C8124FAE}"/>
              </a:ext>
            </a:extLst>
          </p:cNvPr>
          <p:cNvSpPr txBox="1"/>
          <p:nvPr/>
        </p:nvSpPr>
        <p:spPr>
          <a:xfrm>
            <a:off x="1994770" y="1250975"/>
            <a:ext cx="4933950" cy="830997"/>
          </a:xfrm>
          <a:prstGeom prst="rect">
            <a:avLst/>
          </a:prstGeom>
          <a:noFill/>
        </p:spPr>
        <p:txBody>
          <a:bodyPr wrap="square" rtlCol="1">
            <a:spAutoFit/>
          </a:bodyPr>
          <a:lstStyle/>
          <a:p>
            <a:pPr algn="ctr"/>
            <a:r>
              <a:rPr lang="he-IL" sz="4800" b="1" dirty="0"/>
              <a:t>חלק שני</a:t>
            </a:r>
          </a:p>
        </p:txBody>
      </p:sp>
      <p:pic>
        <p:nvPicPr>
          <p:cNvPr id="6" name="תמונה 5" descr="speakers on">
            <a:extLst>
              <a:ext uri="{FF2B5EF4-FFF2-40B4-BE49-F238E27FC236}">
                <a16:creationId xmlns:a16="http://schemas.microsoft.com/office/drawing/2014/main" id="{F02808AB-6DA7-46DD-B6FB-DDEC9AFC68EC}"/>
              </a:ext>
            </a:extLst>
          </p:cNvPr>
          <p:cNvPicPr/>
          <p:nvPr/>
        </p:nvPicPr>
        <p:blipFill>
          <a:blip r:embed="rId4" cstate="print"/>
          <a:srcRect/>
          <a:stretch>
            <a:fillRect/>
          </a:stretch>
        </p:blipFill>
        <p:spPr bwMode="auto">
          <a:xfrm rot="19352424">
            <a:off x="4335" y="6195371"/>
            <a:ext cx="779145" cy="731520"/>
          </a:xfrm>
          <a:prstGeom prst="rect">
            <a:avLst/>
          </a:prstGeom>
          <a:noFill/>
        </p:spPr>
      </p:pic>
      <p:sp>
        <p:nvSpPr>
          <p:cNvPr id="3" name="תיבת טקסט 2">
            <a:extLst>
              <a:ext uri="{FF2B5EF4-FFF2-40B4-BE49-F238E27FC236}">
                <a16:creationId xmlns:a16="http://schemas.microsoft.com/office/drawing/2014/main" id="{0A9CD4EB-E4F4-4BD8-AE2F-9D0A9AF54F37}"/>
              </a:ext>
            </a:extLst>
          </p:cNvPr>
          <p:cNvSpPr txBox="1"/>
          <p:nvPr/>
        </p:nvSpPr>
        <p:spPr>
          <a:xfrm>
            <a:off x="0" y="2081972"/>
            <a:ext cx="2843408" cy="1877437"/>
          </a:xfrm>
          <a:prstGeom prst="rect">
            <a:avLst/>
          </a:prstGeom>
          <a:noFill/>
        </p:spPr>
        <p:txBody>
          <a:bodyPr wrap="square" rtlCol="1">
            <a:spAutoFit/>
          </a:bodyPr>
          <a:lstStyle/>
          <a:p>
            <a:pPr algn="r"/>
            <a:r>
              <a:rPr lang="he-IL" sz="2400" b="1" dirty="0" err="1"/>
              <a:t>בכ"נ</a:t>
            </a:r>
            <a:r>
              <a:rPr lang="he-IL" sz="2400" b="1" dirty="0"/>
              <a:t> שלום על ישראל</a:t>
            </a:r>
            <a:br>
              <a:rPr lang="en-US" sz="2000" b="1" dirty="0"/>
            </a:br>
            <a:r>
              <a:rPr lang="he-IL" sz="2400" b="1" dirty="0" err="1"/>
              <a:t>בכ"נ</a:t>
            </a:r>
            <a:r>
              <a:rPr lang="he-IL" sz="2400" b="1" dirty="0"/>
              <a:t> נערן.</a:t>
            </a:r>
            <a:endParaRPr lang="en-US" sz="2400" b="1" dirty="0"/>
          </a:p>
          <a:p>
            <a:pPr algn="r"/>
            <a:r>
              <a:rPr lang="he-IL" sz="2400" b="1" dirty="0"/>
              <a:t>אל </a:t>
            </a:r>
            <a:r>
              <a:rPr lang="he-IL" sz="2400" b="1" dirty="0" err="1"/>
              <a:t>מפג’ר</a:t>
            </a:r>
            <a:r>
              <a:rPr lang="he-IL" sz="2400" b="1" dirty="0"/>
              <a:t>.</a:t>
            </a:r>
            <a:endParaRPr lang="en-US" sz="2400" b="1" dirty="0"/>
          </a:p>
          <a:p>
            <a:pPr algn="r"/>
            <a:r>
              <a:rPr lang="he-IL" sz="2400" b="1" dirty="0"/>
              <a:t>הקזינו.</a:t>
            </a:r>
          </a:p>
          <a:p>
            <a:pPr algn="r"/>
            <a:endParaRPr lang="he-IL" sz="2000" b="1" dirty="0"/>
          </a:p>
        </p:txBody>
      </p:sp>
    </p:spTree>
    <p:extLst>
      <p:ext uri="{BB962C8B-B14F-4D97-AF65-F5344CB8AC3E}">
        <p14:creationId xmlns:p14="http://schemas.microsoft.com/office/powerpoint/2010/main" val="3766083722"/>
      </p:ext>
    </p:extLst>
  </p:cSld>
  <p:clrMapOvr>
    <a:masterClrMapping/>
  </p:clrMapOvr>
  <mc:AlternateContent xmlns:mc="http://schemas.openxmlformats.org/markup-compatibility/2006" xmlns:p14="http://schemas.microsoft.com/office/powerpoint/2010/main">
    <mc:Choice Requires="p14">
      <p:transition spd="slow" p14:dur="1500">
        <p:split orient="vert"/>
        <p:sndAc>
          <p:stSnd loop="1">
            <p:snd r:embed="rId2" name="חליל - יפה.wav"/>
          </p:stSnd>
        </p:sndAc>
      </p:transition>
    </mc:Choice>
    <mc:Fallback xmlns="">
      <p:transition spd="slow">
        <p:split orient="vert"/>
        <p:sndAc>
          <p:stSnd loop="1">
            <p:snd r:embed="rId5" name="חליל - יפה.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descr="תמונה שמכילה טקסט, ישן, מקושט&#10;&#10;התיאור נוצר באופן אוטומטי">
            <a:extLst>
              <a:ext uri="{FF2B5EF4-FFF2-40B4-BE49-F238E27FC236}">
                <a16:creationId xmlns:a16="http://schemas.microsoft.com/office/drawing/2014/main" id="{9D11E0C3-4C92-4AE5-94C0-2B4E4F2DC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58000" cy="6858000"/>
          </a:xfrm>
          <a:prstGeom prst="rect">
            <a:avLst/>
          </a:prstGeom>
        </p:spPr>
      </p:pic>
      <p:pic>
        <p:nvPicPr>
          <p:cNvPr id="5" name="תמונה 4" descr="תמונה שמכילה טקסט&#10;&#10;התיאור נוצר באופן אוטומטי">
            <a:extLst>
              <a:ext uri="{FF2B5EF4-FFF2-40B4-BE49-F238E27FC236}">
                <a16:creationId xmlns:a16="http://schemas.microsoft.com/office/drawing/2014/main" id="{FD79A848-E3B6-4E5F-82D3-4827A22BE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2000"/>
            <a:ext cx="9144000" cy="6096000"/>
          </a:xfrm>
          <a:prstGeom prst="rect">
            <a:avLst/>
          </a:prstGeom>
        </p:spPr>
      </p:pic>
      <p:sp>
        <p:nvSpPr>
          <p:cNvPr id="6" name="תיבת טקסט 5">
            <a:extLst>
              <a:ext uri="{FF2B5EF4-FFF2-40B4-BE49-F238E27FC236}">
                <a16:creationId xmlns:a16="http://schemas.microsoft.com/office/drawing/2014/main" id="{C68F3D35-0447-49DE-93A5-575797584E11}"/>
              </a:ext>
            </a:extLst>
          </p:cNvPr>
          <p:cNvSpPr txBox="1"/>
          <p:nvPr/>
        </p:nvSpPr>
        <p:spPr>
          <a:xfrm>
            <a:off x="0" y="0"/>
            <a:ext cx="9144000" cy="1169551"/>
          </a:xfrm>
          <a:prstGeom prst="rect">
            <a:avLst/>
          </a:prstGeom>
          <a:blipFill>
            <a:blip r:embed="rId4"/>
            <a:tile tx="0" ty="0" sx="100000" sy="100000" flip="none" algn="tl"/>
          </a:blipFill>
        </p:spPr>
        <p:txBody>
          <a:bodyPr wrap="square" rtlCol="1">
            <a:spAutoFit/>
          </a:bodyPr>
          <a:lstStyle/>
          <a:p>
            <a:pPr algn="ctr">
              <a:lnSpc>
                <a:spcPts val="2100"/>
              </a:lnSpc>
            </a:pPr>
            <a:r>
              <a:rPr lang="he-IL" sz="2000" b="1" dirty="0"/>
              <a:t>בתחומי העיר יריחו, בצפונה,  נחשפה ריצפת פסיפס נאה עם מנורת שבעת הקנים, שופר וענף ערבה, ומתחתם הכתובת "שלום על ישראל".</a:t>
            </a:r>
            <a:br>
              <a:rPr lang="en-US" sz="2000" b="1" dirty="0"/>
            </a:br>
            <a:r>
              <a:rPr lang="he-IL" sz="2000" b="1" dirty="0"/>
              <a:t>מתחתנו תמונה שצולמה על ידי לפני עשרות שנים, ותמונה חדשה ורעננה של העתק הריצפה המוצג במוזיאון הפסיפסים ב"אתר השומרוני הטוב" על כביש יריחו – ירושלים.</a:t>
            </a:r>
          </a:p>
        </p:txBody>
      </p:sp>
    </p:spTree>
    <p:extLst>
      <p:ext uri="{BB962C8B-B14F-4D97-AF65-F5344CB8AC3E}">
        <p14:creationId xmlns:p14="http://schemas.microsoft.com/office/powerpoint/2010/main" val="20577992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par>
                                <p:cTn id="8" presetID="47" presetClass="exit" presetSubtype="0" fill="hold" grpId="0" nodeType="withEffect">
                                  <p:stCondLst>
                                    <p:cond delay="0"/>
                                  </p:stCondLst>
                                  <p:childTnLst>
                                    <p:animEffect transition="out" filter="fade">
                                      <p:cBhvr>
                                        <p:cTn id="9" dur="1000"/>
                                        <p:tgtEl>
                                          <p:spTgt spid="6"/>
                                        </p:tgtEl>
                                      </p:cBhvr>
                                    </p:animEffect>
                                    <p:anim calcmode="lin" valueType="num">
                                      <p:cBhvr>
                                        <p:cTn id="10" dur="1000"/>
                                        <p:tgtEl>
                                          <p:spTgt spid="6"/>
                                        </p:tgtEl>
                                        <p:attrNameLst>
                                          <p:attrName>ppt_x</p:attrName>
                                        </p:attrNameLst>
                                      </p:cBhvr>
                                      <p:tavLst>
                                        <p:tav tm="0">
                                          <p:val>
                                            <p:strVal val="ppt_x"/>
                                          </p:val>
                                        </p:tav>
                                        <p:tav tm="100000">
                                          <p:val>
                                            <p:strVal val="ppt_x"/>
                                          </p:val>
                                        </p:tav>
                                      </p:tavLst>
                                    </p:anim>
                                    <p:anim calcmode="lin" valueType="num">
                                      <p:cBhvr>
                                        <p:cTn id="11" dur="1000"/>
                                        <p:tgtEl>
                                          <p:spTgt spid="6"/>
                                        </p:tgtEl>
                                        <p:attrNameLst>
                                          <p:attrName>ppt_y</p:attrName>
                                        </p:attrNameLst>
                                      </p:cBhvr>
                                      <p:tavLst>
                                        <p:tav tm="0">
                                          <p:val>
                                            <p:strVal val="ppt_y"/>
                                          </p:val>
                                        </p:tav>
                                        <p:tav tm="100000">
                                          <p:val>
                                            <p:strVal val="ppt_y-.1"/>
                                          </p:val>
                                        </p:tav>
                                      </p:tavLst>
                                    </p:anim>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descr="תמונה שמכילה קרקע, בניין, חוץ, אזור&#10;&#10;התיאור נוצר באופן אוטומטי">
            <a:extLst>
              <a:ext uri="{FF2B5EF4-FFF2-40B4-BE49-F238E27FC236}">
                <a16:creationId xmlns:a16="http://schemas.microsoft.com/office/drawing/2014/main" id="{B5D58A82-1D4C-4AD7-BD9B-FAD27DF592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097"/>
            <a:ext cx="9143999" cy="6851903"/>
          </a:xfrm>
          <a:prstGeom prst="rect">
            <a:avLst/>
          </a:prstGeom>
        </p:spPr>
      </p:pic>
      <p:pic>
        <p:nvPicPr>
          <p:cNvPr id="6" name="תמונה 5" descr="תמונה שמכילה טקסט, טבע, הר&#10;&#10;התיאור נוצר באופן אוטומטי">
            <a:extLst>
              <a:ext uri="{FF2B5EF4-FFF2-40B4-BE49-F238E27FC236}">
                <a16:creationId xmlns:a16="http://schemas.microsoft.com/office/drawing/2014/main" id="{125D61CF-21A7-42D9-B688-78AD6D488F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5294"/>
            <a:ext cx="9144000" cy="6246609"/>
          </a:xfrm>
          <a:prstGeom prst="rect">
            <a:avLst/>
          </a:prstGeom>
        </p:spPr>
      </p:pic>
      <p:sp>
        <p:nvSpPr>
          <p:cNvPr id="7" name="תיבת טקסט 6">
            <a:extLst>
              <a:ext uri="{FF2B5EF4-FFF2-40B4-BE49-F238E27FC236}">
                <a16:creationId xmlns:a16="http://schemas.microsoft.com/office/drawing/2014/main" id="{B60E9A56-5A0A-466E-926A-2F8D843994EE}"/>
              </a:ext>
            </a:extLst>
          </p:cNvPr>
          <p:cNvSpPr txBox="1"/>
          <p:nvPr/>
        </p:nvSpPr>
        <p:spPr>
          <a:xfrm>
            <a:off x="-6" y="0"/>
            <a:ext cx="9144003" cy="605294"/>
          </a:xfrm>
          <a:prstGeom prst="rect">
            <a:avLst/>
          </a:prstGeom>
          <a:blipFill>
            <a:blip r:embed="rId4"/>
            <a:tile tx="0" ty="0" sx="100000" sy="100000" flip="none" algn="tl"/>
          </a:blipFill>
        </p:spPr>
        <p:txBody>
          <a:bodyPr wrap="square" rtlCol="1">
            <a:spAutoFit/>
          </a:bodyPr>
          <a:lstStyle/>
          <a:p>
            <a:pPr algn="ctr">
              <a:lnSpc>
                <a:spcPts val="2000"/>
              </a:lnSpc>
            </a:pPr>
            <a:r>
              <a:rPr lang="he-IL" sz="2000" b="1" dirty="0"/>
              <a:t>האתר כולו, כולל המעיין והבריכה שליד הפסיפס, בהמשך הריצפה והסככה שהוקמה מעליה לשימורה.</a:t>
            </a:r>
          </a:p>
        </p:txBody>
      </p:sp>
      <p:sp>
        <p:nvSpPr>
          <p:cNvPr id="4" name="תיבת טקסט 3">
            <a:extLst>
              <a:ext uri="{FF2B5EF4-FFF2-40B4-BE49-F238E27FC236}">
                <a16:creationId xmlns:a16="http://schemas.microsoft.com/office/drawing/2014/main" id="{612505E3-AA1D-4F13-8721-637C361D8B48}"/>
              </a:ext>
            </a:extLst>
          </p:cNvPr>
          <p:cNvSpPr txBox="1"/>
          <p:nvPr/>
        </p:nvSpPr>
        <p:spPr>
          <a:xfrm>
            <a:off x="-8" y="0"/>
            <a:ext cx="9144000" cy="2516073"/>
          </a:xfrm>
          <a:prstGeom prst="rect">
            <a:avLst/>
          </a:prstGeom>
          <a:blipFill>
            <a:blip r:embed="rId4"/>
            <a:tile tx="0" ty="0" sx="100000" sy="100000" flip="none" algn="tl"/>
          </a:blipFill>
        </p:spPr>
        <p:txBody>
          <a:bodyPr wrap="square" rtlCol="1">
            <a:spAutoFit/>
          </a:bodyPr>
          <a:lstStyle/>
          <a:p>
            <a:pPr algn="ctr">
              <a:lnSpc>
                <a:spcPts val="2100"/>
              </a:lnSpc>
            </a:pPr>
            <a:r>
              <a:rPr lang="he-IL" sz="2000" b="1" dirty="0"/>
              <a:t>בית כנסת נוסף נתגלה בנערן ה</a:t>
            </a:r>
            <a:r>
              <a:rPr lang="he-IL" sz="2000" b="1" i="0" dirty="0">
                <a:effectLst/>
                <a:latin typeface="arial" panose="020B0604020202020204" pitchFamily="34" charset="0"/>
              </a:rPr>
              <a:t>ממוקם כחמישה ק"מ צפונית ליריחו, סמוך לכפר </a:t>
            </a:r>
            <a:r>
              <a:rPr lang="he-IL" sz="2000" b="1" i="0" dirty="0" err="1">
                <a:effectLst/>
                <a:latin typeface="arial" panose="020B0604020202020204" pitchFamily="34" charset="0"/>
              </a:rPr>
              <a:t>נועימה</a:t>
            </a:r>
            <a:r>
              <a:rPr lang="he-IL" sz="2000" b="1" i="0" dirty="0">
                <a:effectLst/>
                <a:latin typeface="arial" panose="020B0604020202020204" pitchFamily="34" charset="0"/>
              </a:rPr>
              <a:t>, ריצפת הפסיפס גדולה מעט יותר מזו שבבית הכנסת שלום על ישראל ובה גלגל המזלות,</a:t>
            </a:r>
            <a:br>
              <a:rPr lang="en-US" sz="2000" b="1" i="0" dirty="0">
                <a:effectLst/>
                <a:latin typeface="arial" panose="020B0604020202020204" pitchFamily="34" charset="0"/>
              </a:rPr>
            </a:br>
            <a:r>
              <a:rPr lang="he-IL" sz="2000" b="1" i="0" dirty="0">
                <a:effectLst/>
                <a:latin typeface="arial" panose="020B0604020202020204" pitchFamily="34" charset="0"/>
              </a:rPr>
              <a:t>ארון קודש ועוד, אך השתמרות הריצפה גרועה מאוד, וגם תצלומי "עייפים" למדי, ואולם סיפור גילוי הריצפה מעניין במיוחד, </a:t>
            </a:r>
            <a:r>
              <a:rPr lang="he-IL" sz="2000" b="1" i="0" dirty="0">
                <a:effectLst/>
                <a:latin typeface="Arial" panose="020B0604020202020204" pitchFamily="34" charset="0"/>
              </a:rPr>
              <a:t>המקום נתגלה בפעם הראשונה בשנת </a:t>
            </a:r>
            <a:r>
              <a:rPr lang="he-IL" sz="2000" b="1" dirty="0">
                <a:latin typeface="Arial" panose="020B0604020202020204" pitchFamily="34" charset="0"/>
              </a:rPr>
              <a:t>1918</a:t>
            </a:r>
            <a:r>
              <a:rPr lang="he-IL" sz="2000" b="1" i="0" dirty="0">
                <a:effectLst/>
                <a:latin typeface="Arial" panose="020B0604020202020204" pitchFamily="34" charset="0"/>
              </a:rPr>
              <a:t> במהלך מלחמת העולם הראשונה, במהלך הפגזה טורקית על האזור, כאשר פגז נפל בקרבת הריצפה וחשף אותה.. בשנת 1921 נחשף הפסיפס על ידי נזירים דומיניקנים. שהעבירו חלקים ממנו, הכוללים כתובות הקדשה בארמית למוזיאון בבית הספר למקרא של הדומיניקנים בירושלים. במרוצת השנים התכסו השרידים בעפר ונעלמו מן העין. האתר נתגלה שוב על ידי יחידה של </a:t>
            </a:r>
            <a:r>
              <a:rPr lang="he-IL" sz="2000" b="1" i="0" u="none" strike="noStrike" dirty="0">
                <a:effectLst/>
                <a:latin typeface="Arial" panose="020B0604020202020204" pitchFamily="34" charset="0"/>
              </a:rPr>
              <a:t>צה"ל</a:t>
            </a:r>
            <a:r>
              <a:rPr lang="he-IL" sz="2000" b="1" i="0" dirty="0">
                <a:effectLst/>
                <a:latin typeface="Arial" panose="020B0604020202020204" pitchFamily="34" charset="0"/>
              </a:rPr>
              <a:t> שהתאמנה במקום בשנות ה 70.</a:t>
            </a:r>
            <a:endParaRPr lang="he-IL" sz="2000" b="1" i="0" dirty="0">
              <a:effectLst/>
              <a:latin typeface="arial" panose="020B0604020202020204" pitchFamily="34" charset="0"/>
            </a:endParaRPr>
          </a:p>
        </p:txBody>
      </p:sp>
    </p:spTree>
    <p:extLst>
      <p:ext uri="{BB962C8B-B14F-4D97-AF65-F5344CB8AC3E}">
        <p14:creationId xmlns:p14="http://schemas.microsoft.com/office/powerpoint/2010/main" val="2647638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descr="תמונה שמכילה טקסט&#10;&#10;התיאור נוצר באופן אוטומטי">
            <a:extLst>
              <a:ext uri="{FF2B5EF4-FFF2-40B4-BE49-F238E27FC236}">
                <a16:creationId xmlns:a16="http://schemas.microsoft.com/office/drawing/2014/main" id="{772D11F4-67B0-4601-A7D3-190AFCF7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71987"/>
            <a:ext cx="9106012" cy="3477443"/>
          </a:xfrm>
          <a:prstGeom prst="rect">
            <a:avLst/>
          </a:prstGeom>
        </p:spPr>
      </p:pic>
      <p:sp>
        <p:nvSpPr>
          <p:cNvPr id="5" name="תיבת טקסט 4">
            <a:extLst>
              <a:ext uri="{FF2B5EF4-FFF2-40B4-BE49-F238E27FC236}">
                <a16:creationId xmlns:a16="http://schemas.microsoft.com/office/drawing/2014/main" id="{01231BDA-1E95-468F-9DE6-C9CB93E2C2C5}"/>
              </a:ext>
            </a:extLst>
          </p:cNvPr>
          <p:cNvSpPr txBox="1"/>
          <p:nvPr/>
        </p:nvSpPr>
        <p:spPr>
          <a:xfrm>
            <a:off x="0" y="4181475"/>
            <a:ext cx="9144000" cy="1015663"/>
          </a:xfrm>
          <a:prstGeom prst="rect">
            <a:avLst/>
          </a:prstGeom>
          <a:noFill/>
        </p:spPr>
        <p:txBody>
          <a:bodyPr wrap="square" rtlCol="1">
            <a:spAutoFit/>
          </a:bodyPr>
          <a:lstStyle/>
          <a:p>
            <a:pPr algn="ctr"/>
            <a:r>
              <a:rPr lang="he-IL" sz="2000" dirty="0"/>
              <a:t>תרגום הכתובת לעברית:  </a:t>
            </a:r>
            <a:r>
              <a:rPr lang="he-IL" sz="2000" b="1" dirty="0"/>
              <a:t>זכור לטוב בנימין הפרנס בן </a:t>
            </a:r>
            <a:r>
              <a:rPr lang="he-IL" sz="2000" b="1" dirty="0" err="1"/>
              <a:t>יוסה</a:t>
            </a:r>
            <a:r>
              <a:rPr lang="he-IL" sz="2000" b="1" dirty="0"/>
              <a:t>. זכורים לטוב כל מי שמתחזק ונותן או שנתן לזה המקום הקדוש בין זהב בין כסף בין כל דבר ואלו שהביאו חלקם לזה המקום הקדוש, אמן</a:t>
            </a:r>
          </a:p>
        </p:txBody>
      </p:sp>
      <p:pic>
        <p:nvPicPr>
          <p:cNvPr id="7" name="תמונה 6" descr="תמונה שמכילה אבן&#10;&#10;התיאור נוצר באופן אוטומטי">
            <a:extLst>
              <a:ext uri="{FF2B5EF4-FFF2-40B4-BE49-F238E27FC236}">
                <a16:creationId xmlns:a16="http://schemas.microsoft.com/office/drawing/2014/main" id="{E22845DE-F62D-4161-AD88-CE04CA0C71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71987"/>
            <a:ext cx="9181985" cy="6386013"/>
          </a:xfrm>
          <a:prstGeom prst="rect">
            <a:avLst/>
          </a:prstGeom>
        </p:spPr>
      </p:pic>
      <p:sp>
        <p:nvSpPr>
          <p:cNvPr id="11" name="תיבת טקסט 10">
            <a:extLst>
              <a:ext uri="{FF2B5EF4-FFF2-40B4-BE49-F238E27FC236}">
                <a16:creationId xmlns:a16="http://schemas.microsoft.com/office/drawing/2014/main" id="{5FFF394A-404C-4299-88EE-CAED10EA4C00}"/>
              </a:ext>
            </a:extLst>
          </p:cNvPr>
          <p:cNvSpPr txBox="1"/>
          <p:nvPr/>
        </p:nvSpPr>
        <p:spPr>
          <a:xfrm>
            <a:off x="-37986" y="0"/>
            <a:ext cx="9181986" cy="400110"/>
          </a:xfrm>
          <a:prstGeom prst="rect">
            <a:avLst/>
          </a:prstGeom>
          <a:noFill/>
        </p:spPr>
        <p:txBody>
          <a:bodyPr wrap="square" rtlCol="1">
            <a:spAutoFit/>
          </a:bodyPr>
          <a:lstStyle/>
          <a:p>
            <a:pPr algn="ctr"/>
            <a:r>
              <a:rPr lang="he-IL" sz="2000" b="1" dirty="0"/>
              <a:t>כתובת הקדשה (בארמית) לתורמי המקום.</a:t>
            </a:r>
          </a:p>
        </p:txBody>
      </p:sp>
      <p:sp>
        <p:nvSpPr>
          <p:cNvPr id="10" name="תיבת טקסט 9">
            <a:extLst>
              <a:ext uri="{FF2B5EF4-FFF2-40B4-BE49-F238E27FC236}">
                <a16:creationId xmlns:a16="http://schemas.microsoft.com/office/drawing/2014/main" id="{4AD88B48-902A-4526-B3AE-0FCBEB2BF6C4}"/>
              </a:ext>
            </a:extLst>
          </p:cNvPr>
          <p:cNvSpPr txBox="1"/>
          <p:nvPr/>
        </p:nvSpPr>
        <p:spPr>
          <a:xfrm>
            <a:off x="0" y="23910"/>
            <a:ext cx="9144000" cy="400110"/>
          </a:xfrm>
          <a:prstGeom prst="rect">
            <a:avLst/>
          </a:prstGeom>
          <a:blipFill>
            <a:blip r:embed="rId4"/>
            <a:tile tx="0" ty="0" sx="100000" sy="100000" flip="none" algn="tl"/>
          </a:blipFill>
        </p:spPr>
        <p:txBody>
          <a:bodyPr wrap="square" rtlCol="1">
            <a:spAutoFit/>
          </a:bodyPr>
          <a:lstStyle/>
          <a:p>
            <a:pPr algn="ctr"/>
            <a:r>
              <a:rPr lang="he-IL" sz="2000" b="1" dirty="0"/>
              <a:t>שרידי גלגל המזלות של מרכז הפסיפס, ובהמשך – שרידי סרטן מגלגל המזלות.</a:t>
            </a:r>
          </a:p>
        </p:txBody>
      </p:sp>
      <p:sp>
        <p:nvSpPr>
          <p:cNvPr id="2" name="תיבת טקסט 1">
            <a:extLst>
              <a:ext uri="{FF2B5EF4-FFF2-40B4-BE49-F238E27FC236}">
                <a16:creationId xmlns:a16="http://schemas.microsoft.com/office/drawing/2014/main" id="{111A64A4-CA53-4A9D-AFBE-0C4FF93909DA}"/>
              </a:ext>
            </a:extLst>
          </p:cNvPr>
          <p:cNvSpPr txBox="1"/>
          <p:nvPr/>
        </p:nvSpPr>
        <p:spPr>
          <a:xfrm>
            <a:off x="-18993" y="22066"/>
            <a:ext cx="9144000" cy="400110"/>
          </a:xfrm>
          <a:prstGeom prst="rect">
            <a:avLst/>
          </a:prstGeom>
          <a:blipFill>
            <a:blip r:embed="rId4"/>
            <a:tile tx="0" ty="0" sx="100000" sy="100000" flip="none" algn="tl"/>
          </a:blipFill>
        </p:spPr>
        <p:txBody>
          <a:bodyPr wrap="square" rtlCol="1">
            <a:spAutoFit/>
          </a:bodyPr>
          <a:lstStyle/>
          <a:p>
            <a:pPr algn="ctr"/>
            <a:r>
              <a:rPr lang="he-IL" sz="2000" b="1" dirty="0"/>
              <a:t>כמה קטעים של הריצפה שהשתמרו עד ימינו.</a:t>
            </a:r>
          </a:p>
        </p:txBody>
      </p:sp>
      <p:pic>
        <p:nvPicPr>
          <p:cNvPr id="13" name="תמונה 12" descr="תמונה שמכילה קרקע, חוץ, בניין, קומה&#10;&#10;התיאור נוצר באופן אוטומטי">
            <a:extLst>
              <a:ext uri="{FF2B5EF4-FFF2-40B4-BE49-F238E27FC236}">
                <a16:creationId xmlns:a16="http://schemas.microsoft.com/office/drawing/2014/main" id="{26133160-409D-483C-A8D7-05BC946683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86" y="464911"/>
            <a:ext cx="9181982" cy="6369179"/>
          </a:xfrm>
          <a:prstGeom prst="rect">
            <a:avLst/>
          </a:prstGeom>
        </p:spPr>
      </p:pic>
      <p:pic>
        <p:nvPicPr>
          <p:cNvPr id="9" name="תמונה 8" descr="תמונה שמכילה טקסט&#10;&#10;התיאור נוצר באופן אוטומטי">
            <a:extLst>
              <a:ext uri="{FF2B5EF4-FFF2-40B4-BE49-F238E27FC236}">
                <a16:creationId xmlns:a16="http://schemas.microsoft.com/office/drawing/2014/main" id="{6FF7313C-4D95-405B-9154-EF24B3176C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85" y="422176"/>
            <a:ext cx="9181982" cy="6397796"/>
          </a:xfrm>
          <a:prstGeom prst="rect">
            <a:avLst/>
          </a:prstGeom>
        </p:spPr>
      </p:pic>
    </p:spTree>
    <p:extLst>
      <p:ext uri="{BB962C8B-B14F-4D97-AF65-F5344CB8AC3E}">
        <p14:creationId xmlns:p14="http://schemas.microsoft.com/office/powerpoint/2010/main" val="40997463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8" fill="hold" nodeType="clickEffect">
                                  <p:stCondLst>
                                    <p:cond delay="0"/>
                                  </p:stCondLst>
                                  <p:childTnLst>
                                    <p:anim calcmode="lin" valueType="num">
                                      <p:cBhvr additive="base">
                                        <p:cTn id="6" dur="1000"/>
                                        <p:tgtEl>
                                          <p:spTgt spid="9"/>
                                        </p:tgtEl>
                                        <p:attrNameLst>
                                          <p:attrName>ppt_x</p:attrName>
                                        </p:attrNameLst>
                                      </p:cBhvr>
                                      <p:tavLst>
                                        <p:tav tm="0">
                                          <p:val>
                                            <p:strVal val="#ppt_x"/>
                                          </p:val>
                                        </p:tav>
                                        <p:tav tm="100000">
                                          <p:val>
                                            <p:strVal val="#ppt_x-#ppt_w*1.125000"/>
                                          </p:val>
                                        </p:tav>
                                      </p:tavLst>
                                    </p:anim>
                                    <p:animEffect transition="out" filter="wipe(left)">
                                      <p:cBhvr>
                                        <p:cTn id="7" dur="1000"/>
                                        <p:tgtEl>
                                          <p:spTgt spid="9"/>
                                        </p:tgtEl>
                                      </p:cBhvr>
                                    </p:animEffect>
                                    <p:set>
                                      <p:cBhvr>
                                        <p:cTn id="8" dur="1" fill="hold">
                                          <p:stCondLst>
                                            <p:cond delay="999"/>
                                          </p:stCondLst>
                                        </p:cTn>
                                        <p:tgtEl>
                                          <p:spTgt spid="9"/>
                                        </p:tgtEl>
                                        <p:attrNameLst>
                                          <p:attrName>style.visibility</p:attrName>
                                        </p:attrNameLst>
                                      </p:cBhvr>
                                      <p:to>
                                        <p:strVal val="hidden"/>
                                      </p:to>
                                    </p:set>
                                  </p:childTnLst>
                                </p:cTn>
                              </p:par>
                              <p:par>
                                <p:cTn id="9" presetID="55" presetClass="exit" presetSubtype="0" fill="hold" grpId="0" nodeType="withEffect">
                                  <p:stCondLst>
                                    <p:cond delay="0"/>
                                  </p:stCondLst>
                                  <p:childTnLst>
                                    <p:anim calcmode="lin" valueType="num">
                                      <p:cBhvr>
                                        <p:cTn id="10" dur="1000"/>
                                        <p:tgtEl>
                                          <p:spTgt spid="2"/>
                                        </p:tgtEl>
                                        <p:attrNameLst>
                                          <p:attrName>ppt_w</p:attrName>
                                        </p:attrNameLst>
                                      </p:cBhvr>
                                      <p:tavLst>
                                        <p:tav tm="0">
                                          <p:val>
                                            <p:strVal val="ppt_w"/>
                                          </p:val>
                                        </p:tav>
                                        <p:tav tm="100000">
                                          <p:val>
                                            <p:strVal val="ppt_w*0.70"/>
                                          </p:val>
                                        </p:tav>
                                      </p:tavLst>
                                    </p:anim>
                                    <p:anim calcmode="lin" valueType="num">
                                      <p:cBhvr>
                                        <p:cTn id="11" dur="1000"/>
                                        <p:tgtEl>
                                          <p:spTgt spid="2"/>
                                        </p:tgtEl>
                                        <p:attrNameLst>
                                          <p:attrName>ppt_h</p:attrName>
                                        </p:attrNameLst>
                                      </p:cBhvr>
                                      <p:tavLst>
                                        <p:tav tm="0">
                                          <p:val>
                                            <p:strVal val="ppt_h"/>
                                          </p:val>
                                        </p:tav>
                                        <p:tav tm="100000">
                                          <p:val>
                                            <p:strVal val="ppt_h"/>
                                          </p:val>
                                        </p:tav>
                                      </p:tavLst>
                                    </p:anim>
                                    <p:animEffect transition="out" filter="fade">
                                      <p:cBhvr>
                                        <p:cTn id="12" dur="1000"/>
                                        <p:tgtEl>
                                          <p:spTgt spid="2"/>
                                        </p:tgtEl>
                                      </p:cBhvr>
                                    </p:animEffect>
                                    <p:set>
                                      <p:cBhvr>
                                        <p:cTn id="13" dur="1" fill="hold">
                                          <p:stCondLst>
                                            <p:cond delay="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2" presetClass="exit" presetSubtype="2" fill="hold" nodeType="clickEffect">
                                  <p:stCondLst>
                                    <p:cond delay="0"/>
                                  </p:stCondLst>
                                  <p:childTnLst>
                                    <p:anim calcmode="lin" valueType="num">
                                      <p:cBhvr additive="base">
                                        <p:cTn id="17" dur="1000"/>
                                        <p:tgtEl>
                                          <p:spTgt spid="13"/>
                                        </p:tgtEl>
                                        <p:attrNameLst>
                                          <p:attrName>ppt_x</p:attrName>
                                        </p:attrNameLst>
                                      </p:cBhvr>
                                      <p:tavLst>
                                        <p:tav tm="0">
                                          <p:val>
                                            <p:strVal val="#ppt_x"/>
                                          </p:val>
                                        </p:tav>
                                        <p:tav tm="100000">
                                          <p:val>
                                            <p:strVal val="#ppt_x+#ppt_w*1.125000"/>
                                          </p:val>
                                        </p:tav>
                                      </p:tavLst>
                                    </p:anim>
                                    <p:animEffect transition="out" filter="wipe(right)">
                                      <p:cBhvr>
                                        <p:cTn id="18" dur="1000"/>
                                        <p:tgtEl>
                                          <p:spTgt spid="13"/>
                                        </p:tgtEl>
                                      </p:cBhvr>
                                    </p:animEffect>
                                    <p:set>
                                      <p:cBhvr>
                                        <p:cTn id="19" dur="1" fill="hold">
                                          <p:stCondLst>
                                            <p:cond delay="999"/>
                                          </p:stCondLst>
                                        </p:cTn>
                                        <p:tgtEl>
                                          <p:spTgt spid="1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2" presetClass="exit" presetSubtype="1" fill="hold" nodeType="clickEffect">
                                  <p:stCondLst>
                                    <p:cond delay="0"/>
                                  </p:stCondLst>
                                  <p:childTnLst>
                                    <p:anim calcmode="lin" valueType="num">
                                      <p:cBhvr additive="base">
                                        <p:cTn id="23" dur="1000"/>
                                        <p:tgtEl>
                                          <p:spTgt spid="7"/>
                                        </p:tgtEl>
                                        <p:attrNameLst>
                                          <p:attrName>ppt_y</p:attrName>
                                        </p:attrNameLst>
                                      </p:cBhvr>
                                      <p:tavLst>
                                        <p:tav tm="0">
                                          <p:val>
                                            <p:strVal val="#ppt_y"/>
                                          </p:val>
                                        </p:tav>
                                        <p:tav tm="100000">
                                          <p:val>
                                            <p:strVal val="#ppt_y-#ppt_h*1.125000"/>
                                          </p:val>
                                        </p:tav>
                                      </p:tavLst>
                                    </p:anim>
                                    <p:animEffect transition="out" filter="wipe(up)">
                                      <p:cBhvr>
                                        <p:cTn id="24" dur="1000"/>
                                        <p:tgtEl>
                                          <p:spTgt spid="7"/>
                                        </p:tgtEl>
                                      </p:cBhvr>
                                    </p:animEffect>
                                    <p:set>
                                      <p:cBhvr>
                                        <p:cTn id="25" dur="1" fill="hold">
                                          <p:stCondLst>
                                            <p:cond delay="999"/>
                                          </p:stCondLst>
                                        </p:cTn>
                                        <p:tgtEl>
                                          <p:spTgt spid="7"/>
                                        </p:tgtEl>
                                        <p:attrNameLst>
                                          <p:attrName>style.visibility</p:attrName>
                                        </p:attrNameLst>
                                      </p:cBhvr>
                                      <p:to>
                                        <p:strVal val="hidden"/>
                                      </p:to>
                                    </p:set>
                                  </p:childTnLst>
                                </p:cTn>
                              </p:par>
                              <p:par>
                                <p:cTn id="26" presetID="55" presetClass="exit" presetSubtype="0" fill="hold" grpId="0" nodeType="withEffect">
                                  <p:stCondLst>
                                    <p:cond delay="0"/>
                                  </p:stCondLst>
                                  <p:childTnLst>
                                    <p:anim calcmode="lin" valueType="num">
                                      <p:cBhvr>
                                        <p:cTn id="27" dur="1000"/>
                                        <p:tgtEl>
                                          <p:spTgt spid="10"/>
                                        </p:tgtEl>
                                        <p:attrNameLst>
                                          <p:attrName>ppt_w</p:attrName>
                                        </p:attrNameLst>
                                      </p:cBhvr>
                                      <p:tavLst>
                                        <p:tav tm="0">
                                          <p:val>
                                            <p:strVal val="ppt_w"/>
                                          </p:val>
                                        </p:tav>
                                        <p:tav tm="100000">
                                          <p:val>
                                            <p:strVal val="ppt_w*0.70"/>
                                          </p:val>
                                        </p:tav>
                                      </p:tavLst>
                                    </p:anim>
                                    <p:anim calcmode="lin" valueType="num">
                                      <p:cBhvr>
                                        <p:cTn id="28" dur="1000"/>
                                        <p:tgtEl>
                                          <p:spTgt spid="10"/>
                                        </p:tgtEl>
                                        <p:attrNameLst>
                                          <p:attrName>ppt_h</p:attrName>
                                        </p:attrNameLst>
                                      </p:cBhvr>
                                      <p:tavLst>
                                        <p:tav tm="0">
                                          <p:val>
                                            <p:strVal val="ppt_h"/>
                                          </p:val>
                                        </p:tav>
                                        <p:tav tm="100000">
                                          <p:val>
                                            <p:strVal val="ppt_h"/>
                                          </p:val>
                                        </p:tav>
                                      </p:tavLst>
                                    </p:anim>
                                    <p:animEffect transition="out" filter="fade">
                                      <p:cBhvr>
                                        <p:cTn id="29" dur="1000"/>
                                        <p:tgtEl>
                                          <p:spTgt spid="10"/>
                                        </p:tgtEl>
                                      </p:cBhvr>
                                    </p:animEffect>
                                    <p:set>
                                      <p:cBhvr>
                                        <p:cTn id="30"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תמונה 11" descr="תמונה שמכילה בניין, אבן, מבצר, מגרש&#10;&#10;התיאור נוצר באופן אוטומטי">
            <a:extLst>
              <a:ext uri="{FF2B5EF4-FFF2-40B4-BE49-F238E27FC236}">
                <a16:creationId xmlns:a16="http://schemas.microsoft.com/office/drawing/2014/main" id="{400A5AB6-9812-461D-8FFD-B253C3623B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37" y="0"/>
            <a:ext cx="9257016" cy="6858000"/>
          </a:xfrm>
          <a:prstGeom prst="rect">
            <a:avLst/>
          </a:prstGeom>
        </p:spPr>
      </p:pic>
      <p:pic>
        <p:nvPicPr>
          <p:cNvPr id="16" name="תמונה 15" descr="תמונה שמכילה בניין, חוץ, מגדל, אבן&#10;&#10;התיאור נוצר באופן אוטומטי">
            <a:extLst>
              <a:ext uri="{FF2B5EF4-FFF2-40B4-BE49-F238E27FC236}">
                <a16:creationId xmlns:a16="http://schemas.microsoft.com/office/drawing/2014/main" id="{21E6132F-EFCC-4B66-A19F-2EDE8CAEE1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37" y="0"/>
            <a:ext cx="9260037" cy="6857999"/>
          </a:xfrm>
          <a:prstGeom prst="rect">
            <a:avLst/>
          </a:prstGeom>
        </p:spPr>
      </p:pic>
      <p:pic>
        <p:nvPicPr>
          <p:cNvPr id="14" name="תמונה 13" descr="תמונה שמכילה שמים, בניין, חוץ, קרקע&#10;&#10;התיאור נוצר באופן אוטומטי">
            <a:extLst>
              <a:ext uri="{FF2B5EF4-FFF2-40B4-BE49-F238E27FC236}">
                <a16:creationId xmlns:a16="http://schemas.microsoft.com/office/drawing/2014/main" id="{E7C95856-F69E-41F4-96B3-4973CC41D8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036" y="0"/>
            <a:ext cx="9260036" cy="6858000"/>
          </a:xfrm>
          <a:prstGeom prst="rect">
            <a:avLst/>
          </a:prstGeom>
        </p:spPr>
      </p:pic>
      <p:pic>
        <p:nvPicPr>
          <p:cNvPr id="4" name="תמונה 3" descr="תמונה שמכילה חוץ, קרקע, טבע, כמה&#10;&#10;התיאור נוצר באופן אוטומטי">
            <a:extLst>
              <a:ext uri="{FF2B5EF4-FFF2-40B4-BE49-F238E27FC236}">
                <a16:creationId xmlns:a16="http://schemas.microsoft.com/office/drawing/2014/main" id="{045C8046-0F4D-42FD-A1E6-71A013DD58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037" y="-2283"/>
            <a:ext cx="9260037" cy="6858000"/>
          </a:xfrm>
          <a:prstGeom prst="rect">
            <a:avLst/>
          </a:prstGeom>
        </p:spPr>
      </p:pic>
      <p:sp>
        <p:nvSpPr>
          <p:cNvPr id="10" name="תיבת טקסט 9">
            <a:extLst>
              <a:ext uri="{FF2B5EF4-FFF2-40B4-BE49-F238E27FC236}">
                <a16:creationId xmlns:a16="http://schemas.microsoft.com/office/drawing/2014/main" id="{C239A39D-C40B-473C-81DC-7B97AECFCE18}"/>
              </a:ext>
            </a:extLst>
          </p:cNvPr>
          <p:cNvSpPr txBox="1"/>
          <p:nvPr/>
        </p:nvSpPr>
        <p:spPr>
          <a:xfrm>
            <a:off x="-116037" y="-4565"/>
            <a:ext cx="9269055" cy="900246"/>
          </a:xfrm>
          <a:prstGeom prst="rect">
            <a:avLst/>
          </a:prstGeom>
          <a:blipFill>
            <a:blip r:embed="rId6"/>
            <a:tile tx="0" ty="0" sx="100000" sy="100000" flip="none" algn="tl"/>
          </a:blipFill>
        </p:spPr>
        <p:txBody>
          <a:bodyPr wrap="square" rtlCol="1">
            <a:spAutoFit/>
          </a:bodyPr>
          <a:lstStyle/>
          <a:p>
            <a:pPr algn="ctr">
              <a:lnSpc>
                <a:spcPts val="2100"/>
              </a:lnSpc>
            </a:pPr>
            <a:r>
              <a:rPr lang="he-IL" sz="2000" b="1" i="0" dirty="0">
                <a:effectLst/>
                <a:latin typeface="Arial" panose="020B0604020202020204" pitchFamily="34" charset="0"/>
              </a:rPr>
              <a:t>המבנים הבולטים ביותר באתר הם מסגד וארמון, הידוע כארמון הישאם, שבנייתם לא הושלמה, וכן </a:t>
            </a:r>
            <a:r>
              <a:rPr lang="he-IL" sz="2000" b="1" i="0" u="none" strike="noStrike" dirty="0">
                <a:effectLst/>
                <a:latin typeface="Arial" panose="020B0604020202020204" pitchFamily="34" charset="0"/>
              </a:rPr>
              <a:t>בית מרחץ </a:t>
            </a:r>
            <a:r>
              <a:rPr lang="he-IL" sz="2000" b="1" i="0" dirty="0">
                <a:effectLst/>
                <a:latin typeface="Arial" panose="020B0604020202020204" pitchFamily="34" charset="0"/>
              </a:rPr>
              <a:t>מפואר, ואנו יוצאים לפגוש את חלקם בעזרת תצלומים ישנים שלי, וחדשים יותר – מן האינטרנט. מתחתנו תצלום בשחור-לבן של האתר כולו, ואחריו הארמון</a:t>
            </a:r>
            <a:r>
              <a:rPr lang="he-IL" sz="2000" b="1" dirty="0">
                <a:latin typeface="Arial" panose="020B0604020202020204" pitchFamily="34" charset="0"/>
              </a:rPr>
              <a:t>.</a:t>
            </a:r>
            <a:endParaRPr lang="he-IL" sz="2000" b="1" dirty="0"/>
          </a:p>
        </p:txBody>
      </p:sp>
      <p:sp>
        <p:nvSpPr>
          <p:cNvPr id="2" name="תיבת טקסט 1">
            <a:extLst>
              <a:ext uri="{FF2B5EF4-FFF2-40B4-BE49-F238E27FC236}">
                <a16:creationId xmlns:a16="http://schemas.microsoft.com/office/drawing/2014/main" id="{78C13266-0A04-48F8-BC50-1E9A6BD5F0FF}"/>
              </a:ext>
            </a:extLst>
          </p:cNvPr>
          <p:cNvSpPr txBox="1"/>
          <p:nvPr/>
        </p:nvSpPr>
        <p:spPr>
          <a:xfrm>
            <a:off x="-116038" y="-1"/>
            <a:ext cx="9277861" cy="2516073"/>
          </a:xfrm>
          <a:prstGeom prst="rect">
            <a:avLst/>
          </a:prstGeom>
          <a:blipFill>
            <a:blip r:embed="rId6"/>
            <a:tile tx="0" ty="0" sx="100000" sy="100000" flip="none" algn="tl"/>
          </a:blipFill>
        </p:spPr>
        <p:txBody>
          <a:bodyPr wrap="square" rtlCol="1">
            <a:spAutoFit/>
          </a:bodyPr>
          <a:lstStyle/>
          <a:p>
            <a:pPr algn="ctr">
              <a:lnSpc>
                <a:spcPts val="2100"/>
              </a:lnSpc>
            </a:pPr>
            <a:r>
              <a:rPr lang="he-IL" sz="2000" b="1" dirty="0"/>
              <a:t>עוד אתר נהדר שנמצא בתחומי העיר הוא "אל </a:t>
            </a:r>
            <a:r>
              <a:rPr lang="he-IL" sz="2000" b="1" dirty="0" err="1"/>
              <a:t>מפג'אר</a:t>
            </a:r>
            <a:r>
              <a:rPr lang="he-IL" sz="2000" b="1" dirty="0"/>
              <a:t>", וכך הוא מתואר באינטרנט...</a:t>
            </a:r>
          </a:p>
          <a:p>
            <a:pPr algn="ctr">
              <a:lnSpc>
                <a:spcPts val="2100"/>
              </a:lnSpc>
            </a:pPr>
            <a:r>
              <a:rPr lang="he-IL" sz="2000" b="1" dirty="0"/>
              <a:t> </a:t>
            </a:r>
            <a:r>
              <a:rPr lang="he-IL" sz="2000" b="1" i="0" dirty="0" err="1">
                <a:effectLst/>
                <a:latin typeface="Arial" panose="020B0604020202020204" pitchFamily="34" charset="0"/>
              </a:rPr>
              <a:t>ח'רבת</a:t>
            </a:r>
            <a:r>
              <a:rPr lang="he-IL" sz="2000" b="1" i="0" dirty="0">
                <a:effectLst/>
                <a:latin typeface="Arial" panose="020B0604020202020204" pitchFamily="34" charset="0"/>
              </a:rPr>
              <a:t> אל-</a:t>
            </a:r>
            <a:r>
              <a:rPr lang="he-IL" sz="2000" b="1" i="0" dirty="0" err="1">
                <a:effectLst/>
                <a:latin typeface="Arial" panose="020B0604020202020204" pitchFamily="34" charset="0"/>
              </a:rPr>
              <a:t>מפג'ר</a:t>
            </a:r>
            <a:r>
              <a:rPr lang="he-IL" sz="2000" b="1" i="0" dirty="0">
                <a:effectLst/>
                <a:latin typeface="Arial" panose="020B0604020202020204" pitchFamily="34" charset="0"/>
              </a:rPr>
              <a:t> הוא אתר ארכיאולוגי הנמצא כ-5 קילומטרים צפונית ליריחו, ומכיל  מספר מבנים ממלכתיים מהתקופה </a:t>
            </a:r>
            <a:r>
              <a:rPr lang="he-IL" sz="2000" b="1" i="0" dirty="0" err="1">
                <a:effectLst/>
                <a:latin typeface="Arial" panose="020B0604020202020204" pitchFamily="34" charset="0"/>
              </a:rPr>
              <a:t>האומאית</a:t>
            </a:r>
            <a:r>
              <a:rPr lang="he-IL" sz="2000" b="1" i="0" dirty="0">
                <a:effectLst/>
                <a:latin typeface="Arial" panose="020B0604020202020204" pitchFamily="34" charset="0"/>
              </a:rPr>
              <a:t>. במשך יותר מעשרים שנה היה המקום גן לאומי ישראלי, והיום הוא אתר תיירות בניהולה של </a:t>
            </a:r>
            <a:r>
              <a:rPr lang="he-IL" sz="2000" b="1" i="0" u="none" strike="noStrike" dirty="0">
                <a:effectLst/>
                <a:latin typeface="Arial" panose="020B0604020202020204" pitchFamily="34" charset="0"/>
              </a:rPr>
              <a:t>הרשות </a:t>
            </a:r>
            <a:r>
              <a:rPr lang="he-IL" sz="2000" b="1" i="0" u="none" strike="noStrike" dirty="0" err="1">
                <a:effectLst/>
                <a:latin typeface="Arial" panose="020B0604020202020204" pitchFamily="34" charset="0"/>
              </a:rPr>
              <a:t>הפלסתינית</a:t>
            </a:r>
            <a:r>
              <a:rPr lang="he-IL" sz="2000" b="1" i="0" dirty="0">
                <a:effectLst/>
                <a:latin typeface="Arial" panose="020B0604020202020204" pitchFamily="34" charset="0"/>
              </a:rPr>
              <a:t>.</a:t>
            </a:r>
            <a:br>
              <a:rPr lang="en-US" sz="2000" b="1" i="0" dirty="0">
                <a:effectLst/>
                <a:latin typeface="Arial" panose="020B0604020202020204" pitchFamily="34" charset="0"/>
              </a:rPr>
            </a:br>
            <a:r>
              <a:rPr lang="he-IL" sz="2000" b="1" i="0" dirty="0">
                <a:effectLst/>
                <a:latin typeface="Arial" panose="020B0604020202020204" pitchFamily="34" charset="0"/>
              </a:rPr>
              <a:t>ע"פ התאוריה המקובלת כיום הבנייה החלה בתקופת </a:t>
            </a:r>
            <a:r>
              <a:rPr lang="he-IL" sz="2000" b="1" i="0" dirty="0" err="1">
                <a:effectLst/>
                <a:latin typeface="Arial" panose="020B0604020202020204" pitchFamily="34" charset="0"/>
              </a:rPr>
              <a:t>ח'ליפותו</a:t>
            </a:r>
            <a:r>
              <a:rPr lang="he-IL" sz="2000" b="1" i="0" dirty="0">
                <a:effectLst/>
                <a:latin typeface="Arial" panose="020B0604020202020204" pitchFamily="34" charset="0"/>
              </a:rPr>
              <a:t> של הישאם עבד אל </a:t>
            </a:r>
            <a:r>
              <a:rPr lang="he-IL" sz="2000" b="1" i="0" dirty="0" err="1">
                <a:effectLst/>
                <a:latin typeface="Arial" panose="020B0604020202020204" pitchFamily="34" charset="0"/>
              </a:rPr>
              <a:t>מלכ</a:t>
            </a:r>
            <a:r>
              <a:rPr lang="he-IL" sz="2000" b="1" i="0" dirty="0">
                <a:effectLst/>
                <a:latin typeface="Arial" panose="020B0604020202020204" pitchFamily="34" charset="0"/>
              </a:rPr>
              <a:t> בעת שאל </a:t>
            </a:r>
            <a:r>
              <a:rPr lang="he-IL" sz="2000" b="1" i="0" dirty="0" err="1">
                <a:effectLst/>
                <a:latin typeface="Arial" panose="020B0604020202020204" pitchFamily="34" charset="0"/>
              </a:rPr>
              <a:t>ואליד</a:t>
            </a:r>
            <a:r>
              <a:rPr lang="he-IL" sz="2000" b="1" i="0" dirty="0">
                <a:effectLst/>
                <a:latin typeface="Arial" panose="020B0604020202020204" pitchFamily="34" charset="0"/>
              </a:rPr>
              <a:t> היה המושל המקומי של ארץ ישראל, בין השנים 724 ל 743, ואולם לפי </a:t>
            </a:r>
            <a:r>
              <a:rPr lang="he-IL" sz="2000" b="1" i="0" dirty="0" err="1">
                <a:effectLst/>
                <a:latin typeface="Arial" panose="020B0604020202020204" pitchFamily="34" charset="0"/>
              </a:rPr>
              <a:t>המימצאים</a:t>
            </a:r>
            <a:r>
              <a:rPr lang="he-IL" sz="2000" b="1" i="0" dirty="0">
                <a:effectLst/>
                <a:latin typeface="Arial" panose="020B0604020202020204" pitchFamily="34" charset="0"/>
              </a:rPr>
              <a:t> באתר לא כל המבנים הושלמו, אך כולם נהרסו ברעידת אדמה בשנת 747,</a:t>
            </a:r>
            <a:br>
              <a:rPr lang="en-US" sz="2000" b="1" i="0" dirty="0">
                <a:effectLst/>
                <a:latin typeface="Arial" panose="020B0604020202020204" pitchFamily="34" charset="0"/>
              </a:rPr>
            </a:br>
            <a:r>
              <a:rPr lang="he-IL" sz="2000" b="1" i="0" dirty="0">
                <a:effectLst/>
                <a:latin typeface="Arial" panose="020B0604020202020204" pitchFamily="34" charset="0"/>
              </a:rPr>
              <a:t>חלקים מהם ניצבים עדיין במקומם וחלקים מוצגים במוזיאון רוקפלר שבירושלים, </a:t>
            </a:r>
            <a:br>
              <a:rPr lang="en-US" sz="2000" b="1" i="0" dirty="0">
                <a:effectLst/>
                <a:latin typeface="Arial" panose="020B0604020202020204" pitchFamily="34" charset="0"/>
              </a:rPr>
            </a:br>
            <a:r>
              <a:rPr lang="he-IL" sz="2000" b="1" i="0" dirty="0" err="1">
                <a:effectLst/>
                <a:latin typeface="Arial" panose="020B0604020202020204" pitchFamily="34" charset="0"/>
              </a:rPr>
              <a:t>ועתקים</a:t>
            </a:r>
            <a:r>
              <a:rPr lang="he-IL" sz="2000" b="1" i="0" dirty="0">
                <a:effectLst/>
                <a:latin typeface="Arial" panose="020B0604020202020204" pitchFamily="34" charset="0"/>
              </a:rPr>
              <a:t> של אלמנטים אדריכליים מוצגים גם </a:t>
            </a:r>
            <a:r>
              <a:rPr lang="he-IL" sz="2000" b="1" dirty="0">
                <a:latin typeface="Arial" panose="020B0604020202020204" pitchFamily="34" charset="0"/>
              </a:rPr>
              <a:t>במוזיאון לארכיאולוגיה של ירדן בעמאן.</a:t>
            </a:r>
            <a:endParaRPr lang="he-IL" sz="2000" b="1" i="0" dirty="0">
              <a:effectLst/>
              <a:latin typeface="Arial" panose="020B0604020202020204" pitchFamily="34" charset="0"/>
            </a:endParaRPr>
          </a:p>
        </p:txBody>
      </p:sp>
    </p:spTree>
    <p:extLst>
      <p:ext uri="{BB962C8B-B14F-4D97-AF65-F5344CB8AC3E}">
        <p14:creationId xmlns:p14="http://schemas.microsoft.com/office/powerpoint/2010/main" val="631270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0" presetClass="exit" presetSubtype="0" fill="hold" nodeType="clickEffect">
                                  <p:stCondLst>
                                    <p:cond delay="0"/>
                                  </p:stCondLst>
                                  <p:childTnLst>
                                    <p:animEffect transition="out" filter="wedge">
                                      <p:cBhvr>
                                        <p:cTn id="13" dur="1000"/>
                                        <p:tgtEl>
                                          <p:spTgt spid="4"/>
                                        </p:tgtEl>
                                      </p:cBhvr>
                                    </p:animEffect>
                                    <p:set>
                                      <p:cBhvr>
                                        <p:cTn id="14" dur="1" fill="hold">
                                          <p:stCondLst>
                                            <p:cond delay="999"/>
                                          </p:stCondLst>
                                        </p:cTn>
                                        <p:tgtEl>
                                          <p:spTgt spid="4"/>
                                        </p:tgtEl>
                                        <p:attrNameLst>
                                          <p:attrName>style.visibility</p:attrName>
                                        </p:attrNameLst>
                                      </p:cBhvr>
                                      <p:to>
                                        <p:strVal val="hidden"/>
                                      </p:to>
                                    </p:set>
                                  </p:childTnLst>
                                </p:cTn>
                              </p:par>
                              <p:par>
                                <p:cTn id="15" presetID="10" presetClass="exit" presetSubtype="0" fill="hold" grpId="0" nodeType="withEffect">
                                  <p:stCondLst>
                                    <p:cond delay="0"/>
                                  </p:stCondLst>
                                  <p:childTnLst>
                                    <p:animEffect transition="out" filter="fade">
                                      <p:cBhvr>
                                        <p:cTn id="16" dur="1000"/>
                                        <p:tgtEl>
                                          <p:spTgt spid="10"/>
                                        </p:tgtEl>
                                      </p:cBhvr>
                                    </p:animEffect>
                                    <p:set>
                                      <p:cBhvr>
                                        <p:cTn id="17" dur="1" fill="hold">
                                          <p:stCondLst>
                                            <p:cond delay="9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0" presetClass="exit" presetSubtype="0" fill="hold" nodeType="clickEffect">
                                  <p:stCondLst>
                                    <p:cond delay="0"/>
                                  </p:stCondLst>
                                  <p:childTnLst>
                                    <p:animEffect transition="out" filter="wedge">
                                      <p:cBhvr>
                                        <p:cTn id="21" dur="1000"/>
                                        <p:tgtEl>
                                          <p:spTgt spid="14"/>
                                        </p:tgtEl>
                                      </p:cBhvr>
                                    </p:animEffect>
                                    <p:set>
                                      <p:cBhvr>
                                        <p:cTn id="22" dur="1" fill="hold">
                                          <p:stCondLst>
                                            <p:cond delay="9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0" presetClass="exit" presetSubtype="0" fill="hold" nodeType="clickEffect">
                                  <p:stCondLst>
                                    <p:cond delay="0"/>
                                  </p:stCondLst>
                                  <p:childTnLst>
                                    <p:animEffect transition="out" filter="wedge">
                                      <p:cBhvr>
                                        <p:cTn id="26" dur="1000"/>
                                        <p:tgtEl>
                                          <p:spTgt spid="16"/>
                                        </p:tgtEl>
                                      </p:cBhvr>
                                    </p:animEffect>
                                    <p:set>
                                      <p:cBhvr>
                                        <p:cTn id="27"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תמונה 8" descr="תמונה שמכילה בניין, קשת, מזבח, שדרת עמודים&#10;&#10;התיאור נוצר באופן אוטומטי">
            <a:extLst>
              <a:ext uri="{FF2B5EF4-FFF2-40B4-BE49-F238E27FC236}">
                <a16:creationId xmlns:a16="http://schemas.microsoft.com/office/drawing/2014/main" id="{AD6D389C-636F-4CAB-B9D0-1904EA920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01459"/>
            <a:ext cx="9144000" cy="6150446"/>
          </a:xfrm>
          <a:prstGeom prst="rect">
            <a:avLst/>
          </a:prstGeom>
        </p:spPr>
      </p:pic>
      <p:pic>
        <p:nvPicPr>
          <p:cNvPr id="3" name="תמונה 2" descr="תמונה שמכילה שמים, חוץ, אבן, פסל&#10;&#10;התיאור נוצר באופן אוטומטי">
            <a:extLst>
              <a:ext uri="{FF2B5EF4-FFF2-40B4-BE49-F238E27FC236}">
                <a16:creationId xmlns:a16="http://schemas.microsoft.com/office/drawing/2014/main" id="{A6E3210A-3137-477E-8DED-CD4BA06112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תמונה 4" descr="תמונה שמכילה שמים, חוץ, קרקע, בניין&#10;&#10;התיאור נוצר באופן אוטומטי">
            <a:extLst>
              <a:ext uri="{FF2B5EF4-FFF2-40B4-BE49-F238E27FC236}">
                <a16:creationId xmlns:a16="http://schemas.microsoft.com/office/drawing/2014/main" id="{1B271461-FBA7-4DFB-83CE-901FBCD0C9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96"/>
            <a:ext cx="9144000" cy="6851904"/>
          </a:xfrm>
          <a:prstGeom prst="rect">
            <a:avLst/>
          </a:prstGeom>
        </p:spPr>
      </p:pic>
    </p:spTree>
    <p:extLst>
      <p:ext uri="{BB962C8B-B14F-4D97-AF65-F5344CB8AC3E}">
        <p14:creationId xmlns:p14="http://schemas.microsoft.com/office/powerpoint/2010/main" val="5932658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3"/>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0" presetClass="exit" presetSubtype="0" accel="100000" fill="hold" nodeType="clickEffect">
                                  <p:stCondLst>
                                    <p:cond delay="0"/>
                                  </p:stCondLst>
                                  <p:childTnLst>
                                    <p:anim calcmode="lin" valueType="num">
                                      <p:cBhvr>
                                        <p:cTn id="13" dur="1000"/>
                                        <p:tgtEl>
                                          <p:spTgt spid="3"/>
                                        </p:tgtEl>
                                        <p:attrNameLst>
                                          <p:attrName>ppt_w</p:attrName>
                                        </p:attrNameLst>
                                      </p:cBhvr>
                                      <p:tavLst>
                                        <p:tav tm="0">
                                          <p:val>
                                            <p:strVal val="ppt_w"/>
                                          </p:val>
                                        </p:tav>
                                        <p:tav tm="100000">
                                          <p:val>
                                            <p:strVal val="ppt_w+.3"/>
                                          </p:val>
                                        </p:tav>
                                      </p:tavLst>
                                    </p:anim>
                                    <p:anim calcmode="lin" valueType="num">
                                      <p:cBhvr>
                                        <p:cTn id="14" dur="1000"/>
                                        <p:tgtEl>
                                          <p:spTgt spid="3"/>
                                        </p:tgtEl>
                                        <p:attrNameLst>
                                          <p:attrName>ppt_h</p:attrName>
                                        </p:attrNameLst>
                                      </p:cBhvr>
                                      <p:tavLst>
                                        <p:tav tm="0">
                                          <p:val>
                                            <p:strVal val="ppt_h"/>
                                          </p:val>
                                        </p:tav>
                                        <p:tav tm="100000">
                                          <p:val>
                                            <p:strVal val="ppt_h"/>
                                          </p:val>
                                        </p:tav>
                                      </p:tavLst>
                                    </p:anim>
                                    <p:animEffect transition="out" filter="fade">
                                      <p:cBhvr>
                                        <p:cTn id="15" dur="1000"/>
                                        <p:tgtEl>
                                          <p:spTgt spid="3"/>
                                        </p:tgtEl>
                                      </p:cBhvr>
                                    </p:animEffect>
                                    <p:set>
                                      <p:cBhvr>
                                        <p:cTn id="16"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descr="תמונה שמכילה מקורה, מראה, קשת, מזבח&#10;&#10;התיאור נוצר באופן אוטומטי">
            <a:extLst>
              <a:ext uri="{FF2B5EF4-FFF2-40B4-BE49-F238E27FC236}">
                <a16:creationId xmlns:a16="http://schemas.microsoft.com/office/drawing/2014/main" id="{A6FB5B37-6B60-4DB3-A5DD-4055A2529A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4" y="553998"/>
            <a:ext cx="9171359" cy="6347161"/>
          </a:xfrm>
          <a:prstGeom prst="rect">
            <a:avLst/>
          </a:prstGeom>
        </p:spPr>
      </p:pic>
      <p:pic>
        <p:nvPicPr>
          <p:cNvPr id="3" name="תמונה 2" descr="תמונה שמכילה טקסט, רהיטים, שטיח&#10;&#10;התיאור נוצר באופן אוטומטי">
            <a:extLst>
              <a:ext uri="{FF2B5EF4-FFF2-40B4-BE49-F238E27FC236}">
                <a16:creationId xmlns:a16="http://schemas.microsoft.com/office/drawing/2014/main" id="{D420CD78-5419-456A-987A-A07BB59EE9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72" y="0"/>
            <a:ext cx="9198717" cy="6808827"/>
          </a:xfrm>
          <a:prstGeom prst="rect">
            <a:avLst/>
          </a:prstGeom>
        </p:spPr>
      </p:pic>
      <p:pic>
        <p:nvPicPr>
          <p:cNvPr id="5" name="תמונה 4" descr="תמונה שמכילה מקורה&#10;&#10;התיאור נוצר באופן אוטומטי">
            <a:extLst>
              <a:ext uri="{FF2B5EF4-FFF2-40B4-BE49-F238E27FC236}">
                <a16:creationId xmlns:a16="http://schemas.microsoft.com/office/drawing/2014/main" id="{A9513E5B-5526-4DFE-BE95-E98D1ACDC2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8900" y="0"/>
            <a:ext cx="4586199" cy="6858000"/>
          </a:xfrm>
          <a:prstGeom prst="rect">
            <a:avLst/>
          </a:prstGeom>
        </p:spPr>
      </p:pic>
      <p:sp>
        <p:nvSpPr>
          <p:cNvPr id="8" name="תיבת טקסט 7">
            <a:extLst>
              <a:ext uri="{FF2B5EF4-FFF2-40B4-BE49-F238E27FC236}">
                <a16:creationId xmlns:a16="http://schemas.microsoft.com/office/drawing/2014/main" id="{167F4C16-9904-4764-B928-A9334E4BF86F}"/>
              </a:ext>
            </a:extLst>
          </p:cNvPr>
          <p:cNvSpPr txBox="1"/>
          <p:nvPr/>
        </p:nvSpPr>
        <p:spPr>
          <a:xfrm>
            <a:off x="7546" y="0"/>
            <a:ext cx="9144000" cy="369332"/>
          </a:xfrm>
          <a:prstGeom prst="rect">
            <a:avLst/>
          </a:prstGeom>
          <a:blipFill>
            <a:blip r:embed="rId5"/>
            <a:tile tx="0" ty="0" sx="100000" sy="100000" flip="none" algn="tl"/>
          </a:blipFill>
        </p:spPr>
        <p:txBody>
          <a:bodyPr wrap="square" rtlCol="1">
            <a:spAutoFit/>
          </a:bodyPr>
          <a:lstStyle/>
          <a:p>
            <a:pPr algn="ctr"/>
            <a:r>
              <a:rPr lang="he-IL" b="1" dirty="0"/>
              <a:t>ואם הזכרנו את מוזיאון רוקפלר, הרי שם יש אולם שלם עם ממצאים מאל </a:t>
            </a:r>
            <a:r>
              <a:rPr lang="he-IL" b="1" dirty="0" err="1"/>
              <a:t>מפג'אר</a:t>
            </a:r>
            <a:r>
              <a:rPr lang="he-IL" b="1" dirty="0"/>
              <a:t>, וזו הכניסה אליו.</a:t>
            </a:r>
          </a:p>
        </p:txBody>
      </p:sp>
      <p:sp>
        <p:nvSpPr>
          <p:cNvPr id="6" name="תיבת טקסט 5">
            <a:extLst>
              <a:ext uri="{FF2B5EF4-FFF2-40B4-BE49-F238E27FC236}">
                <a16:creationId xmlns:a16="http://schemas.microsoft.com/office/drawing/2014/main" id="{8C7DA859-BADA-43F4-96E5-48875A2FA37B}"/>
              </a:ext>
            </a:extLst>
          </p:cNvPr>
          <p:cNvSpPr txBox="1"/>
          <p:nvPr/>
        </p:nvSpPr>
        <p:spPr>
          <a:xfrm>
            <a:off x="7546" y="-49173"/>
            <a:ext cx="9144000" cy="553998"/>
          </a:xfrm>
          <a:prstGeom prst="rect">
            <a:avLst/>
          </a:prstGeom>
          <a:blipFill>
            <a:blip r:embed="rId5"/>
            <a:tile tx="0" ty="0" sx="100000" sy="100000" flip="none" algn="tl"/>
          </a:blipFill>
        </p:spPr>
        <p:txBody>
          <a:bodyPr wrap="square" rtlCol="1">
            <a:spAutoFit/>
          </a:bodyPr>
          <a:lstStyle/>
          <a:p>
            <a:pPr algn="ctr">
              <a:lnSpc>
                <a:spcPts val="1800"/>
              </a:lnSpc>
            </a:pPr>
            <a:r>
              <a:rPr lang="he-IL" b="1" dirty="0"/>
              <a:t>באל </a:t>
            </a:r>
            <a:r>
              <a:rPr lang="he-IL" b="1" dirty="0" err="1"/>
              <a:t>מפג'אר</a:t>
            </a:r>
            <a:r>
              <a:rPr lang="he-IL" b="1" dirty="0"/>
              <a:t> מצאתי לפני שנים רבות את שרידיו של בית המרחץ הנהדר, ובמוזיאון רוקפלר מצאתי לפני כמה שנים העתק מצוין של ריצפת הפסיפס עצמה. </a:t>
            </a:r>
          </a:p>
        </p:txBody>
      </p:sp>
    </p:spTree>
    <p:extLst>
      <p:ext uri="{BB962C8B-B14F-4D97-AF65-F5344CB8AC3E}">
        <p14:creationId xmlns:p14="http://schemas.microsoft.com/office/powerpoint/2010/main" val="36164898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strVal val="ppt_h"/>
                                          </p:val>
                                        </p:tav>
                                      </p:tavLst>
                                    </p:anim>
                                    <p:set>
                                      <p:cBhvr>
                                        <p:cTn id="8" dur="1" fill="hold">
                                          <p:stCondLst>
                                            <p:cond delay="999"/>
                                          </p:stCondLst>
                                        </p:cTn>
                                        <p:tgtEl>
                                          <p:spTgt spid="5"/>
                                        </p:tgtEl>
                                        <p:attrNameLst>
                                          <p:attrName>style.visibility</p:attrName>
                                        </p:attrNameLst>
                                      </p:cBhvr>
                                      <p:to>
                                        <p:strVal val="hidden"/>
                                      </p:to>
                                    </p:set>
                                  </p:childTnLst>
                                </p:cTn>
                              </p:par>
                              <p:par>
                                <p:cTn id="9" presetID="55"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strVal val="#ppt_w*0.70"/>
                                          </p:val>
                                        </p:tav>
                                        <p:tav tm="100000">
                                          <p:val>
                                            <p:strVal val="#ppt_w"/>
                                          </p:val>
                                        </p:tav>
                                      </p:tavLst>
                                    </p:anim>
                                    <p:anim calcmode="lin" valueType="num">
                                      <p:cBhvr>
                                        <p:cTn id="12" dur="1000" fill="hold"/>
                                        <p:tgtEl>
                                          <p:spTgt spid="3"/>
                                        </p:tgtEl>
                                        <p:attrNameLst>
                                          <p:attrName>ppt_h</p:attrName>
                                        </p:attrNameLst>
                                      </p:cBhvr>
                                      <p:tavLst>
                                        <p:tav tm="0">
                                          <p:val>
                                            <p:strVal val="#ppt_h"/>
                                          </p:val>
                                        </p:tav>
                                        <p:tav tm="100000">
                                          <p:val>
                                            <p:strVal val="#ppt_h"/>
                                          </p:val>
                                        </p:tav>
                                      </p:tavLst>
                                    </p:anim>
                                    <p:animEffect transition="in" filter="fade">
                                      <p:cBhvr>
                                        <p:cTn id="13" dur="1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47" presetClass="exit" presetSubtype="0" fill="hold" grpId="0" nodeType="clickEffect">
                                  <p:stCondLst>
                                    <p:cond delay="0"/>
                                  </p:stCondLst>
                                  <p:childTnLst>
                                    <p:animEffect transition="out" filter="fade">
                                      <p:cBhvr>
                                        <p:cTn id="17" dur="1000"/>
                                        <p:tgtEl>
                                          <p:spTgt spid="6"/>
                                        </p:tgtEl>
                                      </p:cBhvr>
                                    </p:animEffect>
                                    <p:anim calcmode="lin" valueType="num">
                                      <p:cBhvr>
                                        <p:cTn id="18" dur="1000"/>
                                        <p:tgtEl>
                                          <p:spTgt spid="6"/>
                                        </p:tgtEl>
                                        <p:attrNameLst>
                                          <p:attrName>ppt_x</p:attrName>
                                        </p:attrNameLst>
                                      </p:cBhvr>
                                      <p:tavLst>
                                        <p:tav tm="0">
                                          <p:val>
                                            <p:strVal val="ppt_x"/>
                                          </p:val>
                                        </p:tav>
                                        <p:tav tm="100000">
                                          <p:val>
                                            <p:strVal val="ppt_x"/>
                                          </p:val>
                                        </p:tav>
                                      </p:tavLst>
                                    </p:anim>
                                    <p:anim calcmode="lin" valueType="num">
                                      <p:cBhvr>
                                        <p:cTn id="19" dur="1000"/>
                                        <p:tgtEl>
                                          <p:spTgt spid="6"/>
                                        </p:tgtEl>
                                        <p:attrNameLst>
                                          <p:attrName>ppt_y</p:attrName>
                                        </p:attrNameLst>
                                      </p:cBhvr>
                                      <p:tavLst>
                                        <p:tav tm="0">
                                          <p:val>
                                            <p:strVal val="ppt_y"/>
                                          </p:val>
                                        </p:tav>
                                        <p:tav tm="100000">
                                          <p:val>
                                            <p:strVal val="ppt_y-.1"/>
                                          </p:val>
                                        </p:tav>
                                      </p:tavLst>
                                    </p:anim>
                                    <p:set>
                                      <p:cBhvr>
                                        <p:cTn id="20" dur="1" fill="hold">
                                          <p:stCondLst>
                                            <p:cond delay="999"/>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6" presetClass="exit" presetSubtype="37" fill="hold" nodeType="clickEffect">
                                  <p:stCondLst>
                                    <p:cond delay="0"/>
                                  </p:stCondLst>
                                  <p:childTnLst>
                                    <p:animEffect transition="out" filter="barn(outVertical)">
                                      <p:cBhvr>
                                        <p:cTn id="24" dur="1000"/>
                                        <p:tgtEl>
                                          <p:spTgt spid="3"/>
                                        </p:tgtEl>
                                      </p:cBhvr>
                                    </p:animEffect>
                                    <p:set>
                                      <p:cBhvr>
                                        <p:cTn id="25" dur="1" fill="hold">
                                          <p:stCondLst>
                                            <p:cond delay="999"/>
                                          </p:stCondLst>
                                        </p:cTn>
                                        <p:tgtEl>
                                          <p:spTgt spid="3"/>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55"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strVal val="#ppt_w*0.70"/>
                                          </p:val>
                                        </p:tav>
                                        <p:tav tm="100000">
                                          <p:val>
                                            <p:strVal val="#ppt_w"/>
                                          </p:val>
                                        </p:tav>
                                      </p:tavLst>
                                    </p:anim>
                                    <p:anim calcmode="lin" valueType="num">
                                      <p:cBhvr>
                                        <p:cTn id="32" dur="1000" fill="hold"/>
                                        <p:tgtEl>
                                          <p:spTgt spid="4"/>
                                        </p:tgtEl>
                                        <p:attrNameLst>
                                          <p:attrName>ppt_h</p:attrName>
                                        </p:attrNameLst>
                                      </p:cBhvr>
                                      <p:tavLst>
                                        <p:tav tm="0">
                                          <p:val>
                                            <p:strVal val="#ppt_h"/>
                                          </p:val>
                                        </p:tav>
                                        <p:tav tm="100000">
                                          <p:val>
                                            <p:strVal val="#ppt_h"/>
                                          </p:val>
                                        </p:tav>
                                      </p:tavLst>
                                    </p:anim>
                                    <p:animEffect transition="in" filter="fade">
                                      <p:cBhvr>
                                        <p:cTn id="3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4B592E59-0F0F-4B0A-B002-B9B26BAC0CBF}"/>
              </a:ext>
            </a:extLst>
          </p:cNvPr>
          <p:cNvSpPr txBox="1"/>
          <p:nvPr/>
        </p:nvSpPr>
        <p:spPr>
          <a:xfrm>
            <a:off x="0" y="0"/>
            <a:ext cx="9144000" cy="6286336"/>
          </a:xfrm>
          <a:prstGeom prst="rect">
            <a:avLst/>
          </a:prstGeom>
          <a:noFill/>
        </p:spPr>
        <p:txBody>
          <a:bodyPr wrap="square" rtlCol="1">
            <a:spAutoFit/>
          </a:bodyPr>
          <a:lstStyle/>
          <a:p>
            <a:pPr algn="ctr">
              <a:lnSpc>
                <a:spcPts val="2100"/>
              </a:lnSpc>
            </a:pPr>
            <a:r>
              <a:rPr lang="he-IL" sz="2000" b="1" dirty="0"/>
              <a:t>דומה שכאן אפשר לסכם ולומר שהראינו את כל אתרי יריחו שבתחומי העיר או הצמודים אליה, וכנגד כל האתרים הארכיאולוגים המרהיבים אני רוצה להוסיף עוד אפיזודה אחת, ושמה …"קזינו" – קזינו "אואזיס", ולצידו מלון </a:t>
            </a:r>
            <a:r>
              <a:rPr lang="he-IL" sz="2000" b="1" dirty="0" err="1"/>
              <a:t>אינטרקונינטל</a:t>
            </a:r>
            <a:r>
              <a:rPr lang="he-IL" sz="2000" b="1" dirty="0"/>
              <a:t>. (בתמונה שירדה).</a:t>
            </a:r>
          </a:p>
          <a:p>
            <a:pPr algn="ctr">
              <a:lnSpc>
                <a:spcPts val="2100"/>
              </a:lnSpc>
            </a:pPr>
            <a:r>
              <a:rPr lang="he-IL" sz="2000" b="1" i="0" dirty="0">
                <a:effectLst/>
                <a:latin typeface="Arial" panose="020B0604020202020204" pitchFamily="34" charset="0"/>
              </a:rPr>
              <a:t>הרעיון להקמת קזינו ביריחו עלה בתחילת הקדנציה הראשונה של ראש הממשלה נתניהו, בשנת 1997. בתחילת שנת </a:t>
            </a:r>
            <a:r>
              <a:rPr lang="he-IL" sz="2000" b="1" i="0" u="none" strike="noStrike" dirty="0">
                <a:effectLst/>
                <a:latin typeface="Arial" panose="020B0604020202020204" pitchFamily="34" charset="0"/>
              </a:rPr>
              <a:t>1998</a:t>
            </a:r>
            <a:r>
              <a:rPr lang="he-IL" sz="2000" b="1" i="0" dirty="0">
                <a:effectLst/>
                <a:latin typeface="Arial" panose="020B0604020202020204" pitchFamily="34" charset="0"/>
              </a:rPr>
              <a:t> נחתם הסכם הזיכיון להקמה והתפעול של הקזינו עם </a:t>
            </a:r>
            <a:r>
              <a:rPr lang="he-IL" sz="2000" b="1" i="0" u="none" strike="noStrike" dirty="0">
                <a:effectLst/>
                <a:latin typeface="Arial" panose="020B0604020202020204" pitchFamily="34" charset="0"/>
              </a:rPr>
              <a:t>איש העסקים היהודי–אוסטרי מרטין שלף,</a:t>
            </a:r>
            <a:r>
              <a:rPr lang="he-IL" sz="2000" b="1" i="0" dirty="0">
                <a:effectLst/>
                <a:latin typeface="Arial" panose="020B0604020202020204" pitchFamily="34" charset="0"/>
              </a:rPr>
              <a:t> הקזינו נפתח בספטמבר 1998, זכה להצלחה רבה והכנסותיו הגיעו לכ-15 מיליון דולר בחודש, בעיקר ממהמרים ישראלים. בעת פתיחתו, הקזינו התפרש על 2,800 מ"ר של </a:t>
            </a:r>
            <a:r>
              <a:rPr lang="he-IL" sz="2000" b="1" i="0" u="none" strike="noStrike" dirty="0">
                <a:effectLst/>
                <a:latin typeface="Arial" panose="020B0604020202020204" pitchFamily="34" charset="0"/>
              </a:rPr>
              <a:t>משחקי מזל</a:t>
            </a:r>
            <a:r>
              <a:rPr lang="he-IL" sz="2000" b="1" i="0" dirty="0">
                <a:effectLst/>
                <a:latin typeface="Arial" panose="020B0604020202020204" pitchFamily="34" charset="0"/>
              </a:rPr>
              <a:t>,  שכללו 35 שולחנות הימורים ו-220 </a:t>
            </a:r>
            <a:r>
              <a:rPr lang="he-IL" sz="2000" b="1" i="0" u="none" strike="noStrike" dirty="0">
                <a:effectLst/>
                <a:latin typeface="Arial" panose="020B0604020202020204" pitchFamily="34" charset="0"/>
              </a:rPr>
              <a:t>מכונות מזל</a:t>
            </a:r>
            <a:r>
              <a:rPr lang="he-IL" sz="2000" b="1" i="0" dirty="0">
                <a:effectLst/>
                <a:latin typeface="Arial" panose="020B0604020202020204" pitchFamily="34" charset="0"/>
              </a:rPr>
              <a:t>. ההחלטה על הקמתו התבססה על הצפי לביקוש גדול בקרב </a:t>
            </a:r>
            <a:r>
              <a:rPr lang="he-IL" sz="2000" b="1" i="0" u="none" strike="noStrike" dirty="0">
                <a:effectLst/>
                <a:latin typeface="Arial" panose="020B0604020202020204" pitchFamily="34" charset="0"/>
              </a:rPr>
              <a:t>ישראלים</a:t>
            </a:r>
            <a:r>
              <a:rPr lang="he-IL" sz="2000" b="1" i="0" dirty="0">
                <a:effectLst/>
                <a:latin typeface="Arial" panose="020B0604020202020204" pitchFamily="34" charset="0"/>
              </a:rPr>
              <a:t> והיא זכתה להתנגדות מצד מנהיגים ואנשי דת </a:t>
            </a:r>
            <a:r>
              <a:rPr lang="he-IL" sz="2000" b="1" i="0" u="none" strike="noStrike" dirty="0">
                <a:effectLst/>
                <a:latin typeface="Arial" panose="020B0604020202020204" pitchFamily="34" charset="0"/>
              </a:rPr>
              <a:t>פלסטינים</a:t>
            </a:r>
            <a:r>
              <a:rPr lang="he-IL" sz="2000" b="1" i="0" dirty="0">
                <a:effectLst/>
                <a:latin typeface="Arial" panose="020B0604020202020204" pitchFamily="34" charset="0"/>
              </a:rPr>
              <a:t>, והרשות    מנעה מפלסטינים להיכנס למתחם.</a:t>
            </a:r>
            <a:r>
              <a:rPr lang="he-IL" sz="2000" b="0" i="0" dirty="0">
                <a:solidFill>
                  <a:srgbClr val="202122"/>
                </a:solidFill>
                <a:effectLst/>
                <a:latin typeface="Arial" panose="020B0604020202020204" pitchFamily="34" charset="0"/>
              </a:rPr>
              <a:t> </a:t>
            </a:r>
            <a:br>
              <a:rPr lang="en-US" sz="2000" b="0" i="0" dirty="0">
                <a:solidFill>
                  <a:srgbClr val="202122"/>
                </a:solidFill>
                <a:effectLst/>
                <a:latin typeface="Arial" panose="020B0604020202020204" pitchFamily="34" charset="0"/>
              </a:rPr>
            </a:br>
            <a:r>
              <a:rPr lang="he-IL" sz="2000" b="1" i="0" dirty="0">
                <a:effectLst/>
                <a:latin typeface="Arial" panose="020B0604020202020204" pitchFamily="34" charset="0"/>
              </a:rPr>
              <a:t>בתחילת האינתיפאדה השנייה, באוקטובר 2000, השתמשו </a:t>
            </a:r>
            <a:r>
              <a:rPr lang="he-IL" sz="2000" b="1" i="0" u="none" strike="noStrike" dirty="0">
                <a:effectLst/>
                <a:latin typeface="Arial" panose="020B0604020202020204" pitchFamily="34" charset="0"/>
              </a:rPr>
              <a:t>מחבלים </a:t>
            </a:r>
            <a:r>
              <a:rPr lang="he-IL" sz="2000" b="1" i="0" u="none" strike="noStrike" dirty="0" err="1">
                <a:effectLst/>
                <a:latin typeface="Arial" panose="020B0604020202020204" pitchFamily="34" charset="0"/>
              </a:rPr>
              <a:t>פלסתינים</a:t>
            </a:r>
            <a:r>
              <a:rPr lang="he-IL" sz="2000" b="1" i="0" u="none" strike="noStrike" dirty="0">
                <a:effectLst/>
                <a:latin typeface="Arial" panose="020B0604020202020204" pitchFamily="34" charset="0"/>
              </a:rPr>
              <a:t> </a:t>
            </a:r>
            <a:r>
              <a:rPr lang="he-IL" sz="2000" b="1" i="0" dirty="0">
                <a:effectLst/>
                <a:latin typeface="Arial" panose="020B0604020202020204" pitchFamily="34" charset="0"/>
              </a:rPr>
              <a:t>בקזינו כעמדה לירי לעבר תושבי היישוב ורד יריחו, ולעבר חיילי צה"ל באזור. בתגובה, ירה </a:t>
            </a:r>
            <a:br>
              <a:rPr lang="en-US" sz="2000" b="1" i="0" dirty="0">
                <a:effectLst/>
                <a:latin typeface="Arial" panose="020B0604020202020204" pitchFamily="34" charset="0"/>
              </a:rPr>
            </a:br>
            <a:r>
              <a:rPr lang="he-IL" sz="2000" b="1" i="0" dirty="0">
                <a:effectLst/>
                <a:latin typeface="Arial" panose="020B0604020202020204" pitchFamily="34" charset="0"/>
              </a:rPr>
              <a:t>צה"ל אש טנקים והמבנה נפגע קשות, ובהמשך נסגר ומאז הוא לא חזר לחיים.</a:t>
            </a:r>
            <a:br>
              <a:rPr lang="en-US" sz="2000" b="1" i="0" dirty="0">
                <a:effectLst/>
                <a:latin typeface="Arial" panose="020B0604020202020204" pitchFamily="34" charset="0"/>
              </a:rPr>
            </a:br>
            <a:r>
              <a:rPr lang="he-IL" sz="2000" b="1" i="0" dirty="0">
                <a:effectLst/>
                <a:latin typeface="Arial" panose="020B0604020202020204" pitchFamily="34" charset="0"/>
              </a:rPr>
              <a:t>אבל יש לי גם סיפור אישי בנושא: באחד מטיולנו ברכבנו הפרטי לאזור הערבה עוד</a:t>
            </a:r>
            <a:br>
              <a:rPr lang="en-US" sz="2000" b="1" i="0" dirty="0">
                <a:effectLst/>
                <a:latin typeface="Arial" panose="020B0604020202020204" pitchFamily="34" charset="0"/>
              </a:rPr>
            </a:br>
            <a:r>
              <a:rPr lang="he-IL" sz="2000" b="1" i="0" dirty="0">
                <a:effectLst/>
                <a:latin typeface="Arial" panose="020B0604020202020204" pitchFamily="34" charset="0"/>
              </a:rPr>
              <a:t>בימים שהמעבר היה בתוך יריחו (טרם סלילת הכביש העוקף) החלטנו אשתי ואני      לעצור ולבקר בקזינו, ולראות מה זה אומר, ניסינו להיכנס כשאנחנו במכנסיים קצרים וסנדלים, ואולם בכניסה עצרו אותנו ודרשו שנלך ונחזור "בלבוש  הולם"</a:t>
            </a:r>
            <a:r>
              <a:rPr lang="he-IL" sz="2000" b="1" dirty="0">
                <a:latin typeface="Arial" panose="020B0604020202020204" pitchFamily="34" charset="0"/>
              </a:rPr>
              <a:t>, כלומר – מכנסיים ארוכים ונעליים, מכנסיים ארוכים היו לנו ברכב אבל נעליים לא, התבאסנו,  וכמעט ויתרנו, אבל אז הופיע ערבי תושב יריחו, ולקח אותנו ל"בסטה" שלו, שהייתה בסמוך מאוד.  והייתה ערוכה למצבים אלו וסיפק לנו נעליים במחיר מציאה (אולי בעצם השכיר לנו אותם, כבר אינני זוכר) נכנסנו והתפעלנו מהפאר וההדר של המקום, אף כי </a:t>
            </a:r>
            <a:br>
              <a:rPr lang="en-US" sz="2000" b="1" dirty="0">
                <a:latin typeface="Arial" panose="020B0604020202020204" pitchFamily="34" charset="0"/>
              </a:rPr>
            </a:br>
            <a:r>
              <a:rPr lang="he-IL" sz="2000" b="1" dirty="0">
                <a:latin typeface="Arial" panose="020B0604020202020204" pitchFamily="34" charset="0"/>
              </a:rPr>
              <a:t>לא שיחקנו ולא הפסדנו אף שקל.</a:t>
            </a:r>
            <a:endParaRPr lang="he-IL" sz="2000" b="1" dirty="0"/>
          </a:p>
        </p:txBody>
      </p:sp>
      <p:pic>
        <p:nvPicPr>
          <p:cNvPr id="4" name="תמונה 3" descr="תמונה שמכילה חוץ, בניין, בניין ממשלה, בניין דירות&#10;&#10;התיאור נוצר באופן אוטומטי">
            <a:extLst>
              <a:ext uri="{FF2B5EF4-FFF2-40B4-BE49-F238E27FC236}">
                <a16:creationId xmlns:a16="http://schemas.microsoft.com/office/drawing/2014/main" id="{2CDD5E2A-4170-4EF2-A739-92DAF7A2DC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1665"/>
            <a:ext cx="9144000" cy="6286335"/>
          </a:xfrm>
          <a:prstGeom prst="rect">
            <a:avLst/>
          </a:prstGeom>
        </p:spPr>
      </p:pic>
    </p:spTree>
    <p:extLst>
      <p:ext uri="{BB962C8B-B14F-4D97-AF65-F5344CB8AC3E}">
        <p14:creationId xmlns:p14="http://schemas.microsoft.com/office/powerpoint/2010/main" val="888254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591C265C-A454-47CF-8D60-7516F0193632}"/>
              </a:ext>
            </a:extLst>
          </p:cNvPr>
          <p:cNvSpPr txBox="1"/>
          <p:nvPr/>
        </p:nvSpPr>
        <p:spPr>
          <a:xfrm>
            <a:off x="0" y="0"/>
            <a:ext cx="9144000" cy="1754326"/>
          </a:xfrm>
          <a:prstGeom prst="rect">
            <a:avLst/>
          </a:prstGeom>
          <a:noFill/>
        </p:spPr>
        <p:txBody>
          <a:bodyPr wrap="square" rtlCol="1">
            <a:spAutoFit/>
          </a:bodyPr>
          <a:lstStyle/>
          <a:p>
            <a:pPr algn="ctr"/>
            <a:r>
              <a:rPr lang="he-IL" sz="3600" b="1" dirty="0"/>
              <a:t>עד כאן סיורינו ותצוגותינו ביריחו העיר ואתריה הצמודים, בהמשך נרחיב את המעגלים ונבקר באתרים הסובבים את יריחו מכל עבריה.</a:t>
            </a:r>
          </a:p>
        </p:txBody>
      </p:sp>
      <p:sp>
        <p:nvSpPr>
          <p:cNvPr id="3" name="תיבת טקסט 2">
            <a:extLst>
              <a:ext uri="{FF2B5EF4-FFF2-40B4-BE49-F238E27FC236}">
                <a16:creationId xmlns:a16="http://schemas.microsoft.com/office/drawing/2014/main" id="{5602F8FD-47FD-44E1-A2F5-D68037702EAD}"/>
              </a:ext>
            </a:extLst>
          </p:cNvPr>
          <p:cNvSpPr txBox="1"/>
          <p:nvPr/>
        </p:nvSpPr>
        <p:spPr>
          <a:xfrm>
            <a:off x="0" y="1916482"/>
            <a:ext cx="9144000" cy="4339650"/>
          </a:xfrm>
          <a:prstGeom prst="rect">
            <a:avLst/>
          </a:prstGeom>
          <a:noFill/>
        </p:spPr>
        <p:txBody>
          <a:bodyPr wrap="square" rtlCol="1">
            <a:spAutoFit/>
          </a:bodyPr>
          <a:lstStyle/>
          <a:p>
            <a:pPr algn="ctr"/>
            <a:r>
              <a:rPr lang="he-IL" sz="3600" b="1" dirty="0"/>
              <a:t>צילום (למעט תל יריחו) ועריכה – יגאל מורג</a:t>
            </a:r>
          </a:p>
          <a:p>
            <a:pPr algn="ctr"/>
            <a:r>
              <a:rPr lang="en-US" sz="4800" b="1" dirty="0">
                <a:hlinkClick r:id="rId2"/>
              </a:rPr>
              <a:t>Morag-i@013.net</a:t>
            </a:r>
            <a:r>
              <a:rPr lang="en-US" sz="4800" b="1" dirty="0"/>
              <a:t> </a:t>
            </a:r>
          </a:p>
          <a:p>
            <a:pPr algn="ctr"/>
            <a:endParaRPr lang="en-US" sz="4800" b="1" dirty="0"/>
          </a:p>
          <a:p>
            <a:pPr algn="ctr"/>
            <a:r>
              <a:rPr lang="he-IL" sz="4800" b="1" dirty="0"/>
              <a:t>ולאתרי תגיעו בעזרת הקישור הבא:</a:t>
            </a:r>
          </a:p>
          <a:p>
            <a:pPr algn="ctr"/>
            <a:r>
              <a:rPr lang="en-US" sz="4800" b="1" dirty="0">
                <a:hlinkClick r:id="rId3"/>
              </a:rPr>
              <a:t>https://www.2go2.co.il</a:t>
            </a:r>
            <a:endParaRPr lang="he-IL" sz="4800" b="1" dirty="0"/>
          </a:p>
          <a:p>
            <a:pPr algn="ctr"/>
            <a:endParaRPr lang="he-IL" sz="4800" b="1" dirty="0"/>
          </a:p>
        </p:txBody>
      </p:sp>
    </p:spTree>
    <p:extLst>
      <p:ext uri="{BB962C8B-B14F-4D97-AF65-F5344CB8AC3E}">
        <p14:creationId xmlns:p14="http://schemas.microsoft.com/office/powerpoint/2010/main" val="12093414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TotalTime>
  <Words>889</Words>
  <Application>Microsoft Office PowerPoint</Application>
  <PresentationFormat>‫הצגה על המסך (4:3)</PresentationFormat>
  <Paragraphs>26</Paragraphs>
  <Slides>9</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9</vt:i4>
      </vt:variant>
    </vt:vector>
  </HeadingPairs>
  <TitlesOfParts>
    <vt:vector size="14" baseType="lpstr">
      <vt:lpstr>arial</vt:lpstr>
      <vt:lpstr>arial</vt:lpstr>
      <vt:lpstr>Calibri</vt:lpstr>
      <vt:lpstr>Calibri Light</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יגאל מורג</dc:creator>
  <cp:lastModifiedBy>יגאל מורג</cp:lastModifiedBy>
  <cp:revision>7</cp:revision>
  <dcterms:created xsi:type="dcterms:W3CDTF">2022-03-01T15:10:10Z</dcterms:created>
  <dcterms:modified xsi:type="dcterms:W3CDTF">2022-03-16T15:33:39Z</dcterms:modified>
</cp:coreProperties>
</file>