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9" r:id="rId1"/>
  </p:sldMasterIdLst>
  <p:notesMasterIdLst>
    <p:notesMasterId r:id="rId22"/>
  </p:notesMasterIdLst>
  <p:sldIdLst>
    <p:sldId id="276" r:id="rId2"/>
    <p:sldId id="339" r:id="rId3"/>
    <p:sldId id="340" r:id="rId4"/>
    <p:sldId id="281" r:id="rId5"/>
    <p:sldId id="345" r:id="rId6"/>
    <p:sldId id="293" r:id="rId7"/>
    <p:sldId id="295" r:id="rId8"/>
    <p:sldId id="296" r:id="rId9"/>
    <p:sldId id="285" r:id="rId10"/>
    <p:sldId id="286" r:id="rId11"/>
    <p:sldId id="287" r:id="rId12"/>
    <p:sldId id="288" r:id="rId13"/>
    <p:sldId id="360" r:id="rId14"/>
    <p:sldId id="362" r:id="rId15"/>
    <p:sldId id="363" r:id="rId16"/>
    <p:sldId id="364" r:id="rId17"/>
    <p:sldId id="367" r:id="rId18"/>
    <p:sldId id="365" r:id="rId19"/>
    <p:sldId id="366" r:id="rId20"/>
    <p:sldId id="289" r:id="rId21"/>
  </p:sldIdLst>
  <p:sldSz cx="9144000" cy="6858000" type="screen4x3"/>
  <p:notesSz cx="6858000" cy="9144000"/>
  <p:defaultTextStyle>
    <a:defPPr>
      <a:defRPr lang="he-IL"/>
    </a:defPPr>
    <a:lvl1pPr algn="l" rtl="0" eaLnBrk="0" fontAlgn="base" hangingPunct="0">
      <a:spcBef>
        <a:spcPct val="0"/>
      </a:spcBef>
      <a:spcAft>
        <a:spcPct val="0"/>
      </a:spcAft>
      <a:defRPr sz="80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80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80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80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8000"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sz="8000"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sz="8000"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sz="8000"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sz="8000"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00"/>
    <a:srgbClr val="996600"/>
    <a:srgbClr val="009999"/>
    <a:srgbClr val="008080"/>
    <a:srgbClr val="990000"/>
    <a:srgbClr val="800080"/>
    <a:srgbClr val="CC99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310" autoAdjust="0"/>
    <p:restoredTop sz="94595" autoAdjust="0"/>
  </p:normalViewPr>
  <p:slideViewPr>
    <p:cSldViewPr>
      <p:cViewPr varScale="1">
        <p:scale>
          <a:sx n="62" d="100"/>
          <a:sy n="62" d="100"/>
        </p:scale>
        <p:origin x="1204"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6EA7690F-61B9-60CC-67D3-93820521EC8C}"/>
              </a:ext>
            </a:extLst>
          </p:cNvPr>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1" eaLnBrk="1" hangingPunct="1">
              <a:defRPr sz="1200" b="0">
                <a:solidFill>
                  <a:schemeClr val="tx1"/>
                </a:solidFill>
                <a:effectLst/>
                <a:latin typeface="Times New Roman" pitchFamily="18" charset="0"/>
                <a:cs typeface="AlexandraH" pitchFamily="2" charset="-79"/>
              </a:defRPr>
            </a:lvl1pPr>
          </a:lstStyle>
          <a:p>
            <a:pPr>
              <a:defRPr/>
            </a:pPr>
            <a:endParaRPr lang="en-US"/>
          </a:p>
        </p:txBody>
      </p:sp>
      <p:sp>
        <p:nvSpPr>
          <p:cNvPr id="29699" name="Rectangle 3">
            <a:extLst>
              <a:ext uri="{FF2B5EF4-FFF2-40B4-BE49-F238E27FC236}">
                <a16:creationId xmlns:a16="http://schemas.microsoft.com/office/drawing/2014/main" id="{D4066610-28B4-0021-D2E1-1A5C3CF7F8E5}"/>
              </a:ext>
            </a:extLst>
          </p:cNvPr>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1" eaLnBrk="1" hangingPunct="1">
              <a:defRPr sz="1200" b="0">
                <a:solidFill>
                  <a:schemeClr val="tx1"/>
                </a:solidFill>
                <a:effectLst/>
                <a:latin typeface="Times New Roman" pitchFamily="18" charset="0"/>
                <a:cs typeface="AlexandraH" pitchFamily="2" charset="-79"/>
              </a:defRPr>
            </a:lvl1pPr>
          </a:lstStyle>
          <a:p>
            <a:pPr>
              <a:defRPr/>
            </a:pPr>
            <a:endParaRPr lang="en-US"/>
          </a:p>
        </p:txBody>
      </p:sp>
      <p:sp>
        <p:nvSpPr>
          <p:cNvPr id="13316" name="Rectangle 4">
            <a:extLst>
              <a:ext uri="{FF2B5EF4-FFF2-40B4-BE49-F238E27FC236}">
                <a16:creationId xmlns:a16="http://schemas.microsoft.com/office/drawing/2014/main" id="{E56B5AC9-C735-E54F-A8AC-A0CF220BB17D}"/>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a:extLst>
              <a:ext uri="{FF2B5EF4-FFF2-40B4-BE49-F238E27FC236}">
                <a16:creationId xmlns:a16="http://schemas.microsoft.com/office/drawing/2014/main" id="{7D885582-1BCD-1DE1-387C-F35C72C2D448}"/>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he-IL" noProof="0"/>
              <a:t>לחץ כדי לערוך סגנונות טקסט של תבנית בסיס</a:t>
            </a:r>
          </a:p>
          <a:p>
            <a:pPr lvl="1"/>
            <a:r>
              <a:rPr lang="he-IL" noProof="0"/>
              <a:t>רמה שנייה</a:t>
            </a:r>
          </a:p>
          <a:p>
            <a:pPr lvl="2"/>
            <a:r>
              <a:rPr lang="he-IL" noProof="0"/>
              <a:t>רמה שלישית</a:t>
            </a:r>
          </a:p>
          <a:p>
            <a:pPr lvl="3"/>
            <a:r>
              <a:rPr lang="he-IL" noProof="0"/>
              <a:t>רמה רביעית</a:t>
            </a:r>
          </a:p>
          <a:p>
            <a:pPr lvl="4"/>
            <a:r>
              <a:rPr lang="he-IL" noProof="0"/>
              <a:t>רמה חמישית</a:t>
            </a:r>
          </a:p>
        </p:txBody>
      </p:sp>
      <p:sp>
        <p:nvSpPr>
          <p:cNvPr id="29702" name="Rectangle 6">
            <a:extLst>
              <a:ext uri="{FF2B5EF4-FFF2-40B4-BE49-F238E27FC236}">
                <a16:creationId xmlns:a16="http://schemas.microsoft.com/office/drawing/2014/main" id="{5C1827A5-2A65-B630-3146-0B098A517A7E}"/>
              </a:ext>
            </a:extLst>
          </p:cNvPr>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rtl="1" eaLnBrk="1" hangingPunct="1">
              <a:defRPr sz="1200" b="0">
                <a:solidFill>
                  <a:schemeClr val="tx1"/>
                </a:solidFill>
                <a:effectLst/>
                <a:latin typeface="Times New Roman" pitchFamily="18" charset="0"/>
                <a:cs typeface="AlexandraH" pitchFamily="2" charset="-79"/>
              </a:defRPr>
            </a:lvl1pPr>
          </a:lstStyle>
          <a:p>
            <a:pPr>
              <a:defRPr/>
            </a:pPr>
            <a:endParaRPr lang="en-US"/>
          </a:p>
        </p:txBody>
      </p:sp>
      <p:sp>
        <p:nvSpPr>
          <p:cNvPr id="29703" name="Rectangle 7">
            <a:extLst>
              <a:ext uri="{FF2B5EF4-FFF2-40B4-BE49-F238E27FC236}">
                <a16:creationId xmlns:a16="http://schemas.microsoft.com/office/drawing/2014/main" id="{EB19AE85-5BBC-EC89-6017-0E975320DD97}"/>
              </a:ext>
            </a:extLst>
          </p:cNvPr>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1" eaLnBrk="1" hangingPunct="1">
              <a:defRPr sz="1200">
                <a:latin typeface="Times New Roman" panose="02020603050405020304" pitchFamily="18" charset="0"/>
                <a:cs typeface="Times New Roman" panose="02020603050405020304" pitchFamily="18" charset="0"/>
              </a:defRPr>
            </a:lvl1pPr>
          </a:lstStyle>
          <a:p>
            <a:pPr>
              <a:defRPr/>
            </a:pPr>
            <a:fld id="{9926B092-8C06-4773-A740-B0012D33C149}" type="slidenum">
              <a:rPr lang="he-IL" altLang="he-IL"/>
              <a:pPr>
                <a:defRPr/>
              </a:pPr>
              <a:t>‹#›</a:t>
            </a:fld>
            <a:endParaRPr lang="en-US" altLang="he-IL"/>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CDED79CE-A485-A4C9-6BD6-3E6AB83C384B}"/>
              </a:ext>
            </a:extLst>
          </p:cNvPr>
          <p:cNvGrpSpPr>
            <a:grpSpLocks/>
          </p:cNvGrpSpPr>
          <p:nvPr/>
        </p:nvGrpSpPr>
        <p:grpSpPr bwMode="auto">
          <a:xfrm>
            <a:off x="319088" y="1752600"/>
            <a:ext cx="8824912" cy="5129213"/>
            <a:chOff x="201" y="1104"/>
            <a:chExt cx="5559" cy="3231"/>
          </a:xfrm>
        </p:grpSpPr>
        <p:sp>
          <p:nvSpPr>
            <p:cNvPr id="5" name="Freeform 3">
              <a:extLst>
                <a:ext uri="{FF2B5EF4-FFF2-40B4-BE49-F238E27FC236}">
                  <a16:creationId xmlns:a16="http://schemas.microsoft.com/office/drawing/2014/main" id="{BA0F1636-33CB-76FA-430F-2C551809486F}"/>
                </a:ext>
              </a:extLst>
            </p:cNvPr>
            <p:cNvSpPr>
              <a:spLocks/>
            </p:cNvSpPr>
            <p:nvPr/>
          </p:nvSpPr>
          <p:spPr bwMode="ltGray">
            <a:xfrm>
              <a:off x="210" y="1104"/>
              <a:ext cx="5550" cy="3216"/>
            </a:xfrm>
            <a:custGeom>
              <a:avLst/>
              <a:gdLst>
                <a:gd name="T0" fmla="*/ 335 w 5550"/>
                <a:gd name="T1" fmla="*/ 0 h 3216"/>
                <a:gd name="T2" fmla="*/ 333 w 5550"/>
                <a:gd name="T3" fmla="*/ 1290 h 3216"/>
                <a:gd name="T4" fmla="*/ 0 w 5550"/>
                <a:gd name="T5" fmla="*/ 1290 h 3216"/>
                <a:gd name="T6" fmla="*/ 6 w 5550"/>
                <a:gd name="T7" fmla="*/ 3210 h 3216"/>
                <a:gd name="T8" fmla="*/ 5550 w 5550"/>
                <a:gd name="T9" fmla="*/ 3216 h 3216"/>
                <a:gd name="T10" fmla="*/ 5550 w 5550"/>
                <a:gd name="T11" fmla="*/ 0 h 3216"/>
                <a:gd name="T12" fmla="*/ 335 w 5550"/>
                <a:gd name="T13" fmla="*/ 0 h 3216"/>
                <a:gd name="T14" fmla="*/ 335 w 5550"/>
                <a:gd name="T15" fmla="*/ 0 h 32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550" h="3216">
                  <a:moveTo>
                    <a:pt x="335" y="0"/>
                  </a:moveTo>
                  <a:lnTo>
                    <a:pt x="333" y="1290"/>
                  </a:lnTo>
                  <a:lnTo>
                    <a:pt x="0" y="1290"/>
                  </a:lnTo>
                  <a:lnTo>
                    <a:pt x="6" y="3210"/>
                  </a:lnTo>
                  <a:lnTo>
                    <a:pt x="5550" y="3216"/>
                  </a:lnTo>
                  <a:lnTo>
                    <a:pt x="5550" y="0"/>
                  </a:lnTo>
                  <a:lnTo>
                    <a:pt x="335" y="0"/>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e-IL"/>
            </a:p>
          </p:txBody>
        </p:sp>
        <p:sp>
          <p:nvSpPr>
            <p:cNvPr id="6" name="Freeform 4">
              <a:extLst>
                <a:ext uri="{FF2B5EF4-FFF2-40B4-BE49-F238E27FC236}">
                  <a16:creationId xmlns:a16="http://schemas.microsoft.com/office/drawing/2014/main" id="{C0C999C7-167F-7573-D652-EDD73680DDF6}"/>
                </a:ext>
              </a:extLst>
            </p:cNvPr>
            <p:cNvSpPr>
              <a:spLocks/>
            </p:cNvSpPr>
            <p:nvPr/>
          </p:nvSpPr>
          <p:spPr bwMode="ltGray">
            <a:xfrm>
              <a:off x="528" y="2400"/>
              <a:ext cx="5232" cy="1920"/>
            </a:xfrm>
            <a:custGeom>
              <a:avLst/>
              <a:gdLst>
                <a:gd name="T0" fmla="*/ 0 w 4897"/>
                <a:gd name="T1" fmla="*/ 0 h 2182"/>
                <a:gd name="T2" fmla="*/ 0 w 4897"/>
                <a:gd name="T3" fmla="*/ 1151 h 2182"/>
                <a:gd name="T4" fmla="*/ 6818 w 4897"/>
                <a:gd name="T5" fmla="*/ 1151 h 2182"/>
                <a:gd name="T6" fmla="*/ 6818 w 4897"/>
                <a:gd name="T7" fmla="*/ 0 h 2182"/>
                <a:gd name="T8" fmla="*/ 0 w 4897"/>
                <a:gd name="T9" fmla="*/ 0 h 2182"/>
                <a:gd name="T10" fmla="*/ 0 w 4897"/>
                <a:gd name="T11" fmla="*/ 0 h 21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897" h="2182">
                  <a:moveTo>
                    <a:pt x="0" y="0"/>
                  </a:moveTo>
                  <a:lnTo>
                    <a:pt x="0" y="2182"/>
                  </a:lnTo>
                  <a:lnTo>
                    <a:pt x="4897" y="2182"/>
                  </a:lnTo>
                  <a:lnTo>
                    <a:pt x="4897" y="0"/>
                  </a:lnTo>
                  <a:lnTo>
                    <a:pt x="0" y="0"/>
                  </a:lnTo>
                  <a:close/>
                </a:path>
              </a:pathLst>
            </a:custGeom>
            <a:solidFill>
              <a:schemeClr val="bg2">
                <a:alpha val="3019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e-IL"/>
            </a:p>
          </p:txBody>
        </p:sp>
        <p:sp>
          <p:nvSpPr>
            <p:cNvPr id="7" name="Freeform 5">
              <a:extLst>
                <a:ext uri="{FF2B5EF4-FFF2-40B4-BE49-F238E27FC236}">
                  <a16:creationId xmlns:a16="http://schemas.microsoft.com/office/drawing/2014/main" id="{94FB5E58-6D9E-C6D7-B734-6F3C46D86135}"/>
                </a:ext>
              </a:extLst>
            </p:cNvPr>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8" name="Freeform 6">
              <a:extLst>
                <a:ext uri="{FF2B5EF4-FFF2-40B4-BE49-F238E27FC236}">
                  <a16:creationId xmlns:a16="http://schemas.microsoft.com/office/drawing/2014/main" id="{C853B1D4-03BE-1556-5A0D-E91625E8EA19}"/>
                </a:ext>
              </a:extLst>
            </p:cNvPr>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9" name="Freeform 7">
              <a:extLst>
                <a:ext uri="{FF2B5EF4-FFF2-40B4-BE49-F238E27FC236}">
                  <a16:creationId xmlns:a16="http://schemas.microsoft.com/office/drawing/2014/main" id="{231CA47C-3918-FB3E-BD82-70E055AA45EE}"/>
                </a:ext>
              </a:extLst>
            </p:cNvPr>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10" name="Freeform 8">
              <a:extLst>
                <a:ext uri="{FF2B5EF4-FFF2-40B4-BE49-F238E27FC236}">
                  <a16:creationId xmlns:a16="http://schemas.microsoft.com/office/drawing/2014/main" id="{E5136EA7-5D45-2B05-1B22-D04027F5B9A0}"/>
                </a:ext>
              </a:extLst>
            </p:cNvPr>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rtl="1" eaLnBrk="1" hangingPunct="1">
                <a:defRPr/>
              </a:pPr>
              <a:endParaRPr lang="he-IL"/>
            </a:p>
          </p:txBody>
        </p:sp>
      </p:grpSp>
      <p:sp>
        <p:nvSpPr>
          <p:cNvPr id="82953"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he-IL"/>
              <a:t>לחץ כדי לערוך סגנון כותרת של תבנית בסיס</a:t>
            </a:r>
          </a:p>
        </p:txBody>
      </p:sp>
      <p:sp>
        <p:nvSpPr>
          <p:cNvPr id="82954"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r>
              <a:rPr lang="he-IL"/>
              <a:t>לחץ כדי לערוך סגנון כותרת משנה של תבנית בסיס</a:t>
            </a:r>
          </a:p>
        </p:txBody>
      </p:sp>
      <p:sp>
        <p:nvSpPr>
          <p:cNvPr id="11" name="Rectangle 11">
            <a:extLst>
              <a:ext uri="{FF2B5EF4-FFF2-40B4-BE49-F238E27FC236}">
                <a16:creationId xmlns:a16="http://schemas.microsoft.com/office/drawing/2014/main" id="{24D4C4FC-02D1-9245-764F-80C7FA78C7F0}"/>
              </a:ext>
            </a:extLst>
          </p:cNvPr>
          <p:cNvSpPr>
            <a:spLocks noGrp="1" noChangeArrowheads="1"/>
          </p:cNvSpPr>
          <p:nvPr>
            <p:ph type="dt" sz="quarter" idx="10"/>
          </p:nvPr>
        </p:nvSpPr>
        <p:spPr>
          <a:xfrm>
            <a:off x="990600" y="6245225"/>
            <a:ext cx="1901825" cy="476250"/>
          </a:xfrm>
        </p:spPr>
        <p:txBody>
          <a:bodyPr/>
          <a:lstStyle>
            <a:lvl1pPr>
              <a:defRPr/>
            </a:lvl1pPr>
          </a:lstStyle>
          <a:p>
            <a:pPr>
              <a:defRPr/>
            </a:pPr>
            <a:fld id="{4EC95281-D51C-4D52-8E1E-E6077E8916F8}" type="datetime12">
              <a:rPr lang="he-IL"/>
              <a:pPr>
                <a:defRPr/>
              </a:pPr>
              <a:t>06/08/2022 17:56</a:t>
            </a:fld>
            <a:endParaRPr lang="en-US"/>
          </a:p>
        </p:txBody>
      </p:sp>
      <p:sp>
        <p:nvSpPr>
          <p:cNvPr id="12" name="Rectangle 12">
            <a:extLst>
              <a:ext uri="{FF2B5EF4-FFF2-40B4-BE49-F238E27FC236}">
                <a16:creationId xmlns:a16="http://schemas.microsoft.com/office/drawing/2014/main" id="{D2007461-CB26-08C0-9985-70A8B807DD96}"/>
              </a:ext>
            </a:extLst>
          </p:cNvPr>
          <p:cNvSpPr>
            <a:spLocks noGrp="1" noChangeArrowheads="1"/>
          </p:cNvSpPr>
          <p:nvPr>
            <p:ph type="ftr" sz="quarter" idx="11"/>
          </p:nvPr>
        </p:nvSpPr>
        <p:spPr>
          <a:xfrm>
            <a:off x="3468688" y="6245225"/>
            <a:ext cx="2895600" cy="476250"/>
          </a:xfrm>
        </p:spPr>
        <p:txBody>
          <a:bodyPr/>
          <a:lstStyle>
            <a:lvl1pPr>
              <a:defRPr/>
            </a:lvl1pPr>
          </a:lstStyle>
          <a:p>
            <a:pPr>
              <a:defRPr/>
            </a:pPr>
            <a:endParaRPr lang="en-US"/>
          </a:p>
        </p:txBody>
      </p:sp>
      <p:sp>
        <p:nvSpPr>
          <p:cNvPr id="13" name="Rectangle 13">
            <a:extLst>
              <a:ext uri="{FF2B5EF4-FFF2-40B4-BE49-F238E27FC236}">
                <a16:creationId xmlns:a16="http://schemas.microsoft.com/office/drawing/2014/main" id="{3F3CEC53-6F58-C19A-C203-F82CAA1003E7}"/>
              </a:ext>
            </a:extLst>
          </p:cNvPr>
          <p:cNvSpPr>
            <a:spLocks noGrp="1" noChangeArrowheads="1"/>
          </p:cNvSpPr>
          <p:nvPr>
            <p:ph type="sldNum" sz="quarter" idx="12"/>
          </p:nvPr>
        </p:nvSpPr>
        <p:spPr/>
        <p:txBody>
          <a:bodyPr/>
          <a:lstStyle>
            <a:lvl1pPr>
              <a:defRPr/>
            </a:lvl1pPr>
          </a:lstStyle>
          <a:p>
            <a:pPr>
              <a:defRPr/>
            </a:pPr>
            <a:fld id="{8E096C01-161F-4C36-B3B0-CA48C0FF4C28}" type="slidenum">
              <a:rPr lang="he-IL" altLang="he-IL"/>
              <a:pPr>
                <a:defRPr/>
              </a:pPr>
              <a:t>‹#›</a:t>
            </a:fld>
            <a:endParaRPr lang="en-US" altLang="he-IL"/>
          </a:p>
        </p:txBody>
      </p:sp>
    </p:spTree>
    <p:extLst>
      <p:ext uri="{BB962C8B-B14F-4D97-AF65-F5344CB8AC3E}">
        <p14:creationId xmlns:p14="http://schemas.microsoft.com/office/powerpoint/2010/main" val="2098895728"/>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11">
            <a:extLst>
              <a:ext uri="{FF2B5EF4-FFF2-40B4-BE49-F238E27FC236}">
                <a16:creationId xmlns:a16="http://schemas.microsoft.com/office/drawing/2014/main" id="{2C1A3C4C-AF32-6DA9-D7F7-629C78C2E862}"/>
              </a:ext>
            </a:extLst>
          </p:cNvPr>
          <p:cNvSpPr>
            <a:spLocks noGrp="1" noChangeArrowheads="1"/>
          </p:cNvSpPr>
          <p:nvPr>
            <p:ph type="dt" sz="half" idx="10"/>
          </p:nvPr>
        </p:nvSpPr>
        <p:spPr/>
        <p:txBody>
          <a:bodyPr/>
          <a:lstStyle>
            <a:lvl1pPr>
              <a:defRPr/>
            </a:lvl1pPr>
          </a:lstStyle>
          <a:p>
            <a:pPr>
              <a:defRPr/>
            </a:pPr>
            <a:fld id="{E84EB3C7-C9D6-4627-958C-76E3F51B2BF2}" type="datetime12">
              <a:rPr lang="he-IL"/>
              <a:pPr>
                <a:defRPr/>
              </a:pPr>
              <a:t>06/08/2022 17:56</a:t>
            </a:fld>
            <a:endParaRPr lang="en-US"/>
          </a:p>
        </p:txBody>
      </p:sp>
      <p:sp>
        <p:nvSpPr>
          <p:cNvPr id="5" name="Rectangle 12">
            <a:extLst>
              <a:ext uri="{FF2B5EF4-FFF2-40B4-BE49-F238E27FC236}">
                <a16:creationId xmlns:a16="http://schemas.microsoft.com/office/drawing/2014/main" id="{2C7C2760-01E7-D2D8-6C08-6FBB91C25B04}"/>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E9702C94-3A1C-6124-55B0-B4473D882494}"/>
              </a:ext>
            </a:extLst>
          </p:cNvPr>
          <p:cNvSpPr>
            <a:spLocks noGrp="1" noChangeArrowheads="1"/>
          </p:cNvSpPr>
          <p:nvPr>
            <p:ph type="sldNum" sz="quarter" idx="12"/>
          </p:nvPr>
        </p:nvSpPr>
        <p:spPr/>
        <p:txBody>
          <a:bodyPr/>
          <a:lstStyle>
            <a:lvl1pPr>
              <a:defRPr/>
            </a:lvl1pPr>
          </a:lstStyle>
          <a:p>
            <a:pPr>
              <a:defRPr/>
            </a:pPr>
            <a:fld id="{B9A3CDF0-D7A7-4461-9605-5187EC18289B}" type="slidenum">
              <a:rPr lang="he-IL" altLang="he-IL"/>
              <a:pPr>
                <a:defRPr/>
              </a:pPr>
              <a:t>‹#›</a:t>
            </a:fld>
            <a:endParaRPr lang="en-US" altLang="he-IL"/>
          </a:p>
        </p:txBody>
      </p:sp>
    </p:spTree>
    <p:extLst>
      <p:ext uri="{BB962C8B-B14F-4D97-AF65-F5344CB8AC3E}">
        <p14:creationId xmlns:p14="http://schemas.microsoft.com/office/powerpoint/2010/main" val="2967182623"/>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Rectangle 11">
            <a:extLst>
              <a:ext uri="{FF2B5EF4-FFF2-40B4-BE49-F238E27FC236}">
                <a16:creationId xmlns:a16="http://schemas.microsoft.com/office/drawing/2014/main" id="{4AAD9CC0-EA02-188D-09DE-0339D397A8FE}"/>
              </a:ext>
            </a:extLst>
          </p:cNvPr>
          <p:cNvSpPr>
            <a:spLocks noGrp="1" noChangeArrowheads="1"/>
          </p:cNvSpPr>
          <p:nvPr>
            <p:ph type="dt" sz="half" idx="10"/>
          </p:nvPr>
        </p:nvSpPr>
        <p:spPr/>
        <p:txBody>
          <a:bodyPr/>
          <a:lstStyle>
            <a:lvl1pPr>
              <a:defRPr/>
            </a:lvl1pPr>
          </a:lstStyle>
          <a:p>
            <a:pPr>
              <a:defRPr/>
            </a:pPr>
            <a:fld id="{C6A72CC4-F5F7-4B57-874E-34620401CAB0}" type="datetime12">
              <a:rPr lang="he-IL"/>
              <a:pPr>
                <a:defRPr/>
              </a:pPr>
              <a:t>06/08/2022 17:56</a:t>
            </a:fld>
            <a:endParaRPr lang="en-US"/>
          </a:p>
        </p:txBody>
      </p:sp>
      <p:sp>
        <p:nvSpPr>
          <p:cNvPr id="5" name="Rectangle 12">
            <a:extLst>
              <a:ext uri="{FF2B5EF4-FFF2-40B4-BE49-F238E27FC236}">
                <a16:creationId xmlns:a16="http://schemas.microsoft.com/office/drawing/2014/main" id="{6117AEE8-AE10-ADE0-ED97-6DA54C6FC882}"/>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9F82232A-483E-BDB2-515F-5317DE8B1F96}"/>
              </a:ext>
            </a:extLst>
          </p:cNvPr>
          <p:cNvSpPr>
            <a:spLocks noGrp="1" noChangeArrowheads="1"/>
          </p:cNvSpPr>
          <p:nvPr>
            <p:ph type="sldNum" sz="quarter" idx="12"/>
          </p:nvPr>
        </p:nvSpPr>
        <p:spPr/>
        <p:txBody>
          <a:bodyPr/>
          <a:lstStyle>
            <a:lvl1pPr>
              <a:defRPr/>
            </a:lvl1pPr>
          </a:lstStyle>
          <a:p>
            <a:pPr>
              <a:defRPr/>
            </a:pPr>
            <a:fld id="{738EA0E4-7EBD-4973-8239-ABE503460389}" type="slidenum">
              <a:rPr lang="he-IL" altLang="he-IL"/>
              <a:pPr>
                <a:defRPr/>
              </a:pPr>
              <a:t>‹#›</a:t>
            </a:fld>
            <a:endParaRPr lang="en-US" altLang="he-IL"/>
          </a:p>
        </p:txBody>
      </p:sp>
    </p:spTree>
    <p:extLst>
      <p:ext uri="{BB962C8B-B14F-4D97-AF65-F5344CB8AC3E}">
        <p14:creationId xmlns:p14="http://schemas.microsoft.com/office/powerpoint/2010/main" val="4214809189"/>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Rectangle 11">
            <a:extLst>
              <a:ext uri="{FF2B5EF4-FFF2-40B4-BE49-F238E27FC236}">
                <a16:creationId xmlns:a16="http://schemas.microsoft.com/office/drawing/2014/main" id="{5A3099C5-DCF9-5B8B-C49A-323CC4B12769}"/>
              </a:ext>
            </a:extLst>
          </p:cNvPr>
          <p:cNvSpPr>
            <a:spLocks noGrp="1" noChangeArrowheads="1"/>
          </p:cNvSpPr>
          <p:nvPr>
            <p:ph type="dt" sz="half" idx="10"/>
          </p:nvPr>
        </p:nvSpPr>
        <p:spPr/>
        <p:txBody>
          <a:bodyPr/>
          <a:lstStyle>
            <a:lvl1pPr>
              <a:defRPr/>
            </a:lvl1pPr>
          </a:lstStyle>
          <a:p>
            <a:pPr>
              <a:defRPr/>
            </a:pPr>
            <a:fld id="{DB608421-167B-45F7-9D1F-4C7AB15A6B01}" type="datetime12">
              <a:rPr lang="he-IL"/>
              <a:pPr>
                <a:defRPr/>
              </a:pPr>
              <a:t>06/08/2022 17:56</a:t>
            </a:fld>
            <a:endParaRPr lang="en-US"/>
          </a:p>
        </p:txBody>
      </p:sp>
      <p:sp>
        <p:nvSpPr>
          <p:cNvPr id="6" name="Rectangle 12">
            <a:extLst>
              <a:ext uri="{FF2B5EF4-FFF2-40B4-BE49-F238E27FC236}">
                <a16:creationId xmlns:a16="http://schemas.microsoft.com/office/drawing/2014/main" id="{A9524A0F-A3CC-0BFE-6E61-FF584C7B309B}"/>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B0A8C340-29C3-BE6D-1627-37D317C32056}"/>
              </a:ext>
            </a:extLst>
          </p:cNvPr>
          <p:cNvSpPr>
            <a:spLocks noGrp="1" noChangeArrowheads="1"/>
          </p:cNvSpPr>
          <p:nvPr>
            <p:ph type="sldNum" sz="quarter" idx="12"/>
          </p:nvPr>
        </p:nvSpPr>
        <p:spPr/>
        <p:txBody>
          <a:bodyPr/>
          <a:lstStyle>
            <a:lvl1pPr>
              <a:defRPr/>
            </a:lvl1pPr>
          </a:lstStyle>
          <a:p>
            <a:pPr>
              <a:defRPr/>
            </a:pPr>
            <a:fld id="{75C28FD1-5132-4114-85E1-AB922CF9E49F}" type="slidenum">
              <a:rPr lang="he-IL" altLang="he-IL"/>
              <a:pPr>
                <a:defRPr/>
              </a:pPr>
              <a:t>‹#›</a:t>
            </a:fld>
            <a:endParaRPr lang="en-US" altLang="he-IL"/>
          </a:p>
        </p:txBody>
      </p:sp>
    </p:spTree>
    <p:extLst>
      <p:ext uri="{BB962C8B-B14F-4D97-AF65-F5344CB8AC3E}">
        <p14:creationId xmlns:p14="http://schemas.microsoft.com/office/powerpoint/2010/main" val="2199497183"/>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Rectangle 11">
            <a:extLst>
              <a:ext uri="{FF2B5EF4-FFF2-40B4-BE49-F238E27FC236}">
                <a16:creationId xmlns:a16="http://schemas.microsoft.com/office/drawing/2014/main" id="{4E94849E-1325-01DA-0FEC-ADD08FFFCF7F}"/>
              </a:ext>
            </a:extLst>
          </p:cNvPr>
          <p:cNvSpPr>
            <a:spLocks noGrp="1" noChangeArrowheads="1"/>
          </p:cNvSpPr>
          <p:nvPr>
            <p:ph type="dt" sz="half" idx="10"/>
          </p:nvPr>
        </p:nvSpPr>
        <p:spPr/>
        <p:txBody>
          <a:bodyPr/>
          <a:lstStyle>
            <a:lvl1pPr>
              <a:defRPr/>
            </a:lvl1pPr>
          </a:lstStyle>
          <a:p>
            <a:pPr>
              <a:defRPr/>
            </a:pPr>
            <a:fld id="{E5DD6365-28EF-4A30-B065-681D2242FEE2}" type="datetime12">
              <a:rPr lang="he-IL"/>
              <a:pPr>
                <a:defRPr/>
              </a:pPr>
              <a:t>06/08/2022 17:56</a:t>
            </a:fld>
            <a:endParaRPr lang="en-US"/>
          </a:p>
        </p:txBody>
      </p:sp>
      <p:sp>
        <p:nvSpPr>
          <p:cNvPr id="8" name="Rectangle 12">
            <a:extLst>
              <a:ext uri="{FF2B5EF4-FFF2-40B4-BE49-F238E27FC236}">
                <a16:creationId xmlns:a16="http://schemas.microsoft.com/office/drawing/2014/main" id="{88E9E112-FF13-78ED-E1CD-E77D56074C38}"/>
              </a:ext>
            </a:extLst>
          </p:cNvPr>
          <p:cNvSpPr>
            <a:spLocks noGrp="1" noChangeArrowheads="1"/>
          </p:cNvSpPr>
          <p:nvPr>
            <p:ph type="ftr" sz="quarter" idx="11"/>
          </p:nvPr>
        </p:nvSpPr>
        <p:spPr/>
        <p:txBody>
          <a:bodyPr/>
          <a:lstStyle>
            <a:lvl1pPr>
              <a:defRPr/>
            </a:lvl1pPr>
          </a:lstStyle>
          <a:p>
            <a:pPr>
              <a:defRPr/>
            </a:pPr>
            <a:endParaRPr lang="en-US"/>
          </a:p>
        </p:txBody>
      </p:sp>
      <p:sp>
        <p:nvSpPr>
          <p:cNvPr id="9" name="Rectangle 13">
            <a:extLst>
              <a:ext uri="{FF2B5EF4-FFF2-40B4-BE49-F238E27FC236}">
                <a16:creationId xmlns:a16="http://schemas.microsoft.com/office/drawing/2014/main" id="{4C1462BE-C126-FE14-522D-A382B81A38EA}"/>
              </a:ext>
            </a:extLst>
          </p:cNvPr>
          <p:cNvSpPr>
            <a:spLocks noGrp="1" noChangeArrowheads="1"/>
          </p:cNvSpPr>
          <p:nvPr>
            <p:ph type="sldNum" sz="quarter" idx="12"/>
          </p:nvPr>
        </p:nvSpPr>
        <p:spPr/>
        <p:txBody>
          <a:bodyPr/>
          <a:lstStyle>
            <a:lvl1pPr>
              <a:defRPr/>
            </a:lvl1pPr>
          </a:lstStyle>
          <a:p>
            <a:pPr>
              <a:defRPr/>
            </a:pPr>
            <a:fld id="{AD575B5E-A843-4F51-B4EC-E70ED4D690D0}" type="slidenum">
              <a:rPr lang="he-IL" altLang="he-IL"/>
              <a:pPr>
                <a:defRPr/>
              </a:pPr>
              <a:t>‹#›</a:t>
            </a:fld>
            <a:endParaRPr lang="en-US" altLang="he-IL"/>
          </a:p>
        </p:txBody>
      </p:sp>
    </p:spTree>
    <p:extLst>
      <p:ext uri="{BB962C8B-B14F-4D97-AF65-F5344CB8AC3E}">
        <p14:creationId xmlns:p14="http://schemas.microsoft.com/office/powerpoint/2010/main" val="2792887506"/>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Rectangle 11">
            <a:extLst>
              <a:ext uri="{FF2B5EF4-FFF2-40B4-BE49-F238E27FC236}">
                <a16:creationId xmlns:a16="http://schemas.microsoft.com/office/drawing/2014/main" id="{0142485D-2192-8073-F24D-54E614D15E6F}"/>
              </a:ext>
            </a:extLst>
          </p:cNvPr>
          <p:cNvSpPr>
            <a:spLocks noGrp="1" noChangeArrowheads="1"/>
          </p:cNvSpPr>
          <p:nvPr>
            <p:ph type="dt" sz="half" idx="10"/>
          </p:nvPr>
        </p:nvSpPr>
        <p:spPr/>
        <p:txBody>
          <a:bodyPr/>
          <a:lstStyle>
            <a:lvl1pPr>
              <a:defRPr/>
            </a:lvl1pPr>
          </a:lstStyle>
          <a:p>
            <a:pPr>
              <a:defRPr/>
            </a:pPr>
            <a:fld id="{A26FBC95-7480-45CD-903E-B7182487D4FE}" type="datetime12">
              <a:rPr lang="he-IL"/>
              <a:pPr>
                <a:defRPr/>
              </a:pPr>
              <a:t>06/08/2022 17:56</a:t>
            </a:fld>
            <a:endParaRPr lang="en-US"/>
          </a:p>
        </p:txBody>
      </p:sp>
      <p:sp>
        <p:nvSpPr>
          <p:cNvPr id="4" name="Rectangle 12">
            <a:extLst>
              <a:ext uri="{FF2B5EF4-FFF2-40B4-BE49-F238E27FC236}">
                <a16:creationId xmlns:a16="http://schemas.microsoft.com/office/drawing/2014/main" id="{9A5AE3FB-E2F7-4D81-F47A-AC115D48F97C}"/>
              </a:ext>
            </a:extLst>
          </p:cNvPr>
          <p:cNvSpPr>
            <a:spLocks noGrp="1" noChangeArrowheads="1"/>
          </p:cNvSpPr>
          <p:nvPr>
            <p:ph type="ftr" sz="quarter" idx="11"/>
          </p:nvPr>
        </p:nvSpPr>
        <p:spPr/>
        <p:txBody>
          <a:bodyPr/>
          <a:lstStyle>
            <a:lvl1pPr>
              <a:defRPr/>
            </a:lvl1pPr>
          </a:lstStyle>
          <a:p>
            <a:pPr>
              <a:defRPr/>
            </a:pPr>
            <a:endParaRPr lang="en-US"/>
          </a:p>
        </p:txBody>
      </p:sp>
      <p:sp>
        <p:nvSpPr>
          <p:cNvPr id="5" name="Rectangle 13">
            <a:extLst>
              <a:ext uri="{FF2B5EF4-FFF2-40B4-BE49-F238E27FC236}">
                <a16:creationId xmlns:a16="http://schemas.microsoft.com/office/drawing/2014/main" id="{62DA890B-956B-BDC8-AC83-D6AD18B1055D}"/>
              </a:ext>
            </a:extLst>
          </p:cNvPr>
          <p:cNvSpPr>
            <a:spLocks noGrp="1" noChangeArrowheads="1"/>
          </p:cNvSpPr>
          <p:nvPr>
            <p:ph type="sldNum" sz="quarter" idx="12"/>
          </p:nvPr>
        </p:nvSpPr>
        <p:spPr/>
        <p:txBody>
          <a:bodyPr/>
          <a:lstStyle>
            <a:lvl1pPr>
              <a:defRPr/>
            </a:lvl1pPr>
          </a:lstStyle>
          <a:p>
            <a:pPr>
              <a:defRPr/>
            </a:pPr>
            <a:fld id="{A0AB7FC2-E283-4017-811F-CE4CF793DBD7}" type="slidenum">
              <a:rPr lang="he-IL" altLang="he-IL"/>
              <a:pPr>
                <a:defRPr/>
              </a:pPr>
              <a:t>‹#›</a:t>
            </a:fld>
            <a:endParaRPr lang="en-US" altLang="he-IL"/>
          </a:p>
        </p:txBody>
      </p:sp>
    </p:spTree>
    <p:extLst>
      <p:ext uri="{BB962C8B-B14F-4D97-AF65-F5344CB8AC3E}">
        <p14:creationId xmlns:p14="http://schemas.microsoft.com/office/powerpoint/2010/main" val="27737648"/>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ריק">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D2AFEE61-28AC-8E38-8C78-EC54D44E136A}"/>
              </a:ext>
            </a:extLst>
          </p:cNvPr>
          <p:cNvSpPr>
            <a:spLocks noGrp="1" noChangeArrowheads="1"/>
          </p:cNvSpPr>
          <p:nvPr>
            <p:ph type="dt" sz="half" idx="10"/>
          </p:nvPr>
        </p:nvSpPr>
        <p:spPr/>
        <p:txBody>
          <a:bodyPr/>
          <a:lstStyle>
            <a:lvl1pPr>
              <a:defRPr/>
            </a:lvl1pPr>
          </a:lstStyle>
          <a:p>
            <a:pPr>
              <a:defRPr/>
            </a:pPr>
            <a:fld id="{7945EB13-BE7A-4125-A199-A2A6CEF73F47}" type="datetime12">
              <a:rPr lang="he-IL"/>
              <a:pPr>
                <a:defRPr/>
              </a:pPr>
              <a:t>06/08/2022 17:56</a:t>
            </a:fld>
            <a:endParaRPr lang="en-US"/>
          </a:p>
        </p:txBody>
      </p:sp>
      <p:sp>
        <p:nvSpPr>
          <p:cNvPr id="3" name="Rectangle 12">
            <a:extLst>
              <a:ext uri="{FF2B5EF4-FFF2-40B4-BE49-F238E27FC236}">
                <a16:creationId xmlns:a16="http://schemas.microsoft.com/office/drawing/2014/main" id="{2AF539E9-2C89-45A3-3FAE-71711332D055}"/>
              </a:ext>
            </a:extLst>
          </p:cNvPr>
          <p:cNvSpPr>
            <a:spLocks noGrp="1" noChangeArrowheads="1"/>
          </p:cNvSpPr>
          <p:nvPr>
            <p:ph type="ftr" sz="quarter" idx="11"/>
          </p:nvPr>
        </p:nvSpPr>
        <p:spPr/>
        <p:txBody>
          <a:bodyPr/>
          <a:lstStyle>
            <a:lvl1pPr>
              <a:defRPr/>
            </a:lvl1pPr>
          </a:lstStyle>
          <a:p>
            <a:pPr>
              <a:defRPr/>
            </a:pPr>
            <a:endParaRPr lang="en-US"/>
          </a:p>
        </p:txBody>
      </p:sp>
      <p:sp>
        <p:nvSpPr>
          <p:cNvPr id="4" name="Rectangle 13">
            <a:extLst>
              <a:ext uri="{FF2B5EF4-FFF2-40B4-BE49-F238E27FC236}">
                <a16:creationId xmlns:a16="http://schemas.microsoft.com/office/drawing/2014/main" id="{1E0ABE6B-313A-E02C-F954-FD16BBE7F527}"/>
              </a:ext>
            </a:extLst>
          </p:cNvPr>
          <p:cNvSpPr>
            <a:spLocks noGrp="1" noChangeArrowheads="1"/>
          </p:cNvSpPr>
          <p:nvPr>
            <p:ph type="sldNum" sz="quarter" idx="12"/>
          </p:nvPr>
        </p:nvSpPr>
        <p:spPr/>
        <p:txBody>
          <a:bodyPr/>
          <a:lstStyle>
            <a:lvl1pPr>
              <a:defRPr/>
            </a:lvl1pPr>
          </a:lstStyle>
          <a:p>
            <a:pPr>
              <a:defRPr/>
            </a:pPr>
            <a:fld id="{D5389C9A-58E6-45B0-A875-40398081FA61}" type="slidenum">
              <a:rPr lang="he-IL" altLang="he-IL"/>
              <a:pPr>
                <a:defRPr/>
              </a:pPr>
              <a:t>‹#›</a:t>
            </a:fld>
            <a:endParaRPr lang="en-US" altLang="he-IL"/>
          </a:p>
        </p:txBody>
      </p:sp>
    </p:spTree>
    <p:extLst>
      <p:ext uri="{BB962C8B-B14F-4D97-AF65-F5344CB8AC3E}">
        <p14:creationId xmlns:p14="http://schemas.microsoft.com/office/powerpoint/2010/main" val="3181024951"/>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11">
            <a:extLst>
              <a:ext uri="{FF2B5EF4-FFF2-40B4-BE49-F238E27FC236}">
                <a16:creationId xmlns:a16="http://schemas.microsoft.com/office/drawing/2014/main" id="{4ECE850F-E4A6-5984-205A-5C9B533F5BB6}"/>
              </a:ext>
            </a:extLst>
          </p:cNvPr>
          <p:cNvSpPr>
            <a:spLocks noGrp="1" noChangeArrowheads="1"/>
          </p:cNvSpPr>
          <p:nvPr>
            <p:ph type="dt" sz="half" idx="10"/>
          </p:nvPr>
        </p:nvSpPr>
        <p:spPr/>
        <p:txBody>
          <a:bodyPr/>
          <a:lstStyle>
            <a:lvl1pPr>
              <a:defRPr/>
            </a:lvl1pPr>
          </a:lstStyle>
          <a:p>
            <a:pPr>
              <a:defRPr/>
            </a:pPr>
            <a:fld id="{7394F8D7-61BA-4813-A35B-3DD2ECF80500}" type="datetime12">
              <a:rPr lang="he-IL"/>
              <a:pPr>
                <a:defRPr/>
              </a:pPr>
              <a:t>06/08/2022 17:56</a:t>
            </a:fld>
            <a:endParaRPr lang="en-US"/>
          </a:p>
        </p:txBody>
      </p:sp>
      <p:sp>
        <p:nvSpPr>
          <p:cNvPr id="6" name="Rectangle 12">
            <a:extLst>
              <a:ext uri="{FF2B5EF4-FFF2-40B4-BE49-F238E27FC236}">
                <a16:creationId xmlns:a16="http://schemas.microsoft.com/office/drawing/2014/main" id="{9855C0DE-925B-90AE-B5E9-5FC77FC55249}"/>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DCA62571-AAF2-2664-5184-324AFE92D58E}"/>
              </a:ext>
            </a:extLst>
          </p:cNvPr>
          <p:cNvSpPr>
            <a:spLocks noGrp="1" noChangeArrowheads="1"/>
          </p:cNvSpPr>
          <p:nvPr>
            <p:ph type="sldNum" sz="quarter" idx="12"/>
          </p:nvPr>
        </p:nvSpPr>
        <p:spPr/>
        <p:txBody>
          <a:bodyPr/>
          <a:lstStyle>
            <a:lvl1pPr>
              <a:defRPr/>
            </a:lvl1pPr>
          </a:lstStyle>
          <a:p>
            <a:pPr>
              <a:defRPr/>
            </a:pPr>
            <a:fld id="{663DEF91-7143-4AD6-A944-5C93B30A21A3}" type="slidenum">
              <a:rPr lang="he-IL" altLang="he-IL"/>
              <a:pPr>
                <a:defRPr/>
              </a:pPr>
              <a:t>‹#›</a:t>
            </a:fld>
            <a:endParaRPr lang="en-US" altLang="he-IL"/>
          </a:p>
        </p:txBody>
      </p:sp>
    </p:spTree>
    <p:extLst>
      <p:ext uri="{BB962C8B-B14F-4D97-AF65-F5344CB8AC3E}">
        <p14:creationId xmlns:p14="http://schemas.microsoft.com/office/powerpoint/2010/main" val="2702005686"/>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11">
            <a:extLst>
              <a:ext uri="{FF2B5EF4-FFF2-40B4-BE49-F238E27FC236}">
                <a16:creationId xmlns:a16="http://schemas.microsoft.com/office/drawing/2014/main" id="{472C720B-78B0-E12B-D8B9-E17861D3FFA1}"/>
              </a:ext>
            </a:extLst>
          </p:cNvPr>
          <p:cNvSpPr>
            <a:spLocks noGrp="1" noChangeArrowheads="1"/>
          </p:cNvSpPr>
          <p:nvPr>
            <p:ph type="dt" sz="half" idx="10"/>
          </p:nvPr>
        </p:nvSpPr>
        <p:spPr/>
        <p:txBody>
          <a:bodyPr/>
          <a:lstStyle>
            <a:lvl1pPr>
              <a:defRPr/>
            </a:lvl1pPr>
          </a:lstStyle>
          <a:p>
            <a:pPr>
              <a:defRPr/>
            </a:pPr>
            <a:fld id="{990302FE-0E9F-451F-A2BA-AA572C875473}" type="datetime12">
              <a:rPr lang="he-IL"/>
              <a:pPr>
                <a:defRPr/>
              </a:pPr>
              <a:t>06/08/2022 17:56</a:t>
            </a:fld>
            <a:endParaRPr lang="en-US"/>
          </a:p>
        </p:txBody>
      </p:sp>
      <p:sp>
        <p:nvSpPr>
          <p:cNvPr id="6" name="Rectangle 12">
            <a:extLst>
              <a:ext uri="{FF2B5EF4-FFF2-40B4-BE49-F238E27FC236}">
                <a16:creationId xmlns:a16="http://schemas.microsoft.com/office/drawing/2014/main" id="{82F73998-4AEC-C4AA-EC83-5FF64954BA33}"/>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DD586BC3-7A7E-51BA-D172-8C1D72D9EBC6}"/>
              </a:ext>
            </a:extLst>
          </p:cNvPr>
          <p:cNvSpPr>
            <a:spLocks noGrp="1" noChangeArrowheads="1"/>
          </p:cNvSpPr>
          <p:nvPr>
            <p:ph type="sldNum" sz="quarter" idx="12"/>
          </p:nvPr>
        </p:nvSpPr>
        <p:spPr/>
        <p:txBody>
          <a:bodyPr/>
          <a:lstStyle>
            <a:lvl1pPr>
              <a:defRPr/>
            </a:lvl1pPr>
          </a:lstStyle>
          <a:p>
            <a:pPr>
              <a:defRPr/>
            </a:pPr>
            <a:fld id="{15CAAEF3-1F90-436D-904F-7EDFA9DD5E57}" type="slidenum">
              <a:rPr lang="he-IL" altLang="he-IL"/>
              <a:pPr>
                <a:defRPr/>
              </a:pPr>
              <a:t>‹#›</a:t>
            </a:fld>
            <a:endParaRPr lang="en-US" altLang="he-IL"/>
          </a:p>
        </p:txBody>
      </p:sp>
    </p:spTree>
    <p:extLst>
      <p:ext uri="{BB962C8B-B14F-4D97-AF65-F5344CB8AC3E}">
        <p14:creationId xmlns:p14="http://schemas.microsoft.com/office/powerpoint/2010/main" val="718311336"/>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11">
            <a:extLst>
              <a:ext uri="{FF2B5EF4-FFF2-40B4-BE49-F238E27FC236}">
                <a16:creationId xmlns:a16="http://schemas.microsoft.com/office/drawing/2014/main" id="{9A129D7E-9974-11C2-6FDB-0D3252890EC3}"/>
              </a:ext>
            </a:extLst>
          </p:cNvPr>
          <p:cNvSpPr>
            <a:spLocks noGrp="1" noChangeArrowheads="1"/>
          </p:cNvSpPr>
          <p:nvPr>
            <p:ph type="dt" sz="half" idx="10"/>
          </p:nvPr>
        </p:nvSpPr>
        <p:spPr/>
        <p:txBody>
          <a:bodyPr/>
          <a:lstStyle>
            <a:lvl1pPr>
              <a:defRPr/>
            </a:lvl1pPr>
          </a:lstStyle>
          <a:p>
            <a:pPr>
              <a:defRPr/>
            </a:pPr>
            <a:fld id="{F0B717B9-93D2-4BA9-BE1F-AD0743A705E7}" type="datetime12">
              <a:rPr lang="he-IL"/>
              <a:pPr>
                <a:defRPr/>
              </a:pPr>
              <a:t>06/08/2022 17:56</a:t>
            </a:fld>
            <a:endParaRPr lang="en-US"/>
          </a:p>
        </p:txBody>
      </p:sp>
      <p:sp>
        <p:nvSpPr>
          <p:cNvPr id="5" name="Rectangle 12">
            <a:extLst>
              <a:ext uri="{FF2B5EF4-FFF2-40B4-BE49-F238E27FC236}">
                <a16:creationId xmlns:a16="http://schemas.microsoft.com/office/drawing/2014/main" id="{C9AB02C1-1B97-748A-9E6D-65CAA2F3E82F}"/>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6FB378B3-B0BA-CF92-0640-A43B16759F1C}"/>
              </a:ext>
            </a:extLst>
          </p:cNvPr>
          <p:cNvSpPr>
            <a:spLocks noGrp="1" noChangeArrowheads="1"/>
          </p:cNvSpPr>
          <p:nvPr>
            <p:ph type="sldNum" sz="quarter" idx="12"/>
          </p:nvPr>
        </p:nvSpPr>
        <p:spPr/>
        <p:txBody>
          <a:bodyPr/>
          <a:lstStyle>
            <a:lvl1pPr>
              <a:defRPr/>
            </a:lvl1pPr>
          </a:lstStyle>
          <a:p>
            <a:pPr>
              <a:defRPr/>
            </a:pPr>
            <a:fld id="{2FE2B0A1-B04F-4815-AB34-26239D1F2F3D}" type="slidenum">
              <a:rPr lang="he-IL" altLang="he-IL"/>
              <a:pPr>
                <a:defRPr/>
              </a:pPr>
              <a:t>‹#›</a:t>
            </a:fld>
            <a:endParaRPr lang="en-US" altLang="he-IL"/>
          </a:p>
        </p:txBody>
      </p:sp>
    </p:spTree>
    <p:extLst>
      <p:ext uri="{BB962C8B-B14F-4D97-AF65-F5344CB8AC3E}">
        <p14:creationId xmlns:p14="http://schemas.microsoft.com/office/powerpoint/2010/main" val="1229983165"/>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748463" y="244475"/>
            <a:ext cx="2097087" cy="5851525"/>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244475"/>
            <a:ext cx="6138863" cy="5851525"/>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11">
            <a:extLst>
              <a:ext uri="{FF2B5EF4-FFF2-40B4-BE49-F238E27FC236}">
                <a16:creationId xmlns:a16="http://schemas.microsoft.com/office/drawing/2014/main" id="{2BD1CABC-3833-F00D-FB92-3BF580FBE17C}"/>
              </a:ext>
            </a:extLst>
          </p:cNvPr>
          <p:cNvSpPr>
            <a:spLocks noGrp="1" noChangeArrowheads="1"/>
          </p:cNvSpPr>
          <p:nvPr>
            <p:ph type="dt" sz="half" idx="10"/>
          </p:nvPr>
        </p:nvSpPr>
        <p:spPr/>
        <p:txBody>
          <a:bodyPr/>
          <a:lstStyle>
            <a:lvl1pPr>
              <a:defRPr/>
            </a:lvl1pPr>
          </a:lstStyle>
          <a:p>
            <a:pPr>
              <a:defRPr/>
            </a:pPr>
            <a:fld id="{CB84F9C9-84C6-4428-846B-DE9495EED2A6}" type="datetime12">
              <a:rPr lang="he-IL"/>
              <a:pPr>
                <a:defRPr/>
              </a:pPr>
              <a:t>06/08/2022 17:56</a:t>
            </a:fld>
            <a:endParaRPr lang="en-US"/>
          </a:p>
        </p:txBody>
      </p:sp>
      <p:sp>
        <p:nvSpPr>
          <p:cNvPr id="5" name="Rectangle 12">
            <a:extLst>
              <a:ext uri="{FF2B5EF4-FFF2-40B4-BE49-F238E27FC236}">
                <a16:creationId xmlns:a16="http://schemas.microsoft.com/office/drawing/2014/main" id="{C873B341-44C4-E690-9634-C95294501B71}"/>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93B1FFF2-8363-1E57-ECC2-B0B8C7F82E4B}"/>
              </a:ext>
            </a:extLst>
          </p:cNvPr>
          <p:cNvSpPr>
            <a:spLocks noGrp="1" noChangeArrowheads="1"/>
          </p:cNvSpPr>
          <p:nvPr>
            <p:ph type="sldNum" sz="quarter" idx="12"/>
          </p:nvPr>
        </p:nvSpPr>
        <p:spPr/>
        <p:txBody>
          <a:bodyPr/>
          <a:lstStyle>
            <a:lvl1pPr>
              <a:defRPr/>
            </a:lvl1pPr>
          </a:lstStyle>
          <a:p>
            <a:pPr>
              <a:defRPr/>
            </a:pPr>
            <a:fld id="{8CFD2310-B351-4520-8FB8-0741CE860E86}" type="slidenum">
              <a:rPr lang="he-IL" altLang="he-IL"/>
              <a:pPr>
                <a:defRPr/>
              </a:pPr>
              <a:t>‹#›</a:t>
            </a:fld>
            <a:endParaRPr lang="en-US" altLang="he-IL"/>
          </a:p>
        </p:txBody>
      </p:sp>
    </p:spTree>
    <p:extLst>
      <p:ext uri="{BB962C8B-B14F-4D97-AF65-F5344CB8AC3E}">
        <p14:creationId xmlns:p14="http://schemas.microsoft.com/office/powerpoint/2010/main" val="3824111149"/>
      </p:ext>
    </p:extLst>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5B931CA5-D4E6-EE0A-A49F-010C86BE108B}"/>
              </a:ext>
            </a:extLst>
          </p:cNvPr>
          <p:cNvGrpSpPr>
            <a:grpSpLocks/>
          </p:cNvGrpSpPr>
          <p:nvPr/>
        </p:nvGrpSpPr>
        <p:grpSpPr bwMode="auto">
          <a:xfrm>
            <a:off x="319088" y="1828800"/>
            <a:ext cx="8824912" cy="5029200"/>
            <a:chOff x="201" y="1152"/>
            <a:chExt cx="5559" cy="3168"/>
          </a:xfrm>
        </p:grpSpPr>
        <p:sp>
          <p:nvSpPr>
            <p:cNvPr id="1032" name="Freeform 3">
              <a:extLst>
                <a:ext uri="{FF2B5EF4-FFF2-40B4-BE49-F238E27FC236}">
                  <a16:creationId xmlns:a16="http://schemas.microsoft.com/office/drawing/2014/main" id="{D7AB4313-FFDB-0106-A5BC-55D18C83C752}"/>
                </a:ext>
              </a:extLst>
            </p:cNvPr>
            <p:cNvSpPr>
              <a:spLocks/>
            </p:cNvSpPr>
            <p:nvPr/>
          </p:nvSpPr>
          <p:spPr bwMode="ltGray">
            <a:xfrm>
              <a:off x="528" y="2909"/>
              <a:ext cx="5232" cy="1411"/>
            </a:xfrm>
            <a:custGeom>
              <a:avLst/>
              <a:gdLst>
                <a:gd name="T0" fmla="*/ 0 w 4897"/>
                <a:gd name="T1" fmla="*/ 0 h 2182"/>
                <a:gd name="T2" fmla="*/ 0 w 4897"/>
                <a:gd name="T3" fmla="*/ 247 h 2182"/>
                <a:gd name="T4" fmla="*/ 6818 w 4897"/>
                <a:gd name="T5" fmla="*/ 247 h 2182"/>
                <a:gd name="T6" fmla="*/ 6818 w 4897"/>
                <a:gd name="T7" fmla="*/ 0 h 2182"/>
                <a:gd name="T8" fmla="*/ 0 w 4897"/>
                <a:gd name="T9" fmla="*/ 0 h 2182"/>
                <a:gd name="T10" fmla="*/ 0 w 4897"/>
                <a:gd name="T11" fmla="*/ 0 h 21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897" h="2182">
                  <a:moveTo>
                    <a:pt x="0" y="0"/>
                  </a:moveTo>
                  <a:lnTo>
                    <a:pt x="0" y="2182"/>
                  </a:lnTo>
                  <a:lnTo>
                    <a:pt x="4897" y="2182"/>
                  </a:lnTo>
                  <a:lnTo>
                    <a:pt x="4897" y="0"/>
                  </a:lnTo>
                  <a:lnTo>
                    <a:pt x="0" y="0"/>
                  </a:lnTo>
                  <a:close/>
                </a:path>
              </a:pathLst>
            </a:custGeom>
            <a:solidFill>
              <a:schemeClr val="bg2">
                <a:alpha val="3019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e-IL"/>
            </a:p>
          </p:txBody>
        </p:sp>
        <p:sp>
          <p:nvSpPr>
            <p:cNvPr id="1033" name="Freeform 4">
              <a:extLst>
                <a:ext uri="{FF2B5EF4-FFF2-40B4-BE49-F238E27FC236}">
                  <a16:creationId xmlns:a16="http://schemas.microsoft.com/office/drawing/2014/main" id="{2ADEB809-E9EB-CE8A-9720-278BFB9C848E}"/>
                </a:ext>
              </a:extLst>
            </p:cNvPr>
            <p:cNvSpPr>
              <a:spLocks/>
            </p:cNvSpPr>
            <p:nvPr/>
          </p:nvSpPr>
          <p:spPr bwMode="ltGray">
            <a:xfrm>
              <a:off x="210" y="1152"/>
              <a:ext cx="5550" cy="3168"/>
            </a:xfrm>
            <a:custGeom>
              <a:avLst/>
              <a:gdLst>
                <a:gd name="T0" fmla="*/ 330 w 5550"/>
                <a:gd name="T1" fmla="*/ 1764 h 3168"/>
                <a:gd name="T2" fmla="*/ 0 w 5550"/>
                <a:gd name="T3" fmla="*/ 1764 h 3168"/>
                <a:gd name="T4" fmla="*/ 0 w 5550"/>
                <a:gd name="T5" fmla="*/ 3168 h 3168"/>
                <a:gd name="T6" fmla="*/ 5550 w 5550"/>
                <a:gd name="T7" fmla="*/ 3168 h 3168"/>
                <a:gd name="T8" fmla="*/ 5550 w 5550"/>
                <a:gd name="T9" fmla="*/ 0 h 3168"/>
                <a:gd name="T10" fmla="*/ 330 w 5550"/>
                <a:gd name="T11" fmla="*/ 0 h 3168"/>
                <a:gd name="T12" fmla="*/ 330 w 5550"/>
                <a:gd name="T13" fmla="*/ 1764 h 316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19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e-IL"/>
            </a:p>
          </p:txBody>
        </p:sp>
        <p:sp>
          <p:nvSpPr>
            <p:cNvPr id="1034" name="Freeform 5">
              <a:extLst>
                <a:ext uri="{FF2B5EF4-FFF2-40B4-BE49-F238E27FC236}">
                  <a16:creationId xmlns:a16="http://schemas.microsoft.com/office/drawing/2014/main" id="{9CF9211E-FA87-2332-6F93-8B33E8F3DBA7}"/>
                </a:ext>
              </a:extLst>
            </p:cNvPr>
            <p:cNvSpPr>
              <a:spLocks/>
            </p:cNvSpPr>
            <p:nvPr/>
          </p:nvSpPr>
          <p:spPr bwMode="ltGray">
            <a:xfrm>
              <a:off x="528" y="2932"/>
              <a:ext cx="5232" cy="1388"/>
            </a:xfrm>
            <a:custGeom>
              <a:avLst/>
              <a:gdLst>
                <a:gd name="T0" fmla="*/ 0 w 4897"/>
                <a:gd name="T1" fmla="*/ 0 h 2182"/>
                <a:gd name="T2" fmla="*/ 0 w 4897"/>
                <a:gd name="T3" fmla="*/ 227 h 2182"/>
                <a:gd name="T4" fmla="*/ 6818 w 4897"/>
                <a:gd name="T5" fmla="*/ 227 h 2182"/>
                <a:gd name="T6" fmla="*/ 6818 w 4897"/>
                <a:gd name="T7" fmla="*/ 0 h 2182"/>
                <a:gd name="T8" fmla="*/ 0 w 4897"/>
                <a:gd name="T9" fmla="*/ 0 h 2182"/>
                <a:gd name="T10" fmla="*/ 0 w 4897"/>
                <a:gd name="T11" fmla="*/ 0 h 21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897" h="2182">
                  <a:moveTo>
                    <a:pt x="0" y="0"/>
                  </a:moveTo>
                  <a:lnTo>
                    <a:pt x="0" y="2182"/>
                  </a:lnTo>
                  <a:lnTo>
                    <a:pt x="4897" y="2182"/>
                  </a:lnTo>
                  <a:lnTo>
                    <a:pt x="4897" y="0"/>
                  </a:lnTo>
                  <a:lnTo>
                    <a:pt x="0" y="0"/>
                  </a:lnTo>
                  <a:close/>
                </a:path>
              </a:pathLst>
            </a:custGeom>
            <a:solidFill>
              <a:schemeClr val="accent2">
                <a:alpha val="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e-IL"/>
            </a:p>
          </p:txBody>
        </p:sp>
        <p:sp>
          <p:nvSpPr>
            <p:cNvPr id="81926" name="Freeform 6">
              <a:extLst>
                <a:ext uri="{FF2B5EF4-FFF2-40B4-BE49-F238E27FC236}">
                  <a16:creationId xmlns:a16="http://schemas.microsoft.com/office/drawing/2014/main" id="{D32CFE4B-33D2-C3B7-187A-605614E14F1E}"/>
                </a:ext>
              </a:extLst>
            </p:cNvPr>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81927" name="Freeform 7">
              <a:extLst>
                <a:ext uri="{FF2B5EF4-FFF2-40B4-BE49-F238E27FC236}">
                  <a16:creationId xmlns:a16="http://schemas.microsoft.com/office/drawing/2014/main" id="{492C67DA-DD02-78EC-7483-C5CF71387B2F}"/>
                </a:ext>
              </a:extLst>
            </p:cNvPr>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81928" name="Freeform 8">
              <a:extLst>
                <a:ext uri="{FF2B5EF4-FFF2-40B4-BE49-F238E27FC236}">
                  <a16:creationId xmlns:a16="http://schemas.microsoft.com/office/drawing/2014/main" id="{26C38833-E0DE-22C1-12F9-C2A4F57EFEC2}"/>
                </a:ext>
              </a:extLst>
            </p:cNvPr>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81929" name="Freeform 9">
              <a:extLst>
                <a:ext uri="{FF2B5EF4-FFF2-40B4-BE49-F238E27FC236}">
                  <a16:creationId xmlns:a16="http://schemas.microsoft.com/office/drawing/2014/main" id="{3966E25A-0E65-C33D-97A5-DCF9CB0300EF}"/>
                </a:ext>
              </a:extLst>
            </p:cNvPr>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lgn="r" rtl="1" eaLnBrk="1" hangingPunct="1">
                <a:defRPr/>
              </a:pPr>
              <a:endParaRPr lang="he-IL"/>
            </a:p>
          </p:txBody>
        </p:sp>
        <p:sp>
          <p:nvSpPr>
            <p:cNvPr id="81930" name="Freeform 10">
              <a:extLst>
                <a:ext uri="{FF2B5EF4-FFF2-40B4-BE49-F238E27FC236}">
                  <a16:creationId xmlns:a16="http://schemas.microsoft.com/office/drawing/2014/main" id="{336CE8BC-0A15-DCEA-25CB-9423B0B1787A}"/>
                </a:ext>
              </a:extLst>
            </p:cNvPr>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pPr algn="r" rtl="1" eaLnBrk="1" hangingPunct="1">
                <a:defRPr/>
              </a:pPr>
              <a:endParaRPr lang="he-IL"/>
            </a:p>
          </p:txBody>
        </p:sp>
      </p:grpSp>
      <p:sp>
        <p:nvSpPr>
          <p:cNvPr id="81931" name="Rectangle 11">
            <a:extLst>
              <a:ext uri="{FF2B5EF4-FFF2-40B4-BE49-F238E27FC236}">
                <a16:creationId xmlns:a16="http://schemas.microsoft.com/office/drawing/2014/main" id="{BE00F7FF-F9D9-9B33-47E3-361F104B2615}"/>
              </a:ext>
            </a:extLst>
          </p:cNvPr>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eaLnBrk="1" hangingPunct="1">
              <a:defRPr sz="1400">
                <a:effectLst>
                  <a:outerShdw blurRad="38100" dist="38100" dir="2700000" algn="tl">
                    <a:srgbClr val="000000"/>
                  </a:outerShdw>
                </a:effectLst>
              </a:defRPr>
            </a:lvl1pPr>
          </a:lstStyle>
          <a:p>
            <a:pPr>
              <a:defRPr/>
            </a:pPr>
            <a:fld id="{F519AEAA-5242-4787-9C45-AD92B376EB0B}" type="datetime12">
              <a:rPr lang="he-IL"/>
              <a:pPr>
                <a:defRPr/>
              </a:pPr>
              <a:t>06/08/2022 17:56</a:t>
            </a:fld>
            <a:endParaRPr lang="en-US"/>
          </a:p>
        </p:txBody>
      </p:sp>
      <p:sp>
        <p:nvSpPr>
          <p:cNvPr id="81932" name="Rectangle 12">
            <a:extLst>
              <a:ext uri="{FF2B5EF4-FFF2-40B4-BE49-F238E27FC236}">
                <a16:creationId xmlns:a16="http://schemas.microsoft.com/office/drawing/2014/main" id="{19FE0E3D-6FD1-7CAA-D83F-AF006805AFF1}"/>
              </a:ext>
            </a:extLst>
          </p:cNvPr>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1" hangingPunct="1">
              <a:defRPr sz="1400">
                <a:effectLst>
                  <a:outerShdw blurRad="38100" dist="38100" dir="2700000" algn="tl">
                    <a:srgbClr val="000000"/>
                  </a:outerShdw>
                </a:effectLst>
              </a:defRPr>
            </a:lvl1pPr>
          </a:lstStyle>
          <a:p>
            <a:pPr>
              <a:defRPr/>
            </a:pPr>
            <a:endParaRPr lang="en-US"/>
          </a:p>
        </p:txBody>
      </p:sp>
      <p:sp>
        <p:nvSpPr>
          <p:cNvPr id="81933" name="Rectangle 13">
            <a:extLst>
              <a:ext uri="{FF2B5EF4-FFF2-40B4-BE49-F238E27FC236}">
                <a16:creationId xmlns:a16="http://schemas.microsoft.com/office/drawing/2014/main" id="{8D76B86F-3317-A35B-C63B-CE00237808AB}"/>
              </a:ext>
            </a:extLst>
          </p:cNvPr>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0" eaLnBrk="1" hangingPunct="1">
              <a:defRPr sz="1400">
                <a:effectLst>
                  <a:outerShdw blurRad="38100" dist="38100" dir="2700000" algn="tl">
                    <a:srgbClr val="000000"/>
                  </a:outerShdw>
                </a:effectLst>
              </a:defRPr>
            </a:lvl1pPr>
          </a:lstStyle>
          <a:p>
            <a:pPr>
              <a:defRPr/>
            </a:pPr>
            <a:fld id="{5D77F233-5616-4E74-93DB-B4EFA4048EC6}" type="slidenum">
              <a:rPr lang="he-IL" altLang="he-IL"/>
              <a:pPr>
                <a:defRPr/>
              </a:pPr>
              <a:t>‹#›</a:t>
            </a:fld>
            <a:endParaRPr lang="en-US" altLang="he-IL"/>
          </a:p>
        </p:txBody>
      </p:sp>
      <p:sp>
        <p:nvSpPr>
          <p:cNvPr id="81934" name="Rectangle 14">
            <a:extLst>
              <a:ext uri="{FF2B5EF4-FFF2-40B4-BE49-F238E27FC236}">
                <a16:creationId xmlns:a16="http://schemas.microsoft.com/office/drawing/2014/main" id="{30832725-5C30-5FC1-E9DB-1C2234DB5CAE}"/>
              </a:ext>
            </a:extLst>
          </p:cNvPr>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he-IL"/>
              <a:t>לחץ כדי לערוך סגנון כותרת של תבנית בסיס</a:t>
            </a:r>
          </a:p>
        </p:txBody>
      </p:sp>
      <p:sp>
        <p:nvSpPr>
          <p:cNvPr id="81935" name="Rectangle 15">
            <a:extLst>
              <a:ext uri="{FF2B5EF4-FFF2-40B4-BE49-F238E27FC236}">
                <a16:creationId xmlns:a16="http://schemas.microsoft.com/office/drawing/2014/main" id="{94A73F67-65E6-A38D-E318-583D118E5CFD}"/>
              </a:ext>
            </a:extLst>
          </p:cNvPr>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Tree>
  </p:cSld>
  <p:clrMap bg1="dk1" tx1="lt1" bg2="dk2" tx2="lt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 id="2147483973" r:id="rId10"/>
    <p:sldLayoutId id="2147483974" r:id="rId11"/>
  </p:sldLayoutIdLst>
  <p:transition spd="slow">
    <p:split orient="vert"/>
  </p:transition>
  <p:txStyles>
    <p:titleStyle>
      <a:lvl1pPr algn="l" rtl="1"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1"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2pPr>
      <a:lvl3pPr algn="l" rtl="1"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3pPr>
      <a:lvl4pPr algn="l" rtl="1"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4pPr>
      <a:lvl5pPr algn="l" rtl="1"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5pPr>
      <a:lvl6pPr marL="457200" algn="l" rtl="1"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6pPr>
      <a:lvl7pPr marL="914400" algn="l" rtl="1"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7pPr>
      <a:lvl8pPr marL="1371600" algn="l" rtl="1"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8pPr>
      <a:lvl9pPr marL="1828800" algn="l" rtl="1"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pitchFamily="34" charset="0"/>
        </a:defRPr>
      </a:lvl9pPr>
    </p:titleStyle>
    <p:bodyStyle>
      <a:lvl1pPr marL="342900" indent="-342900" algn="r" rtl="1" eaLnBrk="0" fontAlgn="base" hangingPunct="0">
        <a:spcBef>
          <a:spcPct val="20000"/>
        </a:spcBef>
        <a:spcAft>
          <a:spcPct val="0"/>
        </a:spcAft>
        <a:buClr>
          <a:schemeClr val="hlink"/>
        </a:buClr>
        <a:buFont typeface="Wingdings" panose="05000000000000000000"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accent2"/>
        </a:buClr>
        <a:buFont typeface="Wingdings" panose="05000000000000000000"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hlink"/>
        </a:buClr>
        <a:buFont typeface="Wingdings" panose="05000000000000000000"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accent2"/>
        </a:buClr>
        <a:buFont typeface="Wingdings" panose="05000000000000000000"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Font typeface="Wingdings" panose="05000000000000000000"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1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hyperlink" Target="mailto:morag-i@013.net" TargetMode="External"/><Relationship Id="rId1" Type="http://schemas.openxmlformats.org/officeDocument/2006/relationships/slideLayout" Target="../slideLayouts/slideLayout7.xml"/><Relationship Id="rId4" Type="http://schemas.openxmlformats.org/officeDocument/2006/relationships/hyperlink" Target="http://www.2go2.co.il/"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D930B3A2-95EE-D589-E045-C7DFF1C2F000}"/>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14339" name="TextBox 4">
            <a:extLst>
              <a:ext uri="{FF2B5EF4-FFF2-40B4-BE49-F238E27FC236}">
                <a16:creationId xmlns:a16="http://schemas.microsoft.com/office/drawing/2014/main" id="{ADAFA5C7-BA80-3C89-1949-1E6716A0BA64}"/>
              </a:ext>
            </a:extLst>
          </p:cNvPr>
          <p:cNvSpPr txBox="1">
            <a:spLocks noChangeArrowheads="1"/>
          </p:cNvSpPr>
          <p:nvPr/>
        </p:nvSpPr>
        <p:spPr bwMode="auto">
          <a:xfrm>
            <a:off x="0" y="6334125"/>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FontTx/>
              <a:buNone/>
            </a:pPr>
            <a:r>
              <a:rPr lang="he-IL" altLang="he-IL" sz="2800" b="1">
                <a:solidFill>
                  <a:srgbClr val="FFFF00"/>
                </a:solidFill>
              </a:rPr>
              <a:t>צילום ועריכה (למעט תצלומי ההתפרצות) – יגאל מורג. </a:t>
            </a:r>
          </a:p>
        </p:txBody>
      </p:sp>
      <p:sp>
        <p:nvSpPr>
          <p:cNvPr id="14340" name="WordArt 8">
            <a:extLst>
              <a:ext uri="{FF2B5EF4-FFF2-40B4-BE49-F238E27FC236}">
                <a16:creationId xmlns:a16="http://schemas.microsoft.com/office/drawing/2014/main" id="{717CF333-72BA-5468-DCFA-02F8DB4EF3EC}"/>
              </a:ext>
            </a:extLst>
          </p:cNvPr>
          <p:cNvSpPr>
            <a:spLocks noChangeArrowheads="1" noChangeShapeType="1" noTextEdit="1"/>
          </p:cNvSpPr>
          <p:nvPr/>
        </p:nvSpPr>
        <p:spPr bwMode="auto">
          <a:xfrm>
            <a:off x="611188" y="0"/>
            <a:ext cx="7818437" cy="2214563"/>
          </a:xfrm>
          <a:prstGeom prst="rect">
            <a:avLst/>
          </a:prstGeom>
        </p:spPr>
        <p:txBody>
          <a:bodyPr wrap="none" fromWordArt="1">
            <a:prstTxWarp prst="textDoubleWave1">
              <a:avLst>
                <a:gd name="adj1" fmla="val 6500"/>
                <a:gd name="adj2" fmla="val 0"/>
              </a:avLst>
            </a:prstTxWarp>
          </a:bodyPr>
          <a:lstStyle/>
          <a:p>
            <a:pPr algn="ctr" rtl="1"/>
            <a:r>
              <a:rPr lang="he-IL" sz="3600" b="1" kern="10" spc="300">
                <a:ln w="28575">
                  <a:solidFill>
                    <a:srgbClr val="000099"/>
                  </a:solidFill>
                  <a:round/>
                  <a:headEnd/>
                  <a:tailEnd/>
                </a:ln>
                <a:solidFill>
                  <a:srgbClr val="800000"/>
                </a:solidFill>
                <a:effectLst>
                  <a:outerShdw dist="125724" dir="18900000" algn="ctr" rotWithShape="0">
                    <a:srgbClr val="000099"/>
                  </a:outerShdw>
                </a:effectLst>
              </a:rPr>
              <a:t>איסלנד - </a:t>
            </a:r>
          </a:p>
          <a:p>
            <a:pPr algn="ctr" rtl="1"/>
            <a:r>
              <a:rPr lang="he-IL" sz="3600" b="1" kern="10" spc="300">
                <a:ln w="28575">
                  <a:solidFill>
                    <a:srgbClr val="000099"/>
                  </a:solidFill>
                  <a:round/>
                  <a:headEnd/>
                  <a:tailEnd/>
                </a:ln>
                <a:solidFill>
                  <a:srgbClr val="800000"/>
                </a:solidFill>
                <a:effectLst>
                  <a:outerShdw dist="125724" dir="18900000" algn="ctr" rotWithShape="0">
                    <a:srgbClr val="000099"/>
                  </a:outerShdw>
                </a:effectLst>
              </a:rPr>
              <a:t>ארץ האש והקרח</a:t>
            </a:r>
          </a:p>
        </p:txBody>
      </p:sp>
      <p:sp>
        <p:nvSpPr>
          <p:cNvPr id="14341" name="TextBox 5">
            <a:extLst>
              <a:ext uri="{FF2B5EF4-FFF2-40B4-BE49-F238E27FC236}">
                <a16:creationId xmlns:a16="http://schemas.microsoft.com/office/drawing/2014/main" id="{C2A7857A-39C7-DB9B-E8E7-87578C96D9EA}"/>
              </a:ext>
            </a:extLst>
          </p:cNvPr>
          <p:cNvSpPr txBox="1">
            <a:spLocks noChangeArrowheads="1"/>
          </p:cNvSpPr>
          <p:nvPr/>
        </p:nvSpPr>
        <p:spPr bwMode="auto">
          <a:xfrm>
            <a:off x="179388" y="1952625"/>
            <a:ext cx="828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800" b="1">
                <a:solidFill>
                  <a:srgbClr val="FFFF00"/>
                </a:solidFill>
              </a:rPr>
              <a:t>והפעם אכן עם הרבה אש בעקבות התפרצות הר הגעש</a:t>
            </a:r>
          </a:p>
        </p:txBody>
      </p:sp>
      <p:pic>
        <p:nvPicPr>
          <p:cNvPr id="14342" name="Picture 10" descr="speakers on">
            <a:extLst>
              <a:ext uri="{FF2B5EF4-FFF2-40B4-BE49-F238E27FC236}">
                <a16:creationId xmlns:a16="http://schemas.microsoft.com/office/drawing/2014/main" id="{0457F1A1-91C8-97CA-0B01-DE859FA539C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660901">
            <a:off x="38100" y="5995988"/>
            <a:ext cx="97155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תמונה 2" descr="תמונה שמכילה טקסט, כתום, טבע&#10;&#10;התיאור נוצר באופן אוטומטי">
            <a:extLst>
              <a:ext uri="{FF2B5EF4-FFF2-40B4-BE49-F238E27FC236}">
                <a16:creationId xmlns:a16="http://schemas.microsoft.com/office/drawing/2014/main" id="{11F1D001-4D83-D06D-296F-4D8D8A7408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3538" y="2500313"/>
            <a:ext cx="5772150"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sndAc>
      <p:stSnd loop="1">
        <p:snd r:embed="rId2" name="Yanni-One_Man_s_Dream.wav"/>
      </p:stSnd>
    </p:sndAc>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232D79E9-8A78-0D63-928A-A58B8C346C12}"/>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15363" name="TextBox 2">
            <a:extLst>
              <a:ext uri="{FF2B5EF4-FFF2-40B4-BE49-F238E27FC236}">
                <a16:creationId xmlns:a16="http://schemas.microsoft.com/office/drawing/2014/main" id="{686C5441-FD0F-5F23-9734-649550CA049A}"/>
              </a:ext>
            </a:extLst>
          </p:cNvPr>
          <p:cNvSpPr txBox="1">
            <a:spLocks noChangeArrowheads="1"/>
          </p:cNvSpPr>
          <p:nvPr/>
        </p:nvSpPr>
        <p:spPr bwMode="auto">
          <a:xfrm>
            <a:off x="0" y="0"/>
            <a:ext cx="9144000"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br>
              <a:rPr lang="en-US" altLang="he-IL" sz="2800" b="1"/>
            </a:br>
            <a:r>
              <a:rPr lang="he-IL" altLang="he-IL" sz="2800" b="1"/>
              <a:t>בחצי השני של חודש אוגוסט (2017) ערכנו טיול ("רכובים" </a:t>
            </a:r>
            <a:endParaRPr lang="en-US" altLang="he-IL" sz="2800" b="1"/>
          </a:p>
          <a:p>
            <a:pPr algn="ctr" eaLnBrk="1" hangingPunct="1">
              <a:spcBef>
                <a:spcPct val="0"/>
              </a:spcBef>
              <a:buClrTx/>
              <a:buFontTx/>
              <a:buNone/>
            </a:pPr>
            <a:r>
              <a:rPr lang="he-IL" altLang="he-IL" sz="2800" b="1"/>
              <a:t>על אוניית קרוז מפוארת) שיצא מנמל המבורג שבגרמניה, התעכב בקצה הצפוני של סקוטלנד (באזור האגם לוך-נס), המשיך לאיסלנד, והקיף אותה סביב סביב, ואז חזר להמבורג תוך ביקור באיי אורקני שבצפון סקוטלנד. </a:t>
            </a:r>
            <a:br>
              <a:rPr lang="he-IL" altLang="he-IL" sz="2800" b="1"/>
            </a:br>
            <a:r>
              <a:rPr lang="he-IL" altLang="he-IL" sz="2800" b="1"/>
              <a:t>היו אלה 11 יום של שייט תענוגות כשברוב הימים אנו יורדים </a:t>
            </a:r>
            <a:br>
              <a:rPr lang="en-US" altLang="he-IL" sz="2800" b="1"/>
            </a:br>
            <a:r>
              <a:rPr lang="he-IL" altLang="he-IL" sz="2800" b="1"/>
              <a:t>עם בוקר לביקור באתרים המרהיבים של סקוטלנד ואיסלנד, ובחוויית הביקורים הללו ברצוני לשתף אתכם, ואכן – לפני חמש</a:t>
            </a:r>
            <a:br>
              <a:rPr lang="en-US" altLang="he-IL" sz="2800" b="1"/>
            </a:br>
            <a:r>
              <a:rPr lang="he-IL" altLang="he-IL" sz="2800" b="1"/>
              <a:t>שנים הפקתי מצגת כפולה עם רשמי הסיור  באיסלנד, השבוע הפתיע הר הגעש וחזר והתפרץ, ונופי הלבה המשגעים גורמים לי לחזור למצגת, למחוק חלק מנופי המים שבה, ולהכניס במקומם כמה מנופי האש אותם העתקתי מהאינטרנט, ואני בטוח שגם אתם תיהנו מהם.</a:t>
            </a:r>
          </a:p>
          <a:p>
            <a:pPr algn="ctr" eaLnBrk="1" hangingPunct="1">
              <a:spcBef>
                <a:spcPct val="0"/>
              </a:spcBef>
              <a:buClrTx/>
              <a:buFontTx/>
              <a:buNone/>
            </a:pPr>
            <a:endParaRPr lang="he-IL" altLang="he-IL" sz="2800" b="1"/>
          </a:p>
        </p:txBody>
      </p:sp>
    </p:spTree>
  </p:cSld>
  <p:clrMapOvr>
    <a:masterClrMapping/>
  </p:clrMapOvr>
  <p:transition spd="slow">
    <p:split orient="vert"/>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תמונה 3" descr="תמונה שמכילה טקסט, כתום&#10;&#10;התיאור נוצר באופן אוטומטי">
            <a:extLst>
              <a:ext uri="{FF2B5EF4-FFF2-40B4-BE49-F238E27FC236}">
                <a16:creationId xmlns:a16="http://schemas.microsoft.com/office/drawing/2014/main" id="{B1ED9024-9751-1BE0-1873-6A09BB11E0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2828925"/>
            <a:ext cx="5624513"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72848B9A-3429-398C-54C4-F8A4A026F5FD}"/>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6148" name="TextBox 3">
            <a:extLst>
              <a:ext uri="{FF2B5EF4-FFF2-40B4-BE49-F238E27FC236}">
                <a16:creationId xmlns:a16="http://schemas.microsoft.com/office/drawing/2014/main" id="{AAA052B2-4693-2104-A414-2E11E925C4B4}"/>
              </a:ext>
            </a:extLst>
          </p:cNvPr>
          <p:cNvSpPr txBox="1">
            <a:spLocks noChangeArrowheads="1"/>
          </p:cNvSpPr>
          <p:nvPr/>
        </p:nvSpPr>
        <p:spPr bwMode="auto">
          <a:xfrm>
            <a:off x="0" y="0"/>
            <a:ext cx="91440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נחזור רגע למפת איסלנד, ונסקור את מאפייניו של האי, ששטחו כ 103,000 קמ"ר (פי 5 לערך מגודלה של ישראל) ומספר תושביה כ 330,000 (כ אחד חלקי 24 ממספר תושבי ארצנו), כשליש מהם מתגוררים ברייקיאוויק הבירה, כך שצפיפות התושבים באי דלה ביותר. איסלנד היא ארץ הררית, אך הריה אינם גבוהים, ומתנשאים לגובה של מאות מטרים ספורים (אם כי יש כמה בודדים שמגיעים לגובה של כ 2000 מטר), ועם זאת – עקב מיקומו של האי בצפון הרחוק הוא מכוסה ברובו בשלג חלק ניכר מימות השנה, ובחלקו מכוסה בקרחוני עד ענקיים שאינם נמסים לעולם, ועם זאת - כמויות הגשמים והשלגים שכן נמסים, גורמים לאיסלנד להיות משופעת בכמות עצומה של נהרות, אגמים, מפלים וכד', ונושא זה – של מים חיים יפתח את מסענו באי... </a:t>
            </a:r>
          </a:p>
        </p:txBody>
      </p:sp>
      <p:sp>
        <p:nvSpPr>
          <p:cNvPr id="6149" name="TextBox 4">
            <a:extLst>
              <a:ext uri="{FF2B5EF4-FFF2-40B4-BE49-F238E27FC236}">
                <a16:creationId xmlns:a16="http://schemas.microsoft.com/office/drawing/2014/main" id="{F1250A33-596F-DCDB-414C-CDAC57938F18}"/>
              </a:ext>
            </a:extLst>
          </p:cNvPr>
          <p:cNvSpPr txBox="1">
            <a:spLocks noChangeArrowheads="1"/>
          </p:cNvSpPr>
          <p:nvPr/>
        </p:nvSpPr>
        <p:spPr bwMode="auto">
          <a:xfrm>
            <a:off x="5643563" y="2857500"/>
            <a:ext cx="3500437" cy="4041775"/>
          </a:xfrm>
          <a:prstGeom prst="rect">
            <a:avLst/>
          </a:prstGeom>
          <a:noFill/>
          <a:ln>
            <a:noFill/>
          </a:ln>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lnSpc>
                <a:spcPts val="2800"/>
              </a:lnSpc>
              <a:spcBef>
                <a:spcPct val="0"/>
              </a:spcBef>
              <a:buClrTx/>
              <a:buFontTx/>
              <a:buNone/>
              <a:defRPr/>
            </a:pPr>
            <a:r>
              <a:rPr lang="he-IL" altLang="he-IL" sz="2400" b="1" dirty="0">
                <a:solidFill>
                  <a:schemeClr val="tx2">
                    <a:lumMod val="90000"/>
                  </a:schemeClr>
                </a:solidFill>
              </a:rPr>
              <a:t>אני חוזר למצגת זו שכן אתמול, ב 4 באוגוסט 2022 התפרץ הר הגעש  </a:t>
            </a:r>
            <a:r>
              <a:rPr lang="he-IL" sz="2400" b="1" dirty="0" err="1">
                <a:solidFill>
                  <a:srgbClr val="FFFFFF"/>
                </a:solidFill>
                <a:latin typeface="Open Sans Hebrew"/>
              </a:rPr>
              <a:t>פאגְרדאלסְפִיאטְל</a:t>
            </a:r>
            <a:r>
              <a:rPr lang="he-IL" sz="2400" b="1" dirty="0">
                <a:solidFill>
                  <a:srgbClr val="FFFFFF"/>
                </a:solidFill>
                <a:latin typeface="Open Sans Hebrew"/>
              </a:rPr>
              <a:t>ְ, </a:t>
            </a:r>
            <a:r>
              <a:rPr lang="he-IL" sz="2400" b="1" dirty="0">
                <a:solidFill>
                  <a:schemeClr val="tx2">
                    <a:lumMod val="90000"/>
                  </a:schemeClr>
                </a:solidFill>
                <a:latin typeface="Open Sans Hebrew"/>
              </a:rPr>
              <a:t>ומספק לנו מראות מרהיבים של לבה מתפרצת וזורמת במורד ההר.</a:t>
            </a:r>
          </a:p>
          <a:p>
            <a:pPr eaLnBrk="1" hangingPunct="1">
              <a:lnSpc>
                <a:spcPts val="2800"/>
              </a:lnSpc>
              <a:spcBef>
                <a:spcPct val="0"/>
              </a:spcBef>
              <a:buClrTx/>
              <a:buFontTx/>
              <a:buNone/>
              <a:defRPr/>
            </a:pPr>
            <a:r>
              <a:rPr lang="he-IL" altLang="he-IL" sz="2400" b="1" dirty="0">
                <a:solidFill>
                  <a:schemeClr val="tx2">
                    <a:lumMod val="90000"/>
                  </a:schemeClr>
                </a:solidFill>
                <a:latin typeface="Open Sans Hebrew"/>
              </a:rPr>
              <a:t>אני כמובן, לא הגעתי לשם, והתמונות המצורפות של ההתפרצות הורדו כוולן מן האינטרנט.</a:t>
            </a:r>
            <a:endParaRPr lang="he-IL" altLang="he-IL" sz="2400" b="1" dirty="0">
              <a:solidFill>
                <a:schemeClr val="tx2">
                  <a:lumMod val="90000"/>
                </a:schemeClr>
              </a:solidFill>
            </a:endParaRPr>
          </a:p>
        </p:txBody>
      </p:sp>
      <p:sp>
        <p:nvSpPr>
          <p:cNvPr id="16390" name="תיבת טקסט 1">
            <a:extLst>
              <a:ext uri="{FF2B5EF4-FFF2-40B4-BE49-F238E27FC236}">
                <a16:creationId xmlns:a16="http://schemas.microsoft.com/office/drawing/2014/main" id="{F4DCD7ED-AEF4-FF06-D0EA-718137A8834C}"/>
              </a:ext>
            </a:extLst>
          </p:cNvPr>
          <p:cNvSpPr txBox="1">
            <a:spLocks noChangeArrowheads="1"/>
          </p:cNvSpPr>
          <p:nvPr/>
        </p:nvSpPr>
        <p:spPr bwMode="auto">
          <a:xfrm>
            <a:off x="755650" y="6237288"/>
            <a:ext cx="1368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a:spcBef>
                <a:spcPct val="0"/>
              </a:spcBef>
              <a:buClrTx/>
              <a:buFontTx/>
              <a:buNone/>
            </a:pPr>
            <a:r>
              <a:rPr lang="he-IL" altLang="he-IL" sz="1400" b="1">
                <a:solidFill>
                  <a:srgbClr val="002060"/>
                </a:solidFill>
              </a:rPr>
              <a:t>אזור ההתפרצות</a:t>
            </a:r>
          </a:p>
        </p:txBody>
      </p:sp>
      <p:pic>
        <p:nvPicPr>
          <p:cNvPr id="6" name="תמונה 5" descr="תמונה שמכילה מפה&#10;&#10;התיאור נוצר באופן אוטומטי">
            <a:extLst>
              <a:ext uri="{FF2B5EF4-FFF2-40B4-BE49-F238E27FC236}">
                <a16:creationId xmlns:a16="http://schemas.microsoft.com/office/drawing/2014/main" id="{DC3E4B8B-3413-31CF-A543-1DCE789438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89238"/>
            <a:ext cx="5662613" cy="411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תיבת טקסט 6">
            <a:extLst>
              <a:ext uri="{FF2B5EF4-FFF2-40B4-BE49-F238E27FC236}">
                <a16:creationId xmlns:a16="http://schemas.microsoft.com/office/drawing/2014/main" id="{F05DF2EC-016F-F6E4-DDEC-A455F505A32E}"/>
              </a:ext>
            </a:extLst>
          </p:cNvPr>
          <p:cNvSpPr txBox="1"/>
          <p:nvPr/>
        </p:nvSpPr>
        <p:spPr>
          <a:xfrm>
            <a:off x="2224088" y="4217988"/>
            <a:ext cx="1439862" cy="461962"/>
          </a:xfrm>
          <a:prstGeom prst="rect">
            <a:avLst/>
          </a:prstGeom>
          <a:noFill/>
        </p:spPr>
        <p:txBody>
          <a:bodyPr rtlCol="1">
            <a:spAutoFit/>
          </a:bodyPr>
          <a:lstStyle/>
          <a:p>
            <a:pPr>
              <a:defRPr/>
            </a:pPr>
            <a:r>
              <a:rPr lang="he-IL" sz="2400" b="1" dirty="0">
                <a:solidFill>
                  <a:schemeClr val="accent4">
                    <a:lumMod val="10000"/>
                  </a:schemeClr>
                </a:solidFill>
              </a:rPr>
              <a:t>איסלנד</a:t>
            </a:r>
          </a:p>
        </p:txBody>
      </p:sp>
      <p:sp>
        <p:nvSpPr>
          <p:cNvPr id="8" name="תיבת טקסט 7">
            <a:extLst>
              <a:ext uri="{FF2B5EF4-FFF2-40B4-BE49-F238E27FC236}">
                <a16:creationId xmlns:a16="http://schemas.microsoft.com/office/drawing/2014/main" id="{0D77C4A9-9A73-C97E-9162-E9720ABB0865}"/>
              </a:ext>
            </a:extLst>
          </p:cNvPr>
          <p:cNvSpPr txBox="1"/>
          <p:nvPr/>
        </p:nvSpPr>
        <p:spPr>
          <a:xfrm>
            <a:off x="1608138" y="4679950"/>
            <a:ext cx="1439862" cy="460375"/>
          </a:xfrm>
          <a:prstGeom prst="rect">
            <a:avLst/>
          </a:prstGeom>
          <a:noFill/>
        </p:spPr>
        <p:txBody>
          <a:bodyPr rtlCol="1">
            <a:spAutoFit/>
          </a:bodyPr>
          <a:lstStyle/>
          <a:p>
            <a:pPr>
              <a:defRPr/>
            </a:pPr>
            <a:r>
              <a:rPr lang="he-IL" sz="2400" b="1" dirty="0">
                <a:solidFill>
                  <a:schemeClr val="accent4">
                    <a:lumMod val="10000"/>
                  </a:schemeClr>
                </a:solidFill>
              </a:rPr>
              <a:t>הבירה</a:t>
            </a:r>
          </a:p>
        </p:txBody>
      </p:sp>
      <p:sp>
        <p:nvSpPr>
          <p:cNvPr id="11" name="תיבת טקסט 10">
            <a:extLst>
              <a:ext uri="{FF2B5EF4-FFF2-40B4-BE49-F238E27FC236}">
                <a16:creationId xmlns:a16="http://schemas.microsoft.com/office/drawing/2014/main" id="{A0FCE562-7563-C7B1-6A15-C0DE618A5527}"/>
              </a:ext>
            </a:extLst>
          </p:cNvPr>
          <p:cNvSpPr txBox="1"/>
          <p:nvPr/>
        </p:nvSpPr>
        <p:spPr>
          <a:xfrm>
            <a:off x="395288" y="6237288"/>
            <a:ext cx="1728787" cy="461962"/>
          </a:xfrm>
          <a:prstGeom prst="rect">
            <a:avLst/>
          </a:prstGeom>
          <a:noFill/>
        </p:spPr>
        <p:txBody>
          <a:bodyPr rtlCol="1">
            <a:spAutoFit/>
          </a:bodyPr>
          <a:lstStyle/>
          <a:p>
            <a:pPr algn="ctr">
              <a:defRPr/>
            </a:pPr>
            <a:r>
              <a:rPr lang="he-IL" sz="2400" b="1" dirty="0">
                <a:solidFill>
                  <a:schemeClr val="accent4">
                    <a:lumMod val="10000"/>
                  </a:schemeClr>
                </a:solidFill>
              </a:rPr>
              <a:t>הר הגעש</a:t>
            </a:r>
          </a:p>
        </p:txBody>
      </p:sp>
      <p:cxnSp>
        <p:nvCxnSpPr>
          <p:cNvPr id="13" name="מחבר חץ ישר 12">
            <a:extLst>
              <a:ext uri="{FF2B5EF4-FFF2-40B4-BE49-F238E27FC236}">
                <a16:creationId xmlns:a16="http://schemas.microsoft.com/office/drawing/2014/main" id="{C04C5E3C-73D5-7DA8-ACE8-78EC1464B1A9}"/>
              </a:ext>
            </a:extLst>
          </p:cNvPr>
          <p:cNvCxnSpPr>
            <a:cxnSpLocks/>
          </p:cNvCxnSpPr>
          <p:nvPr/>
        </p:nvCxnSpPr>
        <p:spPr>
          <a:xfrm flipH="1" flipV="1">
            <a:off x="1439863" y="6067425"/>
            <a:ext cx="252412" cy="32385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0" name="מחבר חץ ישר 19">
            <a:extLst>
              <a:ext uri="{FF2B5EF4-FFF2-40B4-BE49-F238E27FC236}">
                <a16:creationId xmlns:a16="http://schemas.microsoft.com/office/drawing/2014/main" id="{935F7146-91A7-AC26-1749-D9D1F5F9DE4B}"/>
              </a:ext>
            </a:extLst>
          </p:cNvPr>
          <p:cNvCxnSpPr>
            <a:cxnSpLocks/>
          </p:cNvCxnSpPr>
          <p:nvPr/>
        </p:nvCxnSpPr>
        <p:spPr>
          <a:xfrm flipH="1">
            <a:off x="1692275" y="5140325"/>
            <a:ext cx="215900" cy="4286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1000"/>
                                        <p:tgtEl>
                                          <p:spTgt spid="6"/>
                                        </p:tgtEl>
                                      </p:cBhvr>
                                    </p:animEffect>
                                    <p:set>
                                      <p:cBhvr>
                                        <p:cTn id="7" dur="1" fill="hold">
                                          <p:stCondLst>
                                            <p:cond delay="999"/>
                                          </p:stCondLst>
                                        </p:cTn>
                                        <p:tgtEl>
                                          <p:spTgt spid="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par>
                                <p:cTn id="11" presetID="10" presetClass="exit" presetSubtype="0" fill="hold" grpId="0" nodeType="withEffect">
                                  <p:stCondLst>
                                    <p:cond delay="0"/>
                                  </p:stCondLst>
                                  <p:childTnLst>
                                    <p:animEffect transition="out" filter="fade">
                                      <p:cBhvr>
                                        <p:cTn id="12" dur="1000"/>
                                        <p:tgtEl>
                                          <p:spTgt spid="7"/>
                                        </p:tgtEl>
                                      </p:cBhvr>
                                    </p:animEffect>
                                    <p:set>
                                      <p:cBhvr>
                                        <p:cTn id="13" dur="1" fill="hold">
                                          <p:stCondLst>
                                            <p:cond delay="999"/>
                                          </p:stCondLst>
                                        </p:cTn>
                                        <p:tgtEl>
                                          <p:spTgt spid="7"/>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grpId="0" nodeType="clickEffect">
                                  <p:stCondLst>
                                    <p:cond delay="0"/>
                                  </p:stCondLst>
                                  <p:childTnLst>
                                    <p:animEffect transition="out" filter="fade">
                                      <p:cBhvr>
                                        <p:cTn id="20" dur="1000"/>
                                        <p:tgtEl>
                                          <p:spTgt spid="6148"/>
                                        </p:tgtEl>
                                      </p:cBhvr>
                                    </p:animEffect>
                                    <p:set>
                                      <p:cBhvr>
                                        <p:cTn id="21" dur="1" fill="hold">
                                          <p:stCondLst>
                                            <p:cond delay="999"/>
                                          </p:stCondLst>
                                        </p:cTn>
                                        <p:tgtEl>
                                          <p:spTgt spid="6148"/>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1000"/>
                                        <p:tgtEl>
                                          <p:spTgt spid="6149"/>
                                        </p:tgtEl>
                                      </p:cBhvr>
                                    </p:animEffect>
                                    <p:set>
                                      <p:cBhvr>
                                        <p:cTn id="24" dur="1" fill="hold">
                                          <p:stCondLst>
                                            <p:cond delay="999"/>
                                          </p:stCondLst>
                                        </p:cTn>
                                        <p:tgtEl>
                                          <p:spTgt spid="6149"/>
                                        </p:tgtEl>
                                        <p:attrNameLst>
                                          <p:attrName>style.visibility</p:attrName>
                                        </p:attrNameLst>
                                      </p:cBhvr>
                                      <p:to>
                                        <p:strVal val="hidden"/>
                                      </p:to>
                                    </p:set>
                                  </p:childTnLst>
                                </p:cTn>
                              </p:par>
                              <p:par>
                                <p:cTn id="25" presetID="10" presetClass="exit" presetSubtype="0" fill="hold" grpId="0" nodeType="withEffect">
                                  <p:stCondLst>
                                    <p:cond delay="0"/>
                                  </p:stCondLst>
                                  <p:childTnLst>
                                    <p:animEffect transition="out" filter="fade">
                                      <p:cBhvr>
                                        <p:cTn id="26" dur="1000"/>
                                        <p:tgtEl>
                                          <p:spTgt spid="11"/>
                                        </p:tgtEl>
                                      </p:cBhvr>
                                    </p:animEffect>
                                    <p:set>
                                      <p:cBhvr>
                                        <p:cTn id="27" dur="1" fill="hold">
                                          <p:stCondLst>
                                            <p:cond delay="999"/>
                                          </p:stCondLst>
                                        </p:cTn>
                                        <p:tgtEl>
                                          <p:spTgt spid="11"/>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1000"/>
                                        <p:tgtEl>
                                          <p:spTgt spid="20"/>
                                        </p:tgtEl>
                                      </p:cBhvr>
                                    </p:animEffect>
                                    <p:set>
                                      <p:cBhvr>
                                        <p:cTn id="30" dur="1" fill="hold">
                                          <p:stCondLst>
                                            <p:cond delay="999"/>
                                          </p:stCondLst>
                                        </p:cTn>
                                        <p:tgtEl>
                                          <p:spTgt spid="20"/>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1000"/>
                                        <p:tgtEl>
                                          <p:spTgt spid="13"/>
                                        </p:tgtEl>
                                      </p:cBhvr>
                                    </p:animEffect>
                                    <p:set>
                                      <p:cBhvr>
                                        <p:cTn id="33" dur="1" fill="hold">
                                          <p:stCondLst>
                                            <p:cond delay="999"/>
                                          </p:stCondLst>
                                        </p:cTn>
                                        <p:tgtEl>
                                          <p:spTgt spid="13"/>
                                        </p:tgtEl>
                                        <p:attrNameLst>
                                          <p:attrName>style.visibility</p:attrName>
                                        </p:attrNameLst>
                                      </p:cBhvr>
                                      <p:to>
                                        <p:strVal val="hidden"/>
                                      </p:to>
                                    </p:set>
                                  </p:childTnLst>
                                </p:cTn>
                              </p:par>
                              <p:par>
                                <p:cTn id="34" presetID="6" presetClass="emph" presetSubtype="0" fill="hold" nodeType="withEffect">
                                  <p:stCondLst>
                                    <p:cond delay="0"/>
                                  </p:stCondLst>
                                  <p:childTnLst>
                                    <p:animScale>
                                      <p:cBhvr>
                                        <p:cTn id="35" dur="2000" fill="hold"/>
                                        <p:tgtEl>
                                          <p:spTgt spid="4"/>
                                        </p:tgtEl>
                                      </p:cBhvr>
                                      <p:by x="180000" y="180000"/>
                                    </p:animScale>
                                  </p:childTnLst>
                                </p:cTn>
                              </p:par>
                              <p:par>
                                <p:cTn id="36" presetID="56" presetClass="path" presetSubtype="0" accel="50000" decel="50000" fill="hold" nodeType="withEffect">
                                  <p:stCondLst>
                                    <p:cond delay="0"/>
                                  </p:stCondLst>
                                  <p:childTnLst>
                                    <p:animMotion origin="layout" path="M 1.38889E-6 0 L 0.16684 -0.15926 " pathEditMode="relative" rAng="0" ptsTypes="AA">
                                      <p:cBhvr>
                                        <p:cTn id="37" dur="2000" fill="hold"/>
                                        <p:tgtEl>
                                          <p:spTgt spid="4"/>
                                        </p:tgtEl>
                                        <p:attrNameLst>
                                          <p:attrName>ppt_x</p:attrName>
                                          <p:attrName>ppt_y</p:attrName>
                                        </p:attrNameLst>
                                      </p:cBhvr>
                                      <p:rCtr x="8333" y="-79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P spid="7" grpId="0"/>
      <p:bldP spid="8"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תמונה 8" descr="תמונה שמכילה חוץ, טבע, שקיעה, שמש&#10;&#10;התיאור נוצר באופן אוטומטי">
            <a:extLst>
              <a:ext uri="{FF2B5EF4-FFF2-40B4-BE49-F238E27FC236}">
                <a16:creationId xmlns:a16="http://schemas.microsoft.com/office/drawing/2014/main" id="{2D00B348-4901-32D7-6101-979D088820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175"/>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תמונה 4" descr="תמונה שמכילה שמים, חוץ, עשן, הר&#10;&#10;התיאור נוצר באופן אוטומטי">
            <a:extLst>
              <a:ext uri="{FF2B5EF4-FFF2-40B4-BE49-F238E27FC236}">
                <a16:creationId xmlns:a16="http://schemas.microsoft.com/office/drawing/2014/main" id="{AE0D35C1-4EDB-CA19-FB5A-9A7335C593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93725"/>
            <a:ext cx="91535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22C19EF7-88F0-0C62-9249-00566DB40A04}"/>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7" name="תמונה 6" descr="תמונה שמכילה כתום&#10;&#10;התיאור נוצר באופן אוטומטי">
            <a:extLst>
              <a:ext uri="{FF2B5EF4-FFF2-40B4-BE49-F238E27FC236}">
                <a16:creationId xmlns:a16="http://schemas.microsoft.com/office/drawing/2014/main" id="{ECDC1256-E8DD-9F63-0E86-63FE4EB165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8" y="660400"/>
            <a:ext cx="9145587" cy="62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2" descr="תמונה שמכילה קרקע, חוץ, אש, תובלה&#10;&#10;התיאור נוצר באופן אוטומטי">
            <a:extLst>
              <a:ext uri="{FF2B5EF4-FFF2-40B4-BE49-F238E27FC236}">
                <a16:creationId xmlns:a16="http://schemas.microsoft.com/office/drawing/2014/main" id="{E89CE878-4157-645E-0DD8-032091C67B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63" y="593725"/>
            <a:ext cx="9153526" cy="627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23354258-9C36-63E9-DB40-943EFAA38B43}"/>
              </a:ext>
            </a:extLst>
          </p:cNvPr>
          <p:cNvSpPr txBox="1"/>
          <p:nvPr/>
        </p:nvSpPr>
        <p:spPr>
          <a:xfrm>
            <a:off x="0" y="0"/>
            <a:ext cx="9144000" cy="3324225"/>
          </a:xfrm>
          <a:prstGeom prst="rect">
            <a:avLst/>
          </a:prstGeom>
          <a:solidFill>
            <a:schemeClr val="bg2"/>
          </a:solidFill>
        </p:spPr>
        <p:txBody>
          <a:bodyPr rtlCol="1">
            <a:spAutoFit/>
          </a:bodyPr>
          <a:lstStyle/>
          <a:p>
            <a:pPr algn="ctr" rtl="1" eaLnBrk="1" hangingPunct="1">
              <a:lnSpc>
                <a:spcPts val="2100"/>
              </a:lnSpc>
              <a:defRPr/>
            </a:pPr>
            <a:r>
              <a:rPr lang="he-IL" sz="2000" b="1" dirty="0">
                <a:latin typeface="Times New Roman" pitchFamily="18" charset="0"/>
                <a:cs typeface="+mn-cs"/>
              </a:rPr>
              <a:t>אני מסיר חלק מן התמונות המקוריות שהיו במצגת המקורית, ומכניס במקומן תמונות</a:t>
            </a:r>
            <a:br>
              <a:rPr lang="en-US" sz="2000" b="1" dirty="0">
                <a:latin typeface="Times New Roman" pitchFamily="18" charset="0"/>
                <a:cs typeface="+mn-cs"/>
              </a:rPr>
            </a:br>
            <a:r>
              <a:rPr lang="he-IL" sz="2000" b="1" dirty="0">
                <a:latin typeface="Times New Roman" pitchFamily="18" charset="0"/>
                <a:cs typeface="+mn-cs"/>
              </a:rPr>
              <a:t>מהתפרצות הר הגעש, אך קודם – כמה מילים על תופעת הרי הגעש באיסלנד:</a:t>
            </a:r>
          </a:p>
          <a:p>
            <a:pPr algn="ctr">
              <a:lnSpc>
                <a:spcPts val="2100"/>
              </a:lnSpc>
              <a:defRPr/>
            </a:pPr>
            <a:r>
              <a:rPr lang="he-IL" sz="2000" b="1" dirty="0">
                <a:solidFill>
                  <a:schemeClr val="tx2">
                    <a:lumMod val="90000"/>
                  </a:schemeClr>
                </a:solidFill>
              </a:rPr>
              <a:t>  </a:t>
            </a:r>
            <a:r>
              <a:rPr lang="he-IL" sz="2000" b="1" dirty="0" err="1">
                <a:solidFill>
                  <a:schemeClr val="tx2">
                    <a:lumMod val="90000"/>
                  </a:schemeClr>
                </a:solidFill>
              </a:rPr>
              <a:t>פאגְרדאלסְפִיאטְל</a:t>
            </a:r>
            <a:r>
              <a:rPr lang="he-IL" sz="2000" b="1" dirty="0">
                <a:solidFill>
                  <a:schemeClr val="tx2">
                    <a:lumMod val="90000"/>
                  </a:schemeClr>
                </a:solidFill>
              </a:rPr>
              <a:t>ְ הוא הר געש באיסלנד הנמצא כ-30 קילומטרים מדרום  מערב לבירה ריקיאוויק. ההר היה רדום במשך כ-6,000 שנים, עד שהתפרץ באפריל 2010 והעלה לשמיים ענני אפר ואבק שעצרו את התנועה האווירית בצפון אירופה למשך 6 ימים. </a:t>
            </a:r>
            <a:br>
              <a:rPr lang="en-US" sz="2000" b="1" dirty="0">
                <a:solidFill>
                  <a:schemeClr val="tx2">
                    <a:lumMod val="90000"/>
                  </a:schemeClr>
                </a:solidFill>
              </a:rPr>
            </a:br>
            <a:r>
              <a:rPr lang="he-IL" sz="2000" b="1" dirty="0">
                <a:solidFill>
                  <a:schemeClr val="tx2">
                    <a:lumMod val="90000"/>
                  </a:schemeClr>
                </a:solidFill>
              </a:rPr>
              <a:t>במרץ 2021 </a:t>
            </a:r>
            <a:r>
              <a:rPr lang="he-IL" sz="2000" b="1" dirty="0" err="1">
                <a:solidFill>
                  <a:schemeClr val="tx2">
                    <a:lumMod val="90000"/>
                  </a:schemeClr>
                </a:solidFill>
              </a:rPr>
              <a:t>היתה</a:t>
            </a:r>
            <a:r>
              <a:rPr lang="he-IL" sz="2000" b="1" dirty="0">
                <a:solidFill>
                  <a:schemeClr val="tx2">
                    <a:lumMod val="90000"/>
                  </a:schemeClr>
                </a:solidFill>
              </a:rPr>
              <a:t> התפרצות נוספת, אך הפעם פלט ההר זרמי לבה נהדרים, תופעה     שמשכה אליה תיירים מכל העולם ונמשכה כשישה חודשים,</a:t>
            </a:r>
            <a:br>
              <a:rPr lang="en-US" sz="2000" b="1" dirty="0">
                <a:solidFill>
                  <a:schemeClr val="tx2">
                    <a:lumMod val="90000"/>
                  </a:schemeClr>
                </a:solidFill>
              </a:rPr>
            </a:br>
            <a:r>
              <a:rPr lang="he-IL" sz="2000" b="1" dirty="0">
                <a:solidFill>
                  <a:schemeClr val="tx2">
                    <a:lumMod val="90000"/>
                  </a:schemeClr>
                </a:solidFill>
              </a:rPr>
              <a:t> ובימים אלה של תחילת אוגוסט 2022 שוב התעורר ההר לחיים. למרבה המזל ההר נמצא בבידוד וזרמי הלבה שלו לא פוגעים בישוב כלשהוא , והסיפור מהווה בעיקר סנסציה תיירותית, ואף שלא זכיתי (וגם לא אזכה) לבקר במקום, אני מרשה לעצמי להוסיף   למצגת שיצרתי לפני כחמש שנים בעת ביקורי באיסלנד כשעוד </a:t>
            </a:r>
            <a:r>
              <a:rPr lang="he-IL" sz="2000" b="1" dirty="0" err="1">
                <a:solidFill>
                  <a:schemeClr val="tx2">
                    <a:lumMod val="90000"/>
                  </a:schemeClr>
                </a:solidFill>
              </a:rPr>
              <a:t>נימנמה</a:t>
            </a:r>
            <a:r>
              <a:rPr lang="he-IL" sz="2000" b="1" dirty="0">
                <a:solidFill>
                  <a:schemeClr val="tx2">
                    <a:lumMod val="90000"/>
                  </a:schemeClr>
                </a:solidFill>
              </a:rPr>
              <a:t> בשלווה</a:t>
            </a:r>
            <a:br>
              <a:rPr lang="en-US" sz="2000" b="1" dirty="0">
                <a:solidFill>
                  <a:schemeClr val="tx2">
                    <a:lumMod val="90000"/>
                  </a:schemeClr>
                </a:solidFill>
              </a:rPr>
            </a:br>
            <a:r>
              <a:rPr lang="he-IL" sz="2000" b="1" dirty="0">
                <a:solidFill>
                  <a:schemeClr val="tx2">
                    <a:lumMod val="90000"/>
                  </a:schemeClr>
                </a:solidFill>
              </a:rPr>
              <a:t>כמה תמונות של ההתפרצות שפורסמו באינטרנט.</a:t>
            </a:r>
            <a:endParaRPr lang="he-IL" sz="2000" b="1" dirty="0">
              <a:solidFill>
                <a:schemeClr val="tx2">
                  <a:lumMod val="90000"/>
                </a:schemeClr>
              </a:solidFill>
              <a:latin typeface="Times New Roman" pitchFamily="18" charset="0"/>
              <a:cs typeface="+mn-cs"/>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xit" presetSubtype="1" fill="hold" grpId="0" nodeType="clickEffect">
                                  <p:stCondLst>
                                    <p:cond delay="0"/>
                                  </p:stCondLst>
                                  <p:childTnLst>
                                    <p:anim calcmode="lin" valueType="num">
                                      <p:cBhvr additive="base">
                                        <p:cTn id="6" dur="1000"/>
                                        <p:tgtEl>
                                          <p:spTgt spid="10"/>
                                        </p:tgtEl>
                                        <p:attrNameLst>
                                          <p:attrName>ppt_x</p:attrName>
                                        </p:attrNameLst>
                                      </p:cBhvr>
                                      <p:tavLst>
                                        <p:tav tm="0">
                                          <p:val>
                                            <p:strVal val="ppt_x"/>
                                          </p:val>
                                        </p:tav>
                                        <p:tav tm="100000">
                                          <p:val>
                                            <p:strVal val="ppt_x"/>
                                          </p:val>
                                        </p:tav>
                                      </p:tavLst>
                                    </p:anim>
                                    <p:anim calcmode="lin" valueType="num">
                                      <p:cBhvr additive="base">
                                        <p:cTn id="7" dur="1000"/>
                                        <p:tgtEl>
                                          <p:spTgt spid="10"/>
                                        </p:tgtEl>
                                        <p:attrNameLst>
                                          <p:attrName>ppt_y</p:attrName>
                                        </p:attrNameLst>
                                      </p:cBhvr>
                                      <p:tavLst>
                                        <p:tav tm="0">
                                          <p:val>
                                            <p:strVal val="ppt_y"/>
                                          </p:val>
                                        </p:tav>
                                        <p:tav tm="100000">
                                          <p:val>
                                            <p:strVal val="0-ppt_h/2"/>
                                          </p:val>
                                        </p:tav>
                                      </p:tavLst>
                                    </p:anim>
                                    <p:set>
                                      <p:cBhvr>
                                        <p:cTn id="8" dur="1" fill="hold">
                                          <p:stCondLst>
                                            <p:cond delay="999"/>
                                          </p:stCondLst>
                                        </p:cTn>
                                        <p:tgtEl>
                                          <p:spTgt spid="10"/>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0" presetClass="exit" presetSubtype="0" fill="hold" nodeType="clickEffect">
                                  <p:stCondLst>
                                    <p:cond delay="0"/>
                                  </p:stCondLst>
                                  <p:childTnLst>
                                    <p:animEffect transition="out" filter="wedge">
                                      <p:cBhvr>
                                        <p:cTn id="12" dur="1000"/>
                                        <p:tgtEl>
                                          <p:spTgt spid="3"/>
                                        </p:tgtEl>
                                      </p:cBhvr>
                                    </p:animEffect>
                                    <p:set>
                                      <p:cBhvr>
                                        <p:cTn id="13" dur="1" fill="hold">
                                          <p:stCondLst>
                                            <p:cond delay="999"/>
                                          </p:stCondLst>
                                        </p:cTn>
                                        <p:tgtEl>
                                          <p:spTgt spid="3"/>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0" presetClass="exit" presetSubtype="0" fill="hold" nodeType="clickEffect">
                                  <p:stCondLst>
                                    <p:cond delay="0"/>
                                  </p:stCondLst>
                                  <p:childTnLst>
                                    <p:animEffect transition="out" filter="wedge">
                                      <p:cBhvr>
                                        <p:cTn id="17" dur="1000"/>
                                        <p:tgtEl>
                                          <p:spTgt spid="7"/>
                                        </p:tgtEl>
                                      </p:cBhvr>
                                    </p:animEffect>
                                    <p:set>
                                      <p:cBhvr>
                                        <p:cTn id="18" dur="1" fill="hold">
                                          <p:stCondLst>
                                            <p:cond delay="999"/>
                                          </p:stCondLst>
                                        </p:cTn>
                                        <p:tgtEl>
                                          <p:spTgt spid="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0" presetClass="exit" presetSubtype="0" fill="hold" nodeType="clickEffect">
                                  <p:stCondLst>
                                    <p:cond delay="0"/>
                                  </p:stCondLst>
                                  <p:childTnLst>
                                    <p:animEffect transition="out" filter="wedge">
                                      <p:cBhvr>
                                        <p:cTn id="22" dur="1000"/>
                                        <p:tgtEl>
                                          <p:spTgt spid="5"/>
                                        </p:tgtEl>
                                      </p:cBhvr>
                                    </p:animEffect>
                                    <p:set>
                                      <p:cBhvr>
                                        <p:cTn id="23" dur="1" fill="hold">
                                          <p:stCondLst>
                                            <p:cond delay="999"/>
                                          </p:stCondLst>
                                        </p:cTn>
                                        <p:tgtEl>
                                          <p:spTgt spid="5"/>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תמונה 9" descr="תמונה שמכילה שמים, רוק, חוץ, כתום&#10;&#10;התיאור נוצר באופן אוטומטי">
            <a:extLst>
              <a:ext uri="{FF2B5EF4-FFF2-40B4-BE49-F238E27FC236}">
                <a16:creationId xmlns:a16="http://schemas.microsoft.com/office/drawing/2014/main" id="{97B5833D-8280-0536-D3CD-C40FC0CF22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5175"/>
            <a:ext cx="9167813"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תמונה 3" descr="תמונה שמכילה טקסט, חוץ, טבע, הר&#10;&#10;התיאור נוצר באופן אוטומטי">
            <a:extLst>
              <a:ext uri="{FF2B5EF4-FFF2-40B4-BE49-F238E27FC236}">
                <a16:creationId xmlns:a16="http://schemas.microsoft.com/office/drawing/2014/main" id="{EE66C30A-9A45-F1C4-3B4B-69601D548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63" y="733425"/>
            <a:ext cx="9144001"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תיבת טקסט 5">
            <a:extLst>
              <a:ext uri="{FF2B5EF4-FFF2-40B4-BE49-F238E27FC236}">
                <a16:creationId xmlns:a16="http://schemas.microsoft.com/office/drawing/2014/main" id="{D7F22A62-487D-0C05-1B64-1C7F5E2B0D72}"/>
              </a:ext>
            </a:extLst>
          </p:cNvPr>
          <p:cNvSpPr txBox="1"/>
          <p:nvPr/>
        </p:nvSpPr>
        <p:spPr>
          <a:xfrm>
            <a:off x="2206625" y="-9028113"/>
            <a:ext cx="4730750" cy="8067675"/>
          </a:xfrm>
          <a:prstGeom prst="rect">
            <a:avLst/>
          </a:prstGeom>
          <a:noFill/>
        </p:spPr>
        <p:txBody>
          <a:bodyPr>
            <a:spAutoFit/>
          </a:bodyPr>
          <a:lstStyle/>
          <a:p>
            <a:pPr algn="ctr">
              <a:lnSpc>
                <a:spcPts val="2100"/>
              </a:lnSpc>
              <a:defRPr/>
            </a:pPr>
            <a:r>
              <a:rPr lang="he-IL" b="1" dirty="0"/>
              <a:t>באפריל 2010 </a:t>
            </a:r>
            <a:r>
              <a:rPr lang="he-IL" b="1" dirty="0" err="1"/>
              <a:t>היתה</a:t>
            </a:r>
            <a:r>
              <a:rPr lang="he-IL" b="1" dirty="0"/>
              <a:t> התפרצות שהעלתה ענני אפר ואבק שעצרו את התנועה האווירית ברחבי צפון אירופה, למשך 6 ימים, ומאז יש בחצי האי </a:t>
            </a:r>
            <a:r>
              <a:rPr lang="he-IL" b="1" dirty="0" err="1"/>
              <a:t>סוד'ורנס</a:t>
            </a:r>
            <a:r>
              <a:rPr lang="he-IL" b="1" dirty="0"/>
              <a:t> פעילות געשית </a:t>
            </a:r>
            <a:r>
              <a:rPr lang="he-IL" sz="2000" b="1" dirty="0"/>
              <a:t>נרחבת. אך עד שנת 2021 היה חצי האי שקט, החל מדצמבר 2020 ועד מרץ 2021 החלה פעילות </a:t>
            </a:r>
            <a:r>
              <a:rPr lang="he-IL" sz="2000" b="1" dirty="0" err="1"/>
              <a:t>סייסמית</a:t>
            </a:r>
            <a:r>
              <a:rPr lang="he-IL" sz="2000" b="1" dirty="0"/>
              <a:t> יוצאת דופן, שהתבטאה בכמות גבוהה של רעידות אדמה, החזקות שבהן בעוצמה של 5.7 לפי  סולם מגניטודה לפי מומנט. הפעילות הסיסמית העלתה חששות לגבי התפרצות קרובה באזור. בשלושת השבועות שקדמו להתפרצות הנוכחית  אירעו יותר מ-40 אלף רעידות אדמה </a:t>
            </a:r>
            <a:r>
              <a:rPr lang="he-IL" b="1" dirty="0"/>
              <a:t>!!!.</a:t>
            </a:r>
            <a:endParaRPr lang="he-IL" b="1" dirty="0">
              <a:latin typeface="Times New Roman" pitchFamily="18" charset="0"/>
              <a:cs typeface="+mn-cs"/>
            </a:endParaRPr>
          </a:p>
        </p:txBody>
      </p:sp>
      <p:sp>
        <p:nvSpPr>
          <p:cNvPr id="18437" name="תיבת טקסט 7">
            <a:extLst>
              <a:ext uri="{FF2B5EF4-FFF2-40B4-BE49-F238E27FC236}">
                <a16:creationId xmlns:a16="http://schemas.microsoft.com/office/drawing/2014/main" id="{740626DF-3A45-3DFA-9C99-48BA90768DD1}"/>
              </a:ext>
            </a:extLst>
          </p:cNvPr>
          <p:cNvSpPr txBox="1">
            <a:spLocks noChangeArrowheads="1"/>
          </p:cNvSpPr>
          <p:nvPr/>
        </p:nvSpPr>
        <p:spPr bwMode="auto">
          <a:xfrm>
            <a:off x="22225" y="0"/>
            <a:ext cx="9099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FontTx/>
              <a:buNone/>
            </a:pPr>
            <a:r>
              <a:rPr lang="he-IL" altLang="he-IL" sz="2400" b="1"/>
              <a:t>והנה ההתפרצות במלוא יפעתה !!!</a:t>
            </a:r>
          </a:p>
        </p:txBody>
      </p:sp>
      <p:sp>
        <p:nvSpPr>
          <p:cNvPr id="7" name="תיבת טקסט 6">
            <a:extLst>
              <a:ext uri="{FF2B5EF4-FFF2-40B4-BE49-F238E27FC236}">
                <a16:creationId xmlns:a16="http://schemas.microsoft.com/office/drawing/2014/main" id="{A50CE0B5-40AC-6786-A0B8-F8FD84951FC0}"/>
              </a:ext>
            </a:extLst>
          </p:cNvPr>
          <p:cNvSpPr txBox="1"/>
          <p:nvPr/>
        </p:nvSpPr>
        <p:spPr>
          <a:xfrm>
            <a:off x="-30163" y="14288"/>
            <a:ext cx="9196388" cy="1978025"/>
          </a:xfrm>
          <a:prstGeom prst="rect">
            <a:avLst/>
          </a:prstGeom>
          <a:solidFill>
            <a:schemeClr val="bg1"/>
          </a:solidFill>
        </p:spPr>
        <p:txBody>
          <a:bodyPr rtlCol="1">
            <a:spAutoFit/>
          </a:bodyPr>
          <a:lstStyle/>
          <a:p>
            <a:pPr algn="ctr">
              <a:lnSpc>
                <a:spcPts val="2100"/>
              </a:lnSpc>
              <a:defRPr/>
            </a:pPr>
            <a:r>
              <a:rPr lang="he-IL" sz="2000" b="1" dirty="0"/>
              <a:t>באפריל 2010 </a:t>
            </a:r>
            <a:r>
              <a:rPr lang="he-IL" sz="2000" b="1" dirty="0" err="1"/>
              <a:t>היתה</a:t>
            </a:r>
            <a:r>
              <a:rPr lang="he-IL" sz="2000" b="1" dirty="0"/>
              <a:t> התפרצות שהעלתה ענני אפר ואבק שעצרו את התנועה האווירית ברחבי צפון אירופה, למשך 6 ימים, ומאז יש בחצי האי </a:t>
            </a:r>
            <a:r>
              <a:rPr lang="he-IL" sz="2000" b="1" dirty="0" err="1"/>
              <a:t>סוד'ורנס</a:t>
            </a:r>
            <a:r>
              <a:rPr lang="he-IL" sz="2000" b="1" dirty="0"/>
              <a:t> פעילות געשית נרחבת. אך עד שנת 2021 היה חצי האי שקט, החל מדצמבר 2020 ועד מרץ 2021 החלה פעילות </a:t>
            </a:r>
            <a:r>
              <a:rPr lang="he-IL" sz="2000" b="1" dirty="0" err="1"/>
              <a:t>סייסמית</a:t>
            </a:r>
            <a:r>
              <a:rPr lang="he-IL" sz="2000" b="1" dirty="0"/>
              <a:t> יוצאת דופן, שהתבטאה בכמות גבוהה של רעידות אדמה, החזקות שבהן בעוצמה של 5.7 לפי סולם מגניטודה לפי מומנט. הפעילות הסיסמית העלתה חששות לגבי התפרצות קרובה באזור, ואכן - בשלושת השבועות שקדמו להתפרצות הנוכחית אירעו </a:t>
            </a:r>
            <a:br>
              <a:rPr lang="en-US" sz="2000" b="1" dirty="0"/>
            </a:br>
            <a:r>
              <a:rPr lang="he-IL" sz="2000" b="1" dirty="0"/>
              <a:t>יותר מ-40 אלף רעידות אדמה !!!.</a:t>
            </a:r>
            <a:endParaRPr lang="he-IL" sz="2000" b="1" dirty="0">
              <a:latin typeface="Times New Roman" pitchFamily="18" charset="0"/>
              <a:cs typeface="+mn-cs"/>
            </a:endParaRPr>
          </a:p>
        </p:txBody>
      </p:sp>
      <p:sp>
        <p:nvSpPr>
          <p:cNvPr id="2" name="תיבת טקסט 1">
            <a:extLst>
              <a:ext uri="{FF2B5EF4-FFF2-40B4-BE49-F238E27FC236}">
                <a16:creationId xmlns:a16="http://schemas.microsoft.com/office/drawing/2014/main" id="{7F78023B-1F5A-ECD2-1361-FE2B8FD86CCF}"/>
              </a:ext>
            </a:extLst>
          </p:cNvPr>
          <p:cNvSpPr txBox="1"/>
          <p:nvPr/>
        </p:nvSpPr>
        <p:spPr>
          <a:xfrm>
            <a:off x="-22225" y="-17463"/>
            <a:ext cx="9212263" cy="1978026"/>
          </a:xfrm>
          <a:prstGeom prst="rect">
            <a:avLst/>
          </a:prstGeom>
          <a:solidFill>
            <a:schemeClr val="bg1"/>
          </a:solidFill>
        </p:spPr>
        <p:txBody>
          <a:bodyPr rtlCol="1">
            <a:spAutoFit/>
          </a:bodyPr>
          <a:lstStyle/>
          <a:p>
            <a:pPr algn="ctr">
              <a:lnSpc>
                <a:spcPts val="2100"/>
              </a:lnSpc>
              <a:defRPr/>
            </a:pPr>
            <a:r>
              <a:rPr lang="he-IL" sz="2000" b="1" dirty="0">
                <a:solidFill>
                  <a:schemeClr val="tx2">
                    <a:lumMod val="90000"/>
                  </a:schemeClr>
                </a:solidFill>
              </a:rPr>
              <a:t>באיסלנד ישנם עשרות (ואולי יותר) שרידים של הרי געש כבויים שהיו בתנומה בין 800 ל900 שנים, כשההתפרצות האחרונה באזור אירעה במאה ה 12. בכמה מהם התמוטטה התקרה ונוצר בור ענק ובכמה מקרים התנקזו לבורות אלה מי תהום ומתקבל אגם שקוע</a:t>
            </a:r>
            <a:br>
              <a:rPr lang="en-US" sz="2000" b="1" dirty="0">
                <a:solidFill>
                  <a:schemeClr val="tx2">
                    <a:lumMod val="90000"/>
                  </a:schemeClr>
                </a:solidFill>
              </a:rPr>
            </a:br>
            <a:r>
              <a:rPr lang="he-IL" sz="2000" b="1" dirty="0">
                <a:solidFill>
                  <a:schemeClr val="tx2">
                    <a:lumMod val="90000"/>
                  </a:schemeClr>
                </a:solidFill>
              </a:rPr>
              <a:t>יוצא דופן (אחד כזה אראה בהמשך) לאחרונה חלה התעוררות בחצי האי </a:t>
            </a:r>
            <a:r>
              <a:rPr lang="he-IL" sz="2000" b="1" dirty="0" err="1">
                <a:solidFill>
                  <a:schemeClr val="tx2">
                    <a:lumMod val="90000"/>
                  </a:schemeClr>
                </a:solidFill>
              </a:rPr>
              <a:t>סודורנס</a:t>
            </a:r>
            <a:r>
              <a:rPr lang="he-IL" sz="2000" b="1" dirty="0">
                <a:solidFill>
                  <a:schemeClr val="tx2">
                    <a:lumMod val="90000"/>
                  </a:schemeClr>
                </a:solidFill>
              </a:rPr>
              <a:t>   שמדרום מערב לריקיאוויק הבירה, ואת תוצאותיה אתם רואים כעת.</a:t>
            </a:r>
            <a:endParaRPr lang="en-US" sz="2000" b="1" dirty="0">
              <a:solidFill>
                <a:schemeClr val="tx2">
                  <a:lumMod val="90000"/>
                </a:schemeClr>
              </a:solidFill>
            </a:endParaRPr>
          </a:p>
          <a:p>
            <a:pPr algn="ctr">
              <a:lnSpc>
                <a:spcPts val="2100"/>
              </a:lnSpc>
              <a:defRPr/>
            </a:pPr>
            <a:endParaRPr lang="he-IL" sz="2000" b="1" dirty="0"/>
          </a:p>
          <a:p>
            <a:pPr algn="ctr">
              <a:lnSpc>
                <a:spcPts val="2100"/>
              </a:lnSpc>
              <a:defRPr/>
            </a:pPr>
            <a:endParaRPr lang="en-US" sz="2000" b="1" dirty="0">
              <a:solidFill>
                <a:schemeClr val="tx2">
                  <a:lumMod val="9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xit" presetSubtype="37" fill="hold" grpId="0" nodeType="clickEffect">
                                  <p:stCondLst>
                                    <p:cond delay="0"/>
                                  </p:stCondLst>
                                  <p:childTnLst>
                                    <p:animEffect transition="out" filter="barn(outVertical)">
                                      <p:cBhvr>
                                        <p:cTn id="13" dur="1000"/>
                                        <p:tgtEl>
                                          <p:spTgt spid="7"/>
                                        </p:tgtEl>
                                      </p:cBhvr>
                                    </p:animEffect>
                                    <p:set>
                                      <p:cBhvr>
                                        <p:cTn id="14" dur="1" fill="hold">
                                          <p:stCondLst>
                                            <p:cond delay="999"/>
                                          </p:stCondLst>
                                        </p:cTn>
                                        <p:tgtEl>
                                          <p:spTgt spid="7"/>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xit" presetSubtype="0" accel="100000" fill="hold" nodeType="clickEffect">
                                  <p:stCondLst>
                                    <p:cond delay="0"/>
                                  </p:stCondLst>
                                  <p:childTnLst>
                                    <p:anim calcmode="lin" valueType="num">
                                      <p:cBhvr>
                                        <p:cTn id="18" dur="1000"/>
                                        <p:tgtEl>
                                          <p:spTgt spid="4"/>
                                        </p:tgtEl>
                                        <p:attrNameLst>
                                          <p:attrName>ppt_w</p:attrName>
                                        </p:attrNameLst>
                                      </p:cBhvr>
                                      <p:tavLst>
                                        <p:tav tm="0">
                                          <p:val>
                                            <p:strVal val="ppt_w"/>
                                          </p:val>
                                        </p:tav>
                                        <p:tav tm="100000">
                                          <p:val>
                                            <p:strVal val="ppt_w+.3"/>
                                          </p:val>
                                        </p:tav>
                                      </p:tavLst>
                                    </p:anim>
                                    <p:anim calcmode="lin" valueType="num">
                                      <p:cBhvr>
                                        <p:cTn id="19" dur="1000"/>
                                        <p:tgtEl>
                                          <p:spTgt spid="4"/>
                                        </p:tgtEl>
                                        <p:attrNameLst>
                                          <p:attrName>ppt_h</p:attrName>
                                        </p:attrNameLst>
                                      </p:cBhvr>
                                      <p:tavLst>
                                        <p:tav tm="0">
                                          <p:val>
                                            <p:strVal val="ppt_h"/>
                                          </p:val>
                                        </p:tav>
                                        <p:tav tm="100000">
                                          <p:val>
                                            <p:strVal val="ppt_h"/>
                                          </p:val>
                                        </p:tav>
                                      </p:tavLst>
                                    </p:anim>
                                    <p:animEffect transition="out" filter="fade">
                                      <p:cBhvr>
                                        <p:cTn id="20" dur="1000"/>
                                        <p:tgtEl>
                                          <p:spTgt spid="4"/>
                                        </p:tgtEl>
                                      </p:cBhvr>
                                    </p:animEffect>
                                    <p:set>
                                      <p:cBhvr>
                                        <p:cTn id="21"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5" descr="D:\001 - תצלומים דיגיטליים\טיול לאיסלנד\תיקייה מפורקת\איסלנד\הסדק - טינגווליר\D55_0557.JPG">
            <a:extLst>
              <a:ext uri="{FF2B5EF4-FFF2-40B4-BE49-F238E27FC236}">
                <a16:creationId xmlns:a16="http://schemas.microsoft.com/office/drawing/2014/main" id="{5C1EA005-3FA0-A638-54EC-16A61F7ADD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F7E6DF9D-7B5C-1D34-D7E3-B69691F50210}"/>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 name="Picture 4" descr="D:\001 - תצלומים דיגיטליים\טיול לאיסלנד\תיקייה מפורקת\איסלנד\הסדק - טינגווליר\D55_0561.JPG">
            <a:extLst>
              <a:ext uri="{FF2B5EF4-FFF2-40B4-BE49-F238E27FC236}">
                <a16:creationId xmlns:a16="http://schemas.microsoft.com/office/drawing/2014/main" id="{6AD0D00E-9125-CD0F-3961-56234FA28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descr="D:\001 - תצלומים דיגיטליים\טיול לאיסלנד\תיקייה מפורקת\איסלנד\הסדק - טינגווליר\D55_0563.JPG">
            <a:extLst>
              <a:ext uri="{FF2B5EF4-FFF2-40B4-BE49-F238E27FC236}">
                <a16:creationId xmlns:a16="http://schemas.microsoft.com/office/drawing/2014/main" id="{945A9BA8-9FAD-4596-A9DB-B6EB08E1F3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2">
            <a:extLst>
              <a:ext uri="{FF2B5EF4-FFF2-40B4-BE49-F238E27FC236}">
                <a16:creationId xmlns:a16="http://schemas.microsoft.com/office/drawing/2014/main" id="{D5B332CB-460D-A2D3-2F2D-E7D90949A30E}"/>
              </a:ext>
            </a:extLst>
          </p:cNvPr>
          <p:cNvSpPr txBox="1">
            <a:spLocks noChangeArrowheads="1"/>
          </p:cNvSpPr>
          <p:nvPr/>
        </p:nvSpPr>
        <p:spPr bwMode="auto">
          <a:xfrm>
            <a:off x="0" y="0"/>
            <a:ext cx="9144000" cy="1323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 typeface="Wingdings" panose="05000000000000000000" pitchFamily="2" charset="2"/>
              <a:buNone/>
            </a:pPr>
            <a:r>
              <a:rPr lang="he-IL" altLang="he-IL" sz="2000" b="1"/>
              <a:t>אנחנו חוזרים למצגת המקורית עם מחיקות שונות פה ושם, ונשארים להראאות את נופי איסלנד של חיי היום יום על זרימות המים שלה והתפרצויות הקיטור שלה.</a:t>
            </a:r>
          </a:p>
          <a:p>
            <a:pPr algn="ctr" eaLnBrk="1" hangingPunct="1">
              <a:spcBef>
                <a:spcPct val="0"/>
              </a:spcBef>
              <a:buClrTx/>
              <a:buFontTx/>
              <a:buNone/>
            </a:pPr>
            <a:r>
              <a:rPr lang="he-IL" altLang="he-IL" sz="2000" b="1"/>
              <a:t>כאן אנחנו באתר טינגווליר, שעוד נחזור אליו כשנעסוק בוולקניזם ותזוזת יבשות, אך </a:t>
            </a:r>
            <a:br>
              <a:rPr lang="en-US" altLang="he-IL" sz="2000" b="1"/>
            </a:br>
            <a:r>
              <a:rPr lang="he-IL" altLang="he-IL" sz="2000" b="1"/>
              <a:t>כרגע נצפה בנופי המים שלו שהם מבוך של נחלים ואגמים נהדרים.</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11267"/>
                                        </p:tgtEl>
                                      </p:cBhvr>
                                    </p:animEffect>
                                    <p:set>
                                      <p:cBhvr>
                                        <p:cTn id="7" dur="1" fill="hold">
                                          <p:stCondLst>
                                            <p:cond delay="999"/>
                                          </p:stCondLst>
                                        </p:cTn>
                                        <p:tgtEl>
                                          <p:spTgt spid="1126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xit" presetSubtype="10" fill="hold" nodeType="clickEffect">
                                  <p:stCondLst>
                                    <p:cond delay="0"/>
                                  </p:stCondLst>
                                  <p:childTnLst>
                                    <p:anim calcmode="lin" valueType="num">
                                      <p:cBhvr>
                                        <p:cTn id="11" dur="1000"/>
                                        <p:tgtEl>
                                          <p:spTgt spid="2"/>
                                        </p:tgtEl>
                                        <p:attrNameLst>
                                          <p:attrName>ppt_w</p:attrName>
                                        </p:attrNameLst>
                                      </p:cBhvr>
                                      <p:tavLst>
                                        <p:tav tm="0">
                                          <p:val>
                                            <p:strVal val="ppt_w"/>
                                          </p:val>
                                        </p:tav>
                                        <p:tav tm="100000">
                                          <p:val>
                                            <p:fltVal val="0"/>
                                          </p:val>
                                        </p:tav>
                                      </p:tavLst>
                                    </p:anim>
                                    <p:anim calcmode="lin" valueType="num">
                                      <p:cBhvr>
                                        <p:cTn id="12" dur="1000"/>
                                        <p:tgtEl>
                                          <p:spTgt spid="2"/>
                                        </p:tgtEl>
                                        <p:attrNameLst>
                                          <p:attrName>ppt_h</p:attrName>
                                        </p:attrNameLst>
                                      </p:cBhvr>
                                      <p:tavLst>
                                        <p:tav tm="0">
                                          <p:val>
                                            <p:strVal val="ppt_h"/>
                                          </p:val>
                                        </p:tav>
                                        <p:tav tm="100000">
                                          <p:val>
                                            <p:strVal val="ppt_h"/>
                                          </p:val>
                                        </p:tav>
                                      </p:tavLst>
                                    </p:anim>
                                    <p:set>
                                      <p:cBhvr>
                                        <p:cTn id="13"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7" descr="D:\001 - תצלומים דיגיטליים\טיול לאיסלנד\קבוצה 2 - 0001 - 1041\D55_0353AA.JPG">
            <a:extLst>
              <a:ext uri="{FF2B5EF4-FFF2-40B4-BE49-F238E27FC236}">
                <a16:creationId xmlns:a16="http://schemas.microsoft.com/office/drawing/2014/main" id="{FA7C2CD7-30C3-6636-945B-F52278DDB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9144000"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6" descr="D:\001 - תצלומים דיגיטליים\טיול לאיסלנד\תיקייה מפורקת\איסלנד\נופי מים\מפלים\מפלי גולפוס\D55_0341.JPG">
            <a:extLst>
              <a:ext uri="{FF2B5EF4-FFF2-40B4-BE49-F238E27FC236}">
                <a16:creationId xmlns:a16="http://schemas.microsoft.com/office/drawing/2014/main" id="{EAD74EC9-55B9-D2FE-0A9A-CEBE65C20C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1500"/>
            <a:ext cx="9144000"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D:\001 - תצלומים דיגיטליים\טיול לאיסלנד\תיקייה מפורקת\איסלנד\נופי מים\מפלים\מפלי גולפוס\D55_0340.JPG">
            <a:extLst>
              <a:ext uri="{FF2B5EF4-FFF2-40B4-BE49-F238E27FC236}">
                <a16:creationId xmlns:a16="http://schemas.microsoft.com/office/drawing/2014/main" id="{4B673E8C-5278-BDF4-95CD-D59DB8800E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1500"/>
            <a:ext cx="9144000"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8B329F7D-1E3A-AACE-D2A4-B05D48AB82B6}"/>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20486" name="TextBox 7">
            <a:extLst>
              <a:ext uri="{FF2B5EF4-FFF2-40B4-BE49-F238E27FC236}">
                <a16:creationId xmlns:a16="http://schemas.microsoft.com/office/drawing/2014/main" id="{BAA51105-AE12-F94A-DE32-EE978794972D}"/>
              </a:ext>
            </a:extLst>
          </p:cNvPr>
          <p:cNvSpPr txBox="1">
            <a:spLocks noChangeArrowheads="1"/>
          </p:cNvSpPr>
          <p:nvPr/>
        </p:nvSpPr>
        <p:spPr bwMode="auto">
          <a:xfrm>
            <a:off x="17463"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וזו נקודת התצפית של המדרגה העליונה</a:t>
            </a:r>
          </a:p>
          <a:p>
            <a:pPr algn="ctr" eaLnBrk="1" hangingPunct="1">
              <a:spcBef>
                <a:spcPct val="0"/>
              </a:spcBef>
              <a:buClrTx/>
              <a:buFontTx/>
              <a:buNone/>
            </a:pPr>
            <a:endParaRPr lang="he-IL" altLang="he-IL" sz="2000" b="1"/>
          </a:p>
        </p:txBody>
      </p:sp>
      <p:pic>
        <p:nvPicPr>
          <p:cNvPr id="10" name="Picture 4" descr="D:\001 - תצלומים דיגיטליים\טיול לאיסלנד\תיקייה מפורקת\איסלנד\נופי מים\מפלים\מפלי גולפוס\D55_0355.JPG">
            <a:extLst>
              <a:ext uri="{FF2B5EF4-FFF2-40B4-BE49-F238E27FC236}">
                <a16:creationId xmlns:a16="http://schemas.microsoft.com/office/drawing/2014/main" id="{B36A1D70-35EB-4218-D9EC-05818E7E72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442913"/>
            <a:ext cx="9299575" cy="641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C4E0708A-289B-30CE-195E-8BBD72FA9C9C}"/>
              </a:ext>
            </a:extLst>
          </p:cNvPr>
          <p:cNvSpPr txBox="1">
            <a:spLocks noChangeArrowheads="1"/>
          </p:cNvSpPr>
          <p:nvPr/>
        </p:nvSpPr>
        <p:spPr bwMode="auto">
          <a:xfrm>
            <a:off x="12700" y="46038"/>
            <a:ext cx="9144000" cy="1323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ומן הנחלים והנהרות – אל המפלים, באיסלנד יש כמה וכמה כאלה, וכאן נסקור שלושה </a:t>
            </a:r>
          </a:p>
          <a:p>
            <a:pPr algn="ctr" eaLnBrk="1" hangingPunct="1">
              <a:spcBef>
                <a:spcPct val="0"/>
              </a:spcBef>
              <a:buClrTx/>
              <a:buFontTx/>
              <a:buNone/>
            </a:pPr>
            <a:r>
              <a:rPr lang="he-IL" altLang="he-IL" sz="2000" b="1"/>
              <a:t>מהם, כשכל אחד מהם הינו תצוגה מרשימה בפני עצמה, אנחנו מתחילים עם מפל גולפוס</a:t>
            </a:r>
          </a:p>
          <a:p>
            <a:pPr algn="ctr" eaLnBrk="1" hangingPunct="1">
              <a:spcBef>
                <a:spcPct val="0"/>
              </a:spcBef>
              <a:buClrTx/>
              <a:buFontTx/>
              <a:buNone/>
            </a:pPr>
            <a:r>
              <a:rPr lang="he-IL" altLang="he-IL" sz="2000" b="1"/>
              <a:t>שתי מדרגות יש למפל גולפוס, ושתי נקודות תצפית, כאן אנו מעל המדרגה התחתונה, ממנה נטפס בהמשך במעלה המדרגות ונלך אל התצפית שמעל המדרגה העליונה.</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xit" presetSubtype="0" fill="hold" nodeType="clickEffect">
                                  <p:stCondLst>
                                    <p:cond delay="0"/>
                                  </p:stCondLst>
                                  <p:childTnLst>
                                    <p:animEffect transition="out" filter="fade">
                                      <p:cBhvr>
                                        <p:cTn id="6" dur="1000"/>
                                        <p:tgtEl>
                                          <p:spTgt spid="10"/>
                                        </p:tgtEl>
                                      </p:cBhvr>
                                    </p:animEffect>
                                    <p:anim calcmode="lin" valueType="num">
                                      <p:cBhvr>
                                        <p:cTn id="7" dur="1000"/>
                                        <p:tgtEl>
                                          <p:spTgt spid="10"/>
                                        </p:tgtEl>
                                        <p:attrNameLst>
                                          <p:attrName>ppt_x</p:attrName>
                                        </p:attrNameLst>
                                      </p:cBhvr>
                                      <p:tavLst>
                                        <p:tav tm="0">
                                          <p:val>
                                            <p:strVal val="ppt_x"/>
                                          </p:val>
                                        </p:tav>
                                        <p:tav tm="100000">
                                          <p:val>
                                            <p:strVal val="ppt_x"/>
                                          </p:val>
                                        </p:tav>
                                      </p:tavLst>
                                    </p:anim>
                                    <p:anim calcmode="lin" valueType="num">
                                      <p:cBhvr>
                                        <p:cTn id="8" dur="1000"/>
                                        <p:tgtEl>
                                          <p:spTgt spid="10"/>
                                        </p:tgtEl>
                                        <p:attrNameLst>
                                          <p:attrName>ppt_y</p:attrName>
                                        </p:attrNameLst>
                                      </p:cBhvr>
                                      <p:tavLst>
                                        <p:tav tm="0">
                                          <p:val>
                                            <p:strVal val="ppt_y"/>
                                          </p:val>
                                        </p:tav>
                                        <p:tav tm="100000">
                                          <p:val>
                                            <p:strVal val="ppt_y+.1"/>
                                          </p:val>
                                        </p:tav>
                                      </p:tavLst>
                                    </p:anim>
                                    <p:set>
                                      <p:cBhvr>
                                        <p:cTn id="9" dur="1" fill="hold">
                                          <p:stCondLst>
                                            <p:cond delay="999"/>
                                          </p:stCondLst>
                                        </p:cTn>
                                        <p:tgtEl>
                                          <p:spTgt spid="10"/>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xit" presetSubtype="0" fill="hold" nodeType="clickEffect">
                                  <p:stCondLst>
                                    <p:cond delay="0"/>
                                  </p:stCondLst>
                                  <p:childTnLst>
                                    <p:animEffect transition="out" filter="fade">
                                      <p:cBhvr>
                                        <p:cTn id="13" dur="1000"/>
                                        <p:tgtEl>
                                          <p:spTgt spid="13316"/>
                                        </p:tgtEl>
                                      </p:cBhvr>
                                    </p:animEffect>
                                    <p:anim calcmode="lin" valueType="num">
                                      <p:cBhvr>
                                        <p:cTn id="14" dur="1000"/>
                                        <p:tgtEl>
                                          <p:spTgt spid="13316"/>
                                        </p:tgtEl>
                                        <p:attrNameLst>
                                          <p:attrName>ppt_x</p:attrName>
                                        </p:attrNameLst>
                                      </p:cBhvr>
                                      <p:tavLst>
                                        <p:tav tm="0">
                                          <p:val>
                                            <p:strVal val="ppt_x"/>
                                          </p:val>
                                        </p:tav>
                                        <p:tav tm="100000">
                                          <p:val>
                                            <p:strVal val="ppt_x"/>
                                          </p:val>
                                        </p:tav>
                                      </p:tavLst>
                                    </p:anim>
                                    <p:anim calcmode="lin" valueType="num">
                                      <p:cBhvr>
                                        <p:cTn id="15" dur="1000"/>
                                        <p:tgtEl>
                                          <p:spTgt spid="13316"/>
                                        </p:tgtEl>
                                        <p:attrNameLst>
                                          <p:attrName>ppt_y</p:attrName>
                                        </p:attrNameLst>
                                      </p:cBhvr>
                                      <p:tavLst>
                                        <p:tav tm="0">
                                          <p:val>
                                            <p:strVal val="ppt_y"/>
                                          </p:val>
                                        </p:tav>
                                        <p:tav tm="100000">
                                          <p:val>
                                            <p:strVal val="ppt_y+.1"/>
                                          </p:val>
                                        </p:tav>
                                      </p:tavLst>
                                    </p:anim>
                                    <p:set>
                                      <p:cBhvr>
                                        <p:cTn id="16" dur="1" fill="hold">
                                          <p:stCondLst>
                                            <p:cond delay="999"/>
                                          </p:stCondLst>
                                        </p:cTn>
                                        <p:tgtEl>
                                          <p:spTgt spid="13316"/>
                                        </p:tgtEl>
                                        <p:attrNameLst>
                                          <p:attrName>style.visibility</p:attrName>
                                        </p:attrNameLst>
                                      </p:cBhvr>
                                      <p:to>
                                        <p:strVal val="hidden"/>
                                      </p:to>
                                    </p:set>
                                  </p:childTnLst>
                                </p:cTn>
                              </p:par>
                              <p:par>
                                <p:cTn id="17" presetID="55" presetClass="exit" presetSubtype="0" fill="hold" grpId="0" nodeType="withEffect">
                                  <p:stCondLst>
                                    <p:cond delay="0"/>
                                  </p:stCondLst>
                                  <p:childTnLst>
                                    <p:anim calcmode="lin" valueType="num">
                                      <p:cBhvr>
                                        <p:cTn id="18" dur="1000"/>
                                        <p:tgtEl>
                                          <p:spTgt spid="4"/>
                                        </p:tgtEl>
                                        <p:attrNameLst>
                                          <p:attrName>ppt_w</p:attrName>
                                        </p:attrNameLst>
                                      </p:cBhvr>
                                      <p:tavLst>
                                        <p:tav tm="0">
                                          <p:val>
                                            <p:strVal val="ppt_w"/>
                                          </p:val>
                                        </p:tav>
                                        <p:tav tm="100000">
                                          <p:val>
                                            <p:strVal val="ppt_w*0.70"/>
                                          </p:val>
                                        </p:tav>
                                      </p:tavLst>
                                    </p:anim>
                                    <p:anim calcmode="lin" valueType="num">
                                      <p:cBhvr>
                                        <p:cTn id="19" dur="1000"/>
                                        <p:tgtEl>
                                          <p:spTgt spid="4"/>
                                        </p:tgtEl>
                                        <p:attrNameLst>
                                          <p:attrName>ppt_h</p:attrName>
                                        </p:attrNameLst>
                                      </p:cBhvr>
                                      <p:tavLst>
                                        <p:tav tm="0">
                                          <p:val>
                                            <p:strVal val="ppt_h"/>
                                          </p:val>
                                        </p:tav>
                                        <p:tav tm="100000">
                                          <p:val>
                                            <p:strVal val="ppt_h"/>
                                          </p:val>
                                        </p:tav>
                                      </p:tavLst>
                                    </p:anim>
                                    <p:animEffect transition="out" filter="fade">
                                      <p:cBhvr>
                                        <p:cTn id="20" dur="1000"/>
                                        <p:tgtEl>
                                          <p:spTgt spid="4"/>
                                        </p:tgtEl>
                                      </p:cBhvr>
                                    </p:animEffect>
                                    <p:set>
                                      <p:cBhvr>
                                        <p:cTn id="21" dur="1" fill="hold">
                                          <p:stCondLst>
                                            <p:cond delay="999"/>
                                          </p:stCondLst>
                                        </p:cTn>
                                        <p:tgtEl>
                                          <p:spTgt spid="4"/>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3" presetClass="exit" presetSubtype="32" fill="hold" nodeType="clickEffect">
                                  <p:stCondLst>
                                    <p:cond delay="0"/>
                                  </p:stCondLst>
                                  <p:childTnLst>
                                    <p:animEffect transition="out" filter="plus(out)">
                                      <p:cBhvr>
                                        <p:cTn id="25" dur="1000"/>
                                        <p:tgtEl>
                                          <p:spTgt spid="13318"/>
                                        </p:tgtEl>
                                      </p:cBhvr>
                                    </p:animEffect>
                                    <p:set>
                                      <p:cBhvr>
                                        <p:cTn id="26" dur="1" fill="hold">
                                          <p:stCondLst>
                                            <p:cond delay="999"/>
                                          </p:stCondLst>
                                        </p:cTn>
                                        <p:tgtEl>
                                          <p:spTgt spid="133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3" descr="D:\001 - תצלומים דיגיטליים\טיול לאיסלנד\תיקייה מפורקת\איסלנד\נופי מים\מפלים\מפל דיגיאנדי\D55_1153.JPG">
            <a:extLst>
              <a:ext uri="{FF2B5EF4-FFF2-40B4-BE49-F238E27FC236}">
                <a16:creationId xmlns:a16="http://schemas.microsoft.com/office/drawing/2014/main" id="{2FC162B0-9C23-D983-404B-BDBFA463AD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2163"/>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descr="D:\001 - תצלומים דיגיטליים\טיול לאיסלנד\תיקייה מפורקת\איסלנד\נופי מים\מפלים\מפל דיגיאנדי\D55_1137.JPG">
            <a:extLst>
              <a:ext uri="{FF2B5EF4-FFF2-40B4-BE49-F238E27FC236}">
                <a16:creationId xmlns:a16="http://schemas.microsoft.com/office/drawing/2014/main" id="{B1435FD2-245D-EABF-F778-BBA51CB89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3273B278-0D7A-6859-B2DF-444794D38314}"/>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14339" name="Picture 3" descr="D:\001 - תצלומים דיגיטליים\טיול לאיסלנד\תיקייה מפורקת\איסלנד\נופי מים\מפלים\מפל דיגיאנדי\D55_1102.JPG">
            <a:extLst>
              <a:ext uri="{FF2B5EF4-FFF2-40B4-BE49-F238E27FC236}">
                <a16:creationId xmlns:a16="http://schemas.microsoft.com/office/drawing/2014/main" id="{2C0E8ACF-95D2-169D-D9B5-A8CD0F8710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3" y="763588"/>
            <a:ext cx="9180513" cy="609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תיבת טקסט 3">
            <a:extLst>
              <a:ext uri="{FF2B5EF4-FFF2-40B4-BE49-F238E27FC236}">
                <a16:creationId xmlns:a16="http://schemas.microsoft.com/office/drawing/2014/main" id="{4F12803D-A413-774C-7D2D-D50457BD49EC}"/>
              </a:ext>
            </a:extLst>
          </p:cNvPr>
          <p:cNvSpPr txBox="1">
            <a:spLocks noChangeArrowheads="1"/>
          </p:cNvSpPr>
          <p:nvPr/>
        </p:nvSpPr>
        <p:spPr bwMode="auto">
          <a:xfrm>
            <a:off x="0" y="44450"/>
            <a:ext cx="91805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וכאן אנו כבר במדרגה העליונה</a:t>
            </a:r>
          </a:p>
        </p:txBody>
      </p:sp>
      <p:sp>
        <p:nvSpPr>
          <p:cNvPr id="3" name="TextBox 2">
            <a:extLst>
              <a:ext uri="{FF2B5EF4-FFF2-40B4-BE49-F238E27FC236}">
                <a16:creationId xmlns:a16="http://schemas.microsoft.com/office/drawing/2014/main" id="{0804FA0D-CDDF-BA03-F8E5-39237C637835}"/>
              </a:ext>
            </a:extLst>
          </p:cNvPr>
          <p:cNvSpPr txBox="1">
            <a:spLocks noChangeArrowheads="1"/>
          </p:cNvSpPr>
          <p:nvPr/>
        </p:nvSpPr>
        <p:spPr bwMode="auto">
          <a:xfrm>
            <a:off x="0" y="-26988"/>
            <a:ext cx="9144000" cy="10160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וממפל גולפוס למפל דיניאנדי, שצורתו יוצאת דופן בכך שהוא מתפרש כמניפה על </a:t>
            </a:r>
          </a:p>
          <a:p>
            <a:pPr algn="ctr" eaLnBrk="1" hangingPunct="1">
              <a:spcBef>
                <a:spcPct val="0"/>
              </a:spcBef>
              <a:buClrTx/>
              <a:buFontTx/>
              <a:buNone/>
            </a:pPr>
            <a:r>
              <a:rPr lang="he-IL" altLang="he-IL" sz="2000" b="1"/>
              <a:t>המצוק ממנו הוא גולש, גם כאן יש שתי מדרגות, ואף שההגעה לעליונה כרוכה בהמון מדרגות גבוהות למדי, מומלץ ביותר להגיע אליה.</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14339"/>
                                        </p:tgtEl>
                                      </p:cBhvr>
                                    </p:animEffect>
                                    <p:set>
                                      <p:cBhvr>
                                        <p:cTn id="7" dur="1" fill="hold">
                                          <p:stCondLst>
                                            <p:cond delay="999"/>
                                          </p:stCondLst>
                                        </p:cTn>
                                        <p:tgtEl>
                                          <p:spTgt spid="1433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xit" presetSubtype="37" fill="hold" nodeType="clickEffect">
                                  <p:stCondLst>
                                    <p:cond delay="0"/>
                                  </p:stCondLst>
                                  <p:childTnLst>
                                    <p:animEffect transition="out" filter="barn(outVertical)">
                                      <p:cBhvr>
                                        <p:cTn id="11" dur="1000"/>
                                        <p:tgtEl>
                                          <p:spTgt spid="14341"/>
                                        </p:tgtEl>
                                      </p:cBhvr>
                                    </p:animEffect>
                                    <p:set>
                                      <p:cBhvr>
                                        <p:cTn id="12" dur="1" fill="hold">
                                          <p:stCondLst>
                                            <p:cond delay="999"/>
                                          </p:stCondLst>
                                        </p:cTn>
                                        <p:tgtEl>
                                          <p:spTgt spid="14341"/>
                                        </p:tgtEl>
                                        <p:attrNameLst>
                                          <p:attrName>style.visibility</p:attrName>
                                        </p:attrNameLst>
                                      </p:cBhvr>
                                      <p:to>
                                        <p:strVal val="hidden"/>
                                      </p:to>
                                    </p:set>
                                  </p:childTnLst>
                                </p:cTn>
                              </p:par>
                              <p:par>
                                <p:cTn id="13" presetID="16" presetClass="exit" presetSubtype="37" fill="hold" grpId="0" nodeType="withEffect">
                                  <p:stCondLst>
                                    <p:cond delay="0"/>
                                  </p:stCondLst>
                                  <p:childTnLst>
                                    <p:animEffect transition="out" filter="barn(outVertical)">
                                      <p:cBhvr>
                                        <p:cTn id="14" dur="1000"/>
                                        <p:tgtEl>
                                          <p:spTgt spid="3"/>
                                        </p:tgtEl>
                                      </p:cBhvr>
                                    </p:animEffect>
                                    <p:set>
                                      <p:cBhvr>
                                        <p:cTn id="15"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A41BCB92-EA47-111F-8EFA-8837F3A7C21D}"/>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2531" name="Picture 3" descr="D:\001 - תצלומים דיגיטליים\טיול לאיסלנד\תיקייה מפורקת\איסלנד\נופי מים\מפלים\מפלי גודהפוס\D55_1465.JPG">
            <a:extLst>
              <a:ext uri="{FF2B5EF4-FFF2-40B4-BE49-F238E27FC236}">
                <a16:creationId xmlns:a16="http://schemas.microsoft.com/office/drawing/2014/main" id="{01C683E8-BD7A-5447-A085-CBED5BFFEB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descr="D:\001 - תצלומים דיגיטליים\טיול לאיסלנד\תיקייה מפורקת\איסלנד\נופי מים\מפלים\מפלי גודהפוס\D55_1446.JPG">
            <a:extLst>
              <a:ext uri="{FF2B5EF4-FFF2-40B4-BE49-F238E27FC236}">
                <a16:creationId xmlns:a16="http://schemas.microsoft.com/office/drawing/2014/main" id="{C22A4FE0-AF53-9DFC-C800-061A9C827A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5">
            <a:extLst>
              <a:ext uri="{FF2B5EF4-FFF2-40B4-BE49-F238E27FC236}">
                <a16:creationId xmlns:a16="http://schemas.microsoft.com/office/drawing/2014/main" id="{ACE0BAB7-560D-6632-8EA5-362E25380100}"/>
              </a:ext>
            </a:extLst>
          </p:cNvPr>
          <p:cNvSpPr txBox="1">
            <a:spLocks noChangeArrowheads="1"/>
          </p:cNvSpPr>
          <p:nvPr/>
        </p:nvSpPr>
        <p:spPr bwMode="auto">
          <a:xfrm>
            <a:off x="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מפל גודהפוס מתחלק לשניים, או אף שלושה חלקים, כפי שרואים למטה</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xit" presetSubtype="32" fill="hold" nodeType="clickEffect">
                                  <p:stCondLst>
                                    <p:cond delay="0"/>
                                  </p:stCondLst>
                                  <p:childTnLst>
                                    <p:animEffect transition="out" filter="diamond(out)">
                                      <p:cBhvr>
                                        <p:cTn id="6" dur="1000"/>
                                        <p:tgtEl>
                                          <p:spTgt spid="17412"/>
                                        </p:tgtEl>
                                      </p:cBhvr>
                                    </p:animEffect>
                                    <p:set>
                                      <p:cBhvr>
                                        <p:cTn id="7" dur="1" fill="hold">
                                          <p:stCondLst>
                                            <p:cond delay="999"/>
                                          </p:stCondLst>
                                        </p:cTn>
                                        <p:tgtEl>
                                          <p:spTgt spid="174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5CD140F5-0C66-9BE9-6CB9-AA6809A1CD17}"/>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3555" name="Picture 3" descr="D:\001 - תצלומים דיגיטליים\טיול לאיסלנד\תיקייה מפורקת\איסלנד\נופי מים\מפלים\מפלי גודהפוס\D55_1497.JPG">
            <a:extLst>
              <a:ext uri="{FF2B5EF4-FFF2-40B4-BE49-F238E27FC236}">
                <a16:creationId xmlns:a16="http://schemas.microsoft.com/office/drawing/2014/main" id="{DBE2C240-4551-38ED-AC00-2FAACC485A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descr="D:\001 - תצלומים דיגיטליים\טיול לאיסלנד\תיקייה מפורקת\איסלנד\נופי מים\מפלים\מפלי גודהפוס\D55_1498.JPG">
            <a:extLst>
              <a:ext uri="{FF2B5EF4-FFF2-40B4-BE49-F238E27FC236}">
                <a16:creationId xmlns:a16="http://schemas.microsoft.com/office/drawing/2014/main" id="{757C26A8-3930-7316-E6BD-3552FE117B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14375"/>
            <a:ext cx="9215438" cy="614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Box 4">
            <a:extLst>
              <a:ext uri="{FF2B5EF4-FFF2-40B4-BE49-F238E27FC236}">
                <a16:creationId xmlns:a16="http://schemas.microsoft.com/office/drawing/2014/main" id="{EB5D8CC6-94AE-2683-030E-213590A3340D}"/>
              </a:ext>
            </a:extLst>
          </p:cNvPr>
          <p:cNvSpPr txBox="1">
            <a:spLocks noChangeArrowheads="1"/>
          </p:cNvSpPr>
          <p:nvPr/>
        </p:nvSpPr>
        <p:spPr bwMode="auto">
          <a:xfrm>
            <a:off x="0" y="0"/>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במורד הזרימה ישנן עוד כמה קפיצות, ויפה להעיף מבט לאחור, ולקבל תמונה כללית </a:t>
            </a:r>
          </a:p>
          <a:p>
            <a:pPr algn="ctr" eaLnBrk="1" hangingPunct="1">
              <a:spcBef>
                <a:spcPct val="0"/>
              </a:spcBef>
              <a:buClrTx/>
              <a:buFontTx/>
              <a:buNone/>
            </a:pPr>
            <a:r>
              <a:rPr lang="he-IL" altLang="he-IL" sz="2000" b="1"/>
              <a:t>של האתר.</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xit" presetSubtype="0" fill="hold" nodeType="clickEffect">
                                  <p:stCondLst>
                                    <p:cond delay="0"/>
                                  </p:stCondLst>
                                  <p:childTnLst>
                                    <p:anim calcmode="lin" valueType="num">
                                      <p:cBhvr>
                                        <p:cTn id="6" dur="1000"/>
                                        <p:tgtEl>
                                          <p:spTgt spid="18436"/>
                                        </p:tgtEl>
                                        <p:attrNameLst>
                                          <p:attrName>ppt_w</p:attrName>
                                        </p:attrNameLst>
                                      </p:cBhvr>
                                      <p:tavLst>
                                        <p:tav tm="0">
                                          <p:val>
                                            <p:strVal val="ppt_w"/>
                                          </p:val>
                                        </p:tav>
                                        <p:tav tm="100000">
                                          <p:val>
                                            <p:strVal val="ppt_w*0.70"/>
                                          </p:val>
                                        </p:tav>
                                      </p:tavLst>
                                    </p:anim>
                                    <p:anim calcmode="lin" valueType="num">
                                      <p:cBhvr>
                                        <p:cTn id="7" dur="1000"/>
                                        <p:tgtEl>
                                          <p:spTgt spid="18436"/>
                                        </p:tgtEl>
                                        <p:attrNameLst>
                                          <p:attrName>ppt_h</p:attrName>
                                        </p:attrNameLst>
                                      </p:cBhvr>
                                      <p:tavLst>
                                        <p:tav tm="0">
                                          <p:val>
                                            <p:strVal val="ppt_h"/>
                                          </p:val>
                                        </p:tav>
                                        <p:tav tm="100000">
                                          <p:val>
                                            <p:strVal val="ppt_h"/>
                                          </p:val>
                                        </p:tav>
                                      </p:tavLst>
                                    </p:anim>
                                    <p:animEffect transition="out" filter="fade">
                                      <p:cBhvr>
                                        <p:cTn id="8" dur="1000"/>
                                        <p:tgtEl>
                                          <p:spTgt spid="18436"/>
                                        </p:tgtEl>
                                      </p:cBhvr>
                                    </p:animEffect>
                                    <p:set>
                                      <p:cBhvr>
                                        <p:cTn id="9" dur="1" fill="hold">
                                          <p:stCondLst>
                                            <p:cond delay="999"/>
                                          </p:stCondLst>
                                        </p:cTn>
                                        <p:tgtEl>
                                          <p:spTgt spid="184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5D9BC5D9-8517-5089-2142-E89524E66632}"/>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4579" name="Picture 3" descr="D:\001 - תצלומים דיגיטליים\טיול לאיסלנד\תיקייה מפורקת\איסלנד\נופי מים\הגייזר\D55_0451.JPG">
            <a:extLst>
              <a:ext uri="{FF2B5EF4-FFF2-40B4-BE49-F238E27FC236}">
                <a16:creationId xmlns:a16="http://schemas.microsoft.com/office/drawing/2014/main" id="{34EBFAEE-4DE6-84BF-9A01-D8BB509044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2">
            <a:extLst>
              <a:ext uri="{FF2B5EF4-FFF2-40B4-BE49-F238E27FC236}">
                <a16:creationId xmlns:a16="http://schemas.microsoft.com/office/drawing/2014/main" id="{E3E0DD71-881C-FF4F-F112-C5E0D3F55E01}"/>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אנחנו חותמים את נושא המים באיסלנד באחד מאתריה המפורסמים ביותר,</a:t>
            </a:r>
          </a:p>
          <a:p>
            <a:pPr algn="ctr" eaLnBrk="1" hangingPunct="1">
              <a:spcBef>
                <a:spcPct val="0"/>
              </a:spcBef>
              <a:buClrTx/>
              <a:buFontTx/>
              <a:buNone/>
            </a:pPr>
            <a:r>
              <a:rPr lang="he-IL" altLang="he-IL" sz="2000" b="1"/>
              <a:t>והוא...... הגייזר</a:t>
            </a:r>
          </a:p>
        </p:txBody>
      </p:sp>
      <p:sp>
        <p:nvSpPr>
          <p:cNvPr id="24581" name="TextBox 3">
            <a:extLst>
              <a:ext uri="{FF2B5EF4-FFF2-40B4-BE49-F238E27FC236}">
                <a16:creationId xmlns:a16="http://schemas.microsoft.com/office/drawing/2014/main" id="{346BCA31-781A-EB51-B78B-17B2A2983EB9}"/>
              </a:ext>
            </a:extLst>
          </p:cNvPr>
          <p:cNvSpPr txBox="1">
            <a:spLocks noChangeArrowheads="1"/>
          </p:cNvSpPr>
          <p:nvPr/>
        </p:nvSpPr>
        <p:spPr bwMode="auto">
          <a:xfrm>
            <a:off x="0" y="5226050"/>
            <a:ext cx="9144000" cy="16319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הגייזר הגדול של איסלנד (שנקרא "הגייזר" כי היה הראשון שנתגלה ופורסם) מתפרץ </a:t>
            </a:r>
          </a:p>
          <a:p>
            <a:pPr algn="ctr" eaLnBrk="1" hangingPunct="1">
              <a:spcBef>
                <a:spcPct val="0"/>
              </a:spcBef>
              <a:buClrTx/>
              <a:buFontTx/>
              <a:buNone/>
            </a:pPr>
            <a:r>
              <a:rPr lang="he-IL" altLang="he-IL" sz="2000" b="1"/>
              <a:t>מדי כמה דקות, אך לא במרווחים מדוייקים, מה שמעצבן את הצלמים שמסביבו שאצבעותיהם "מתייבשות" על ההדק בין זינוק אחד למישנהו, אך כשהוא מתפרץ הוא</a:t>
            </a:r>
          </a:p>
          <a:p>
            <a:pPr algn="ctr" eaLnBrk="1" hangingPunct="1">
              <a:spcBef>
                <a:spcPct val="0"/>
              </a:spcBef>
              <a:buClrTx/>
              <a:buFontTx/>
              <a:buNone/>
            </a:pPr>
            <a:r>
              <a:rPr lang="he-IL" altLang="he-IL" sz="2000" b="1"/>
              <a:t>מגיע לגובה של 60 – 70 מטר, וזו תצוגה מדהימה.</a:t>
            </a:r>
          </a:p>
          <a:p>
            <a:pPr algn="ctr" eaLnBrk="1" hangingPunct="1">
              <a:spcBef>
                <a:spcPct val="0"/>
              </a:spcBef>
              <a:buClrTx/>
              <a:buFontTx/>
              <a:buNone/>
            </a:pPr>
            <a:r>
              <a:rPr lang="he-IL" altLang="he-IL" sz="2000" b="1">
                <a:solidFill>
                  <a:srgbClr val="FFFF00"/>
                </a:solidFill>
              </a:rPr>
              <a:t>הנה לפניכם תוצאות סבלנותי הבלתי מוסברת שלב אחר שלב...</a:t>
            </a:r>
          </a:p>
        </p:txBody>
      </p:sp>
    </p:spTree>
  </p:cSld>
  <p:clrMapOvr>
    <a:masterClrMapping/>
  </p:clrMapOvr>
  <p:transition spd="slow">
    <p:split orient="vert"/>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C771E109-9026-E3E8-634E-82AABB5CE1CC}"/>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0483" name="Picture 3" descr="D:\001 - תצלומים דיגיטליים\טיול לאיסלנד\תיקייה מפורקת\איסלנד\נופי מים\הגייזר\D55_0491.JPG">
            <a:extLst>
              <a:ext uri="{FF2B5EF4-FFF2-40B4-BE49-F238E27FC236}">
                <a16:creationId xmlns:a16="http://schemas.microsoft.com/office/drawing/2014/main" id="{27B9B5DC-9DDA-8294-BC50-82E90B59C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9144000"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Box 3">
            <a:extLst>
              <a:ext uri="{FF2B5EF4-FFF2-40B4-BE49-F238E27FC236}">
                <a16:creationId xmlns:a16="http://schemas.microsoft.com/office/drawing/2014/main" id="{F392867F-DB93-A1F7-9AA3-DAAF77B74CF4}"/>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לאחר ההתפרצות – הגייזר נאסף אל עצמו בתוך הבור ממנו התפרץ</a:t>
            </a:r>
          </a:p>
          <a:p>
            <a:pPr algn="ctr" eaLnBrk="1" hangingPunct="1">
              <a:spcBef>
                <a:spcPct val="0"/>
              </a:spcBef>
              <a:buClrTx/>
              <a:buFontTx/>
              <a:buNone/>
            </a:pPr>
            <a:endParaRPr lang="he-IL" altLang="he-IL" sz="2000" b="1"/>
          </a:p>
        </p:txBody>
      </p:sp>
      <p:pic>
        <p:nvPicPr>
          <p:cNvPr id="2" name="Picture 4" descr="D:\001 - תצלומים דיגיטליים\טיול לאיסלנד\תיקייה מפורקת\איסלנד\נופי מים\הגייזר\D55_0459.JPG">
            <a:extLst>
              <a:ext uri="{FF2B5EF4-FFF2-40B4-BE49-F238E27FC236}">
                <a16:creationId xmlns:a16="http://schemas.microsoft.com/office/drawing/2014/main" id="{17C631BA-595F-3F6E-DEA9-7D5F10A889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7438" y="428625"/>
            <a:ext cx="4214812"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E5B3516F-2A7F-F8AF-621A-812E02FFF03E}"/>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לאחר השיא – העוצמה הולכת ונחלשת...</a:t>
            </a:r>
          </a:p>
          <a:p>
            <a:pPr algn="ctr" eaLnBrk="1" hangingPunct="1">
              <a:spcBef>
                <a:spcPct val="0"/>
              </a:spcBef>
              <a:buClrTx/>
              <a:buFontTx/>
              <a:buNone/>
            </a:pPr>
            <a:endParaRPr lang="he-IL" altLang="he-IL" sz="2000" b="1"/>
          </a:p>
        </p:txBody>
      </p:sp>
      <p:pic>
        <p:nvPicPr>
          <p:cNvPr id="20485" name="Picture 5" descr="D:\001 - תצלומים דיגיטליים\טיול לאיסלנד\תיקייה מפורקת\איסלנד\נופי מים\הגייזר\D55_0456.JPG">
            <a:extLst>
              <a:ext uri="{FF2B5EF4-FFF2-40B4-BE49-F238E27FC236}">
                <a16:creationId xmlns:a16="http://schemas.microsoft.com/office/drawing/2014/main" id="{11AF1D2D-CE7E-419D-B4D0-13EA3EDE28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7438" y="642938"/>
            <a:ext cx="4214812"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EB6F9D8B-4C7E-CD9B-2097-65DDA9B236B4}"/>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שיא ההתפרצות – בין 60 ל 70 מטר!!!</a:t>
            </a:r>
          </a:p>
          <a:p>
            <a:pPr algn="ctr" eaLnBrk="1" hangingPunct="1">
              <a:spcBef>
                <a:spcPct val="0"/>
              </a:spcBef>
              <a:buClrTx/>
              <a:buFontTx/>
              <a:buNone/>
            </a:pPr>
            <a:endParaRPr lang="he-IL" altLang="he-IL" sz="2000" b="1"/>
          </a:p>
        </p:txBody>
      </p:sp>
      <p:pic>
        <p:nvPicPr>
          <p:cNvPr id="20486" name="Picture 6" descr="D:\001 - תצלומים דיגיטליים\טיול לאיסלנד\תיקייה מפורקת\איסלנד\נופי מים\הגייזר\D55_0463.JPG">
            <a:extLst>
              <a:ext uri="{FF2B5EF4-FFF2-40B4-BE49-F238E27FC236}">
                <a16:creationId xmlns:a16="http://schemas.microsoft.com/office/drawing/2014/main" id="{3F93C8E7-51BF-5391-CFAB-5E80743088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7438" y="571500"/>
            <a:ext cx="4214812"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7462686F-42AD-5D2F-5BEF-149AA57AFF48}"/>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הגייזר בהתפרצותו</a:t>
            </a:r>
          </a:p>
          <a:p>
            <a:pPr algn="ctr" eaLnBrk="1" hangingPunct="1">
              <a:spcBef>
                <a:spcPct val="0"/>
              </a:spcBef>
              <a:buClrTx/>
              <a:buFontTx/>
              <a:buNone/>
            </a:pPr>
            <a:endParaRPr lang="he-IL" altLang="he-IL" sz="2000" b="1"/>
          </a:p>
        </p:txBody>
      </p:sp>
      <p:pic>
        <p:nvPicPr>
          <p:cNvPr id="20489" name="Picture 9" descr="D:\001 - תצלומים דיגיטליים\טיול לאיסלנד\תיקייה מפורקת\איסלנד\נופי מים\הגייזר\D55_0455.JPG">
            <a:extLst>
              <a:ext uri="{FF2B5EF4-FFF2-40B4-BE49-F238E27FC236}">
                <a16:creationId xmlns:a16="http://schemas.microsoft.com/office/drawing/2014/main" id="{4A619F37-6750-C5A5-401C-EE50244202A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57438" y="571500"/>
            <a:ext cx="4214812"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BDE8CCED-6E69-8241-5C53-54C530D4CB00}"/>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ההתפרצות מתחילה במעין "בועה" שהולכת וגדלה... ואז מתפוצצת כלפי מעלה</a:t>
            </a:r>
          </a:p>
          <a:p>
            <a:pPr algn="ctr" eaLnBrk="1" hangingPunct="1">
              <a:spcBef>
                <a:spcPct val="0"/>
              </a:spcBef>
              <a:buClrTx/>
              <a:buFontTx/>
              <a:buNone/>
            </a:pPr>
            <a:endParaRPr lang="he-IL" altLang="he-IL" sz="2000" b="1"/>
          </a:p>
        </p:txBody>
      </p:sp>
      <p:pic>
        <p:nvPicPr>
          <p:cNvPr id="20490" name="Picture 10" descr="D:\001 - תצלומים דיגיטליים\טיול לאיסלנד\תיקייה מפורקת\איסלנד\נופי מים\הגייזר\D55_0454.JPG">
            <a:extLst>
              <a:ext uri="{FF2B5EF4-FFF2-40B4-BE49-F238E27FC236}">
                <a16:creationId xmlns:a16="http://schemas.microsoft.com/office/drawing/2014/main" id="{F906E50D-E524-877C-8A0B-7C6CCEEF7C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7438" y="642938"/>
            <a:ext cx="4214812"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a:extLst>
              <a:ext uri="{FF2B5EF4-FFF2-40B4-BE49-F238E27FC236}">
                <a16:creationId xmlns:a16="http://schemas.microsoft.com/office/drawing/2014/main" id="{F0443F27-0842-382C-09D5-616FB901D605}"/>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2000" b="1"/>
              <a:t>הגייזר "אוסף כוח".......</a:t>
            </a:r>
          </a:p>
          <a:p>
            <a:pPr algn="ctr" eaLnBrk="1" hangingPunct="1">
              <a:spcBef>
                <a:spcPct val="0"/>
              </a:spcBef>
              <a:buClrTx/>
              <a:buFontTx/>
              <a:buNone/>
            </a:pPr>
            <a:endParaRPr lang="he-IL" altLang="he-IL" sz="2000" b="1"/>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xit" presetSubtype="0" fill="hold" nodeType="clickEffect">
                                  <p:stCondLst>
                                    <p:cond delay="0"/>
                                  </p:stCondLst>
                                  <p:childTnLst>
                                    <p:anim calcmode="lin" valueType="num">
                                      <p:cBhvr>
                                        <p:cTn id="6" dur="1000"/>
                                        <p:tgtEl>
                                          <p:spTgt spid="20490"/>
                                        </p:tgtEl>
                                        <p:attrNameLst>
                                          <p:attrName>ppt_w</p:attrName>
                                        </p:attrNameLst>
                                      </p:cBhvr>
                                      <p:tavLst>
                                        <p:tav tm="0">
                                          <p:val>
                                            <p:strVal val="ppt_w"/>
                                          </p:val>
                                        </p:tav>
                                        <p:tav tm="100000">
                                          <p:val>
                                            <p:fltVal val="0"/>
                                          </p:val>
                                        </p:tav>
                                      </p:tavLst>
                                    </p:anim>
                                    <p:anim calcmode="lin" valueType="num">
                                      <p:cBhvr>
                                        <p:cTn id="7" dur="1000"/>
                                        <p:tgtEl>
                                          <p:spTgt spid="20490"/>
                                        </p:tgtEl>
                                        <p:attrNameLst>
                                          <p:attrName>ppt_h</p:attrName>
                                        </p:attrNameLst>
                                      </p:cBhvr>
                                      <p:tavLst>
                                        <p:tav tm="0">
                                          <p:val>
                                            <p:strVal val="ppt_h"/>
                                          </p:val>
                                        </p:tav>
                                        <p:tav tm="100000">
                                          <p:val>
                                            <p:fltVal val="0"/>
                                          </p:val>
                                        </p:tav>
                                      </p:tavLst>
                                    </p:anim>
                                    <p:animEffect transition="out" filter="fade">
                                      <p:cBhvr>
                                        <p:cTn id="8" dur="1000"/>
                                        <p:tgtEl>
                                          <p:spTgt spid="20490"/>
                                        </p:tgtEl>
                                      </p:cBhvr>
                                    </p:animEffect>
                                    <p:set>
                                      <p:cBhvr>
                                        <p:cTn id="9" dur="1" fill="hold">
                                          <p:stCondLst>
                                            <p:cond delay="999"/>
                                          </p:stCondLst>
                                        </p:cTn>
                                        <p:tgtEl>
                                          <p:spTgt spid="20490"/>
                                        </p:tgtEl>
                                        <p:attrNameLst>
                                          <p:attrName>style.visibility</p:attrName>
                                        </p:attrNameLst>
                                      </p:cBhvr>
                                      <p:to>
                                        <p:strVal val="hidden"/>
                                      </p:to>
                                    </p:set>
                                  </p:childTnLst>
                                </p:cTn>
                              </p:par>
                              <p:par>
                                <p:cTn id="10" presetID="55" presetClass="exit" presetSubtype="0" fill="hold" grpId="0" nodeType="withEffect">
                                  <p:stCondLst>
                                    <p:cond delay="0"/>
                                  </p:stCondLst>
                                  <p:childTnLst>
                                    <p:anim calcmode="lin" valueType="num">
                                      <p:cBhvr>
                                        <p:cTn id="11" dur="1000"/>
                                        <p:tgtEl>
                                          <p:spTgt spid="16"/>
                                        </p:tgtEl>
                                        <p:attrNameLst>
                                          <p:attrName>ppt_w</p:attrName>
                                        </p:attrNameLst>
                                      </p:cBhvr>
                                      <p:tavLst>
                                        <p:tav tm="0">
                                          <p:val>
                                            <p:strVal val="ppt_w"/>
                                          </p:val>
                                        </p:tav>
                                        <p:tav tm="100000">
                                          <p:val>
                                            <p:strVal val="ppt_w*0.70"/>
                                          </p:val>
                                        </p:tav>
                                      </p:tavLst>
                                    </p:anim>
                                    <p:anim calcmode="lin" valueType="num">
                                      <p:cBhvr>
                                        <p:cTn id="12" dur="1000"/>
                                        <p:tgtEl>
                                          <p:spTgt spid="16"/>
                                        </p:tgtEl>
                                        <p:attrNameLst>
                                          <p:attrName>ppt_h</p:attrName>
                                        </p:attrNameLst>
                                      </p:cBhvr>
                                      <p:tavLst>
                                        <p:tav tm="0">
                                          <p:val>
                                            <p:strVal val="ppt_h"/>
                                          </p:val>
                                        </p:tav>
                                        <p:tav tm="100000">
                                          <p:val>
                                            <p:strVal val="ppt_h"/>
                                          </p:val>
                                        </p:tav>
                                      </p:tavLst>
                                    </p:anim>
                                    <p:animEffect transition="out" filter="fade">
                                      <p:cBhvr>
                                        <p:cTn id="13" dur="1000"/>
                                        <p:tgtEl>
                                          <p:spTgt spid="16"/>
                                        </p:tgtEl>
                                      </p:cBhvr>
                                    </p:animEffect>
                                    <p:set>
                                      <p:cBhvr>
                                        <p:cTn id="14" dur="1" fill="hold">
                                          <p:stCondLst>
                                            <p:cond delay="999"/>
                                          </p:stCondLst>
                                        </p:cTn>
                                        <p:tgtEl>
                                          <p:spTgt spid="16"/>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xit" presetSubtype="0" fill="hold" nodeType="clickEffect">
                                  <p:stCondLst>
                                    <p:cond delay="0"/>
                                  </p:stCondLst>
                                  <p:childTnLst>
                                    <p:anim calcmode="lin" valueType="num">
                                      <p:cBhvr>
                                        <p:cTn id="18" dur="1000"/>
                                        <p:tgtEl>
                                          <p:spTgt spid="20489"/>
                                        </p:tgtEl>
                                        <p:attrNameLst>
                                          <p:attrName>ppt_w</p:attrName>
                                        </p:attrNameLst>
                                      </p:cBhvr>
                                      <p:tavLst>
                                        <p:tav tm="0">
                                          <p:val>
                                            <p:strVal val="ppt_w"/>
                                          </p:val>
                                        </p:tav>
                                        <p:tav tm="100000">
                                          <p:val>
                                            <p:fltVal val="0"/>
                                          </p:val>
                                        </p:tav>
                                      </p:tavLst>
                                    </p:anim>
                                    <p:anim calcmode="lin" valueType="num">
                                      <p:cBhvr>
                                        <p:cTn id="19" dur="1000"/>
                                        <p:tgtEl>
                                          <p:spTgt spid="20489"/>
                                        </p:tgtEl>
                                        <p:attrNameLst>
                                          <p:attrName>ppt_h</p:attrName>
                                        </p:attrNameLst>
                                      </p:cBhvr>
                                      <p:tavLst>
                                        <p:tav tm="0">
                                          <p:val>
                                            <p:strVal val="ppt_h"/>
                                          </p:val>
                                        </p:tav>
                                        <p:tav tm="100000">
                                          <p:val>
                                            <p:fltVal val="0"/>
                                          </p:val>
                                        </p:tav>
                                      </p:tavLst>
                                    </p:anim>
                                    <p:animEffect transition="out" filter="fade">
                                      <p:cBhvr>
                                        <p:cTn id="20" dur="1000"/>
                                        <p:tgtEl>
                                          <p:spTgt spid="20489"/>
                                        </p:tgtEl>
                                      </p:cBhvr>
                                    </p:animEffect>
                                    <p:set>
                                      <p:cBhvr>
                                        <p:cTn id="21" dur="1" fill="hold">
                                          <p:stCondLst>
                                            <p:cond delay="999"/>
                                          </p:stCondLst>
                                        </p:cTn>
                                        <p:tgtEl>
                                          <p:spTgt spid="20489"/>
                                        </p:tgtEl>
                                        <p:attrNameLst>
                                          <p:attrName>style.visibility</p:attrName>
                                        </p:attrNameLst>
                                      </p:cBhvr>
                                      <p:to>
                                        <p:strVal val="hidden"/>
                                      </p:to>
                                    </p:set>
                                  </p:childTnLst>
                                </p:cTn>
                              </p:par>
                              <p:par>
                                <p:cTn id="22" presetID="55" presetClass="exit" presetSubtype="0" fill="hold" grpId="0" nodeType="withEffect">
                                  <p:stCondLst>
                                    <p:cond delay="0"/>
                                  </p:stCondLst>
                                  <p:childTnLst>
                                    <p:anim calcmode="lin" valueType="num">
                                      <p:cBhvr>
                                        <p:cTn id="23" dur="1000"/>
                                        <p:tgtEl>
                                          <p:spTgt spid="13"/>
                                        </p:tgtEl>
                                        <p:attrNameLst>
                                          <p:attrName>ppt_w</p:attrName>
                                        </p:attrNameLst>
                                      </p:cBhvr>
                                      <p:tavLst>
                                        <p:tav tm="0">
                                          <p:val>
                                            <p:strVal val="ppt_w"/>
                                          </p:val>
                                        </p:tav>
                                        <p:tav tm="100000">
                                          <p:val>
                                            <p:strVal val="ppt_w*0.70"/>
                                          </p:val>
                                        </p:tav>
                                      </p:tavLst>
                                    </p:anim>
                                    <p:anim calcmode="lin" valueType="num">
                                      <p:cBhvr>
                                        <p:cTn id="24" dur="1000"/>
                                        <p:tgtEl>
                                          <p:spTgt spid="13"/>
                                        </p:tgtEl>
                                        <p:attrNameLst>
                                          <p:attrName>ppt_h</p:attrName>
                                        </p:attrNameLst>
                                      </p:cBhvr>
                                      <p:tavLst>
                                        <p:tav tm="0">
                                          <p:val>
                                            <p:strVal val="ppt_h"/>
                                          </p:val>
                                        </p:tav>
                                        <p:tav tm="100000">
                                          <p:val>
                                            <p:strVal val="ppt_h"/>
                                          </p:val>
                                        </p:tav>
                                      </p:tavLst>
                                    </p:anim>
                                    <p:animEffect transition="out" filter="fade">
                                      <p:cBhvr>
                                        <p:cTn id="25" dur="1000"/>
                                        <p:tgtEl>
                                          <p:spTgt spid="13"/>
                                        </p:tgtEl>
                                      </p:cBhvr>
                                    </p:animEffect>
                                    <p:set>
                                      <p:cBhvr>
                                        <p:cTn id="26" dur="1" fill="hold">
                                          <p:stCondLst>
                                            <p:cond delay="999"/>
                                          </p:stCondLst>
                                        </p:cTn>
                                        <p:tgtEl>
                                          <p:spTgt spid="13"/>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xit" presetSubtype="0" fill="hold" nodeType="clickEffect">
                                  <p:stCondLst>
                                    <p:cond delay="0"/>
                                  </p:stCondLst>
                                  <p:childTnLst>
                                    <p:anim calcmode="lin" valueType="num">
                                      <p:cBhvr>
                                        <p:cTn id="30" dur="1000"/>
                                        <p:tgtEl>
                                          <p:spTgt spid="20486"/>
                                        </p:tgtEl>
                                        <p:attrNameLst>
                                          <p:attrName>ppt_w</p:attrName>
                                        </p:attrNameLst>
                                      </p:cBhvr>
                                      <p:tavLst>
                                        <p:tav tm="0">
                                          <p:val>
                                            <p:strVal val="ppt_w"/>
                                          </p:val>
                                        </p:tav>
                                        <p:tav tm="100000">
                                          <p:val>
                                            <p:fltVal val="0"/>
                                          </p:val>
                                        </p:tav>
                                      </p:tavLst>
                                    </p:anim>
                                    <p:anim calcmode="lin" valueType="num">
                                      <p:cBhvr>
                                        <p:cTn id="31" dur="1000"/>
                                        <p:tgtEl>
                                          <p:spTgt spid="20486"/>
                                        </p:tgtEl>
                                        <p:attrNameLst>
                                          <p:attrName>ppt_h</p:attrName>
                                        </p:attrNameLst>
                                      </p:cBhvr>
                                      <p:tavLst>
                                        <p:tav tm="0">
                                          <p:val>
                                            <p:strVal val="ppt_h"/>
                                          </p:val>
                                        </p:tav>
                                        <p:tav tm="100000">
                                          <p:val>
                                            <p:fltVal val="0"/>
                                          </p:val>
                                        </p:tav>
                                      </p:tavLst>
                                    </p:anim>
                                    <p:animEffect transition="out" filter="fade">
                                      <p:cBhvr>
                                        <p:cTn id="32" dur="1000"/>
                                        <p:tgtEl>
                                          <p:spTgt spid="20486"/>
                                        </p:tgtEl>
                                      </p:cBhvr>
                                    </p:animEffect>
                                    <p:set>
                                      <p:cBhvr>
                                        <p:cTn id="33" dur="1" fill="hold">
                                          <p:stCondLst>
                                            <p:cond delay="999"/>
                                          </p:stCondLst>
                                        </p:cTn>
                                        <p:tgtEl>
                                          <p:spTgt spid="20486"/>
                                        </p:tgtEl>
                                        <p:attrNameLst>
                                          <p:attrName>style.visibility</p:attrName>
                                        </p:attrNameLst>
                                      </p:cBhvr>
                                      <p:to>
                                        <p:strVal val="hidden"/>
                                      </p:to>
                                    </p:set>
                                  </p:childTnLst>
                                </p:cTn>
                              </p:par>
                              <p:par>
                                <p:cTn id="34" presetID="55" presetClass="exit" presetSubtype="0" fill="hold" grpId="0" nodeType="withEffect">
                                  <p:stCondLst>
                                    <p:cond delay="0"/>
                                  </p:stCondLst>
                                  <p:childTnLst>
                                    <p:anim calcmode="lin" valueType="num">
                                      <p:cBhvr>
                                        <p:cTn id="35" dur="1000"/>
                                        <p:tgtEl>
                                          <p:spTgt spid="10"/>
                                        </p:tgtEl>
                                        <p:attrNameLst>
                                          <p:attrName>ppt_w</p:attrName>
                                        </p:attrNameLst>
                                      </p:cBhvr>
                                      <p:tavLst>
                                        <p:tav tm="0">
                                          <p:val>
                                            <p:strVal val="ppt_w"/>
                                          </p:val>
                                        </p:tav>
                                        <p:tav tm="100000">
                                          <p:val>
                                            <p:strVal val="ppt_w*0.70"/>
                                          </p:val>
                                        </p:tav>
                                      </p:tavLst>
                                    </p:anim>
                                    <p:anim calcmode="lin" valueType="num">
                                      <p:cBhvr>
                                        <p:cTn id="36" dur="1000"/>
                                        <p:tgtEl>
                                          <p:spTgt spid="10"/>
                                        </p:tgtEl>
                                        <p:attrNameLst>
                                          <p:attrName>ppt_h</p:attrName>
                                        </p:attrNameLst>
                                      </p:cBhvr>
                                      <p:tavLst>
                                        <p:tav tm="0">
                                          <p:val>
                                            <p:strVal val="ppt_h"/>
                                          </p:val>
                                        </p:tav>
                                        <p:tav tm="100000">
                                          <p:val>
                                            <p:strVal val="ppt_h"/>
                                          </p:val>
                                        </p:tav>
                                      </p:tavLst>
                                    </p:anim>
                                    <p:animEffect transition="out" filter="fade">
                                      <p:cBhvr>
                                        <p:cTn id="37" dur="1000"/>
                                        <p:tgtEl>
                                          <p:spTgt spid="10"/>
                                        </p:tgtEl>
                                      </p:cBhvr>
                                    </p:animEffect>
                                    <p:set>
                                      <p:cBhvr>
                                        <p:cTn id="38" dur="1" fill="hold">
                                          <p:stCondLst>
                                            <p:cond delay="999"/>
                                          </p:stCondLst>
                                        </p:cTn>
                                        <p:tgtEl>
                                          <p:spTgt spid="10"/>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xit" presetSubtype="0" fill="hold" nodeType="clickEffect">
                                  <p:stCondLst>
                                    <p:cond delay="0"/>
                                  </p:stCondLst>
                                  <p:childTnLst>
                                    <p:anim calcmode="lin" valueType="num">
                                      <p:cBhvr>
                                        <p:cTn id="42" dur="1000"/>
                                        <p:tgtEl>
                                          <p:spTgt spid="20485"/>
                                        </p:tgtEl>
                                        <p:attrNameLst>
                                          <p:attrName>ppt_w</p:attrName>
                                        </p:attrNameLst>
                                      </p:cBhvr>
                                      <p:tavLst>
                                        <p:tav tm="0">
                                          <p:val>
                                            <p:strVal val="ppt_w"/>
                                          </p:val>
                                        </p:tav>
                                        <p:tav tm="100000">
                                          <p:val>
                                            <p:fltVal val="0"/>
                                          </p:val>
                                        </p:tav>
                                      </p:tavLst>
                                    </p:anim>
                                    <p:anim calcmode="lin" valueType="num">
                                      <p:cBhvr>
                                        <p:cTn id="43" dur="1000"/>
                                        <p:tgtEl>
                                          <p:spTgt spid="20485"/>
                                        </p:tgtEl>
                                        <p:attrNameLst>
                                          <p:attrName>ppt_h</p:attrName>
                                        </p:attrNameLst>
                                      </p:cBhvr>
                                      <p:tavLst>
                                        <p:tav tm="0">
                                          <p:val>
                                            <p:strVal val="ppt_h"/>
                                          </p:val>
                                        </p:tav>
                                        <p:tav tm="100000">
                                          <p:val>
                                            <p:fltVal val="0"/>
                                          </p:val>
                                        </p:tav>
                                      </p:tavLst>
                                    </p:anim>
                                    <p:animEffect transition="out" filter="fade">
                                      <p:cBhvr>
                                        <p:cTn id="44" dur="1000"/>
                                        <p:tgtEl>
                                          <p:spTgt spid="20485"/>
                                        </p:tgtEl>
                                      </p:cBhvr>
                                    </p:animEffect>
                                    <p:set>
                                      <p:cBhvr>
                                        <p:cTn id="45" dur="1" fill="hold">
                                          <p:stCondLst>
                                            <p:cond delay="999"/>
                                          </p:stCondLst>
                                        </p:cTn>
                                        <p:tgtEl>
                                          <p:spTgt spid="20485"/>
                                        </p:tgtEl>
                                        <p:attrNameLst>
                                          <p:attrName>style.visibility</p:attrName>
                                        </p:attrNameLst>
                                      </p:cBhvr>
                                      <p:to>
                                        <p:strVal val="hidden"/>
                                      </p:to>
                                    </p:set>
                                  </p:childTnLst>
                                </p:cTn>
                              </p:par>
                              <p:par>
                                <p:cTn id="46" presetID="55" presetClass="exit" presetSubtype="0" fill="hold" grpId="0" nodeType="withEffect">
                                  <p:stCondLst>
                                    <p:cond delay="0"/>
                                  </p:stCondLst>
                                  <p:childTnLst>
                                    <p:anim calcmode="lin" valueType="num">
                                      <p:cBhvr>
                                        <p:cTn id="47" dur="1000"/>
                                        <p:tgtEl>
                                          <p:spTgt spid="8"/>
                                        </p:tgtEl>
                                        <p:attrNameLst>
                                          <p:attrName>ppt_w</p:attrName>
                                        </p:attrNameLst>
                                      </p:cBhvr>
                                      <p:tavLst>
                                        <p:tav tm="0">
                                          <p:val>
                                            <p:strVal val="ppt_w"/>
                                          </p:val>
                                        </p:tav>
                                        <p:tav tm="100000">
                                          <p:val>
                                            <p:strVal val="ppt_w*0.70"/>
                                          </p:val>
                                        </p:tav>
                                      </p:tavLst>
                                    </p:anim>
                                    <p:anim calcmode="lin" valueType="num">
                                      <p:cBhvr>
                                        <p:cTn id="48" dur="1000"/>
                                        <p:tgtEl>
                                          <p:spTgt spid="8"/>
                                        </p:tgtEl>
                                        <p:attrNameLst>
                                          <p:attrName>ppt_h</p:attrName>
                                        </p:attrNameLst>
                                      </p:cBhvr>
                                      <p:tavLst>
                                        <p:tav tm="0">
                                          <p:val>
                                            <p:strVal val="ppt_h"/>
                                          </p:val>
                                        </p:tav>
                                        <p:tav tm="100000">
                                          <p:val>
                                            <p:strVal val="ppt_h"/>
                                          </p:val>
                                        </p:tav>
                                      </p:tavLst>
                                    </p:anim>
                                    <p:animEffect transition="out" filter="fade">
                                      <p:cBhvr>
                                        <p:cTn id="49" dur="1000"/>
                                        <p:tgtEl>
                                          <p:spTgt spid="8"/>
                                        </p:tgtEl>
                                      </p:cBhvr>
                                    </p:animEffect>
                                    <p:set>
                                      <p:cBhvr>
                                        <p:cTn id="50" dur="1" fill="hold">
                                          <p:stCondLst>
                                            <p:cond delay="999"/>
                                          </p:stCondLst>
                                        </p:cTn>
                                        <p:tgtEl>
                                          <p:spTgt spid="8"/>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xit" presetSubtype="0" fill="hold" nodeType="clickEffect">
                                  <p:stCondLst>
                                    <p:cond delay="0"/>
                                  </p:stCondLst>
                                  <p:childTnLst>
                                    <p:anim calcmode="lin" valueType="num">
                                      <p:cBhvr>
                                        <p:cTn id="54" dur="1000"/>
                                        <p:tgtEl>
                                          <p:spTgt spid="2"/>
                                        </p:tgtEl>
                                        <p:attrNameLst>
                                          <p:attrName>ppt_w</p:attrName>
                                        </p:attrNameLst>
                                      </p:cBhvr>
                                      <p:tavLst>
                                        <p:tav tm="0">
                                          <p:val>
                                            <p:strVal val="ppt_w"/>
                                          </p:val>
                                        </p:tav>
                                        <p:tav tm="100000">
                                          <p:val>
                                            <p:fltVal val="0"/>
                                          </p:val>
                                        </p:tav>
                                      </p:tavLst>
                                    </p:anim>
                                    <p:anim calcmode="lin" valueType="num">
                                      <p:cBhvr>
                                        <p:cTn id="55" dur="1000"/>
                                        <p:tgtEl>
                                          <p:spTgt spid="2"/>
                                        </p:tgtEl>
                                        <p:attrNameLst>
                                          <p:attrName>ppt_h</p:attrName>
                                        </p:attrNameLst>
                                      </p:cBhvr>
                                      <p:tavLst>
                                        <p:tav tm="0">
                                          <p:val>
                                            <p:strVal val="ppt_h"/>
                                          </p:val>
                                        </p:tav>
                                        <p:tav tm="100000">
                                          <p:val>
                                            <p:fltVal val="0"/>
                                          </p:val>
                                        </p:tav>
                                      </p:tavLst>
                                    </p:anim>
                                    <p:animEffect transition="out" filter="fade">
                                      <p:cBhvr>
                                        <p:cTn id="56" dur="1000"/>
                                        <p:tgtEl>
                                          <p:spTgt spid="2"/>
                                        </p:tgtEl>
                                      </p:cBhvr>
                                    </p:animEffect>
                                    <p:set>
                                      <p:cBhvr>
                                        <p:cTn id="57" dur="1" fill="hold">
                                          <p:stCondLst>
                                            <p:cond delay="999"/>
                                          </p:stCondLst>
                                        </p:cTn>
                                        <p:tgtEl>
                                          <p:spTgt spid="2"/>
                                        </p:tgtEl>
                                        <p:attrNameLst>
                                          <p:attrName>style.visibility</p:attrName>
                                        </p:attrNameLst>
                                      </p:cBhvr>
                                      <p:to>
                                        <p:strVal val="hidden"/>
                                      </p:to>
                                    </p:set>
                                  </p:childTnLst>
                                </p:cTn>
                              </p:par>
                              <p:par>
                                <p:cTn id="58" presetID="53" presetClass="exit" presetSubtype="0" fill="hold" grpId="0" nodeType="withEffect">
                                  <p:stCondLst>
                                    <p:cond delay="0"/>
                                  </p:stCondLst>
                                  <p:childTnLst>
                                    <p:anim calcmode="lin" valueType="num">
                                      <p:cBhvr>
                                        <p:cTn id="59" dur="1000"/>
                                        <p:tgtEl>
                                          <p:spTgt spid="6"/>
                                        </p:tgtEl>
                                        <p:attrNameLst>
                                          <p:attrName>ppt_w</p:attrName>
                                        </p:attrNameLst>
                                      </p:cBhvr>
                                      <p:tavLst>
                                        <p:tav tm="0">
                                          <p:val>
                                            <p:strVal val="ppt_w"/>
                                          </p:val>
                                        </p:tav>
                                        <p:tav tm="100000">
                                          <p:val>
                                            <p:fltVal val="0"/>
                                          </p:val>
                                        </p:tav>
                                      </p:tavLst>
                                    </p:anim>
                                    <p:anim calcmode="lin" valueType="num">
                                      <p:cBhvr>
                                        <p:cTn id="60" dur="1000"/>
                                        <p:tgtEl>
                                          <p:spTgt spid="6"/>
                                        </p:tgtEl>
                                        <p:attrNameLst>
                                          <p:attrName>ppt_h</p:attrName>
                                        </p:attrNameLst>
                                      </p:cBhvr>
                                      <p:tavLst>
                                        <p:tav tm="0">
                                          <p:val>
                                            <p:strVal val="ppt_h"/>
                                          </p:val>
                                        </p:tav>
                                        <p:tav tm="100000">
                                          <p:val>
                                            <p:fltVal val="0"/>
                                          </p:val>
                                        </p:tav>
                                      </p:tavLst>
                                    </p:anim>
                                    <p:animEffect transition="out" filter="fade">
                                      <p:cBhvr>
                                        <p:cTn id="61" dur="1000"/>
                                        <p:tgtEl>
                                          <p:spTgt spid="6"/>
                                        </p:tgtEl>
                                      </p:cBhvr>
                                    </p:animEffect>
                                    <p:set>
                                      <p:cBhvr>
                                        <p:cTn id="62" dur="1" fill="hold">
                                          <p:stCondLst>
                                            <p:cond delay="999"/>
                                          </p:stCondLst>
                                        </p:cTn>
                                        <p:tgtEl>
                                          <p:spTgt spid="6"/>
                                        </p:tgtEl>
                                        <p:attrNameLst>
                                          <p:attrName>style.visibility</p:attrName>
                                        </p:attrNameLst>
                                      </p:cBhvr>
                                      <p:to>
                                        <p:strVal val="hidden"/>
                                      </p:to>
                                    </p:set>
                                  </p:childTnLst>
                                </p:cTn>
                              </p:par>
                              <p:par>
                                <p:cTn id="63" presetID="55" presetClass="entr" presetSubtype="0" fill="hold" nodeType="withEffect">
                                  <p:stCondLst>
                                    <p:cond delay="0"/>
                                  </p:stCondLst>
                                  <p:childTnLst>
                                    <p:set>
                                      <p:cBhvr>
                                        <p:cTn id="64" dur="1" fill="hold">
                                          <p:stCondLst>
                                            <p:cond delay="0"/>
                                          </p:stCondLst>
                                        </p:cTn>
                                        <p:tgtEl>
                                          <p:spTgt spid="20483"/>
                                        </p:tgtEl>
                                        <p:attrNameLst>
                                          <p:attrName>style.visibility</p:attrName>
                                        </p:attrNameLst>
                                      </p:cBhvr>
                                      <p:to>
                                        <p:strVal val="visible"/>
                                      </p:to>
                                    </p:set>
                                    <p:anim calcmode="lin" valueType="num">
                                      <p:cBhvr>
                                        <p:cTn id="65" dur="1000" fill="hold"/>
                                        <p:tgtEl>
                                          <p:spTgt spid="20483"/>
                                        </p:tgtEl>
                                        <p:attrNameLst>
                                          <p:attrName>ppt_w</p:attrName>
                                        </p:attrNameLst>
                                      </p:cBhvr>
                                      <p:tavLst>
                                        <p:tav tm="0">
                                          <p:val>
                                            <p:strVal val="#ppt_w*0.70"/>
                                          </p:val>
                                        </p:tav>
                                        <p:tav tm="100000">
                                          <p:val>
                                            <p:strVal val="#ppt_w"/>
                                          </p:val>
                                        </p:tav>
                                      </p:tavLst>
                                    </p:anim>
                                    <p:anim calcmode="lin" valueType="num">
                                      <p:cBhvr>
                                        <p:cTn id="66" dur="1000" fill="hold"/>
                                        <p:tgtEl>
                                          <p:spTgt spid="20483"/>
                                        </p:tgtEl>
                                        <p:attrNameLst>
                                          <p:attrName>ppt_h</p:attrName>
                                        </p:attrNameLst>
                                      </p:cBhvr>
                                      <p:tavLst>
                                        <p:tav tm="0">
                                          <p:val>
                                            <p:strVal val="#ppt_h"/>
                                          </p:val>
                                        </p:tav>
                                        <p:tav tm="100000">
                                          <p:val>
                                            <p:strVal val="#ppt_h"/>
                                          </p:val>
                                        </p:tav>
                                      </p:tavLst>
                                    </p:anim>
                                    <p:animEffect transition="in" filter="fade">
                                      <p:cBhvr>
                                        <p:cTn id="67" dur="1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3"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529A83AF-8563-6748-DA52-626896A6E0B8}"/>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6627" name="Picture 3" descr="D:\001 - תצלומים דיגיטליים\טיול לאיסלנד\תיקייה מפורקת\איסלנד\נופים וולקניים\אתר הבוץ המבעבע\D55_1711.JPG">
            <a:extLst>
              <a:ext uri="{FF2B5EF4-FFF2-40B4-BE49-F238E27FC236}">
                <a16:creationId xmlns:a16="http://schemas.microsoft.com/office/drawing/2014/main" id="{DFCC0DB5-1FE2-AF4A-5FBB-3279D5DB71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892175"/>
            <a:ext cx="8358187"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4" descr="D:\001 - תצלומים דיגיטליים\טיול לאיסלנד\תיקייה מפורקת\איסלנד\נופים וולקניים\אתר הבוץ המבעבע\D55_1707.JPG">
            <a:extLst>
              <a:ext uri="{FF2B5EF4-FFF2-40B4-BE49-F238E27FC236}">
                <a16:creationId xmlns:a16="http://schemas.microsoft.com/office/drawing/2014/main" id="{0409D245-79E5-A7ED-4C14-CCE8156450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714375"/>
            <a:ext cx="8429625" cy="614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D:\001 - תצלומים דיגיטליים\טיול לאיסלנד\תיקייה מפורקת\איסלנד\נופים וולקניים\אתר הבוץ המבעבע\D55_1705.JPG">
            <a:extLst>
              <a:ext uri="{FF2B5EF4-FFF2-40B4-BE49-F238E27FC236}">
                <a16:creationId xmlns:a16="http://schemas.microsoft.com/office/drawing/2014/main" id="{16E01C65-C4EA-789F-1992-A234EB65F9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1500"/>
            <a:ext cx="9144000"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6" descr="D:\001 - תצלומים דיגיטליים\טיול לאיסלנד\תיקייה מפורקת\איסלנד\נופים וולקניים\אתר הבוץ המבעבע\D55_1701.JPG">
            <a:extLst>
              <a:ext uri="{FF2B5EF4-FFF2-40B4-BE49-F238E27FC236}">
                <a16:creationId xmlns:a16="http://schemas.microsoft.com/office/drawing/2014/main" id="{4E5A7E7E-A934-9925-151B-9A485F5988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7" descr="D:\001 - תצלומים דיגיטליים\טיול לאיסלנד\תיקייה מפורקת\איסלנד\נופים וולקניים\אתר הבוץ המבעבע\D55_1814.JPG">
            <a:extLst>
              <a:ext uri="{FF2B5EF4-FFF2-40B4-BE49-F238E27FC236}">
                <a16:creationId xmlns:a16="http://schemas.microsoft.com/office/drawing/2014/main" id="{BA5601A6-0942-65FF-C3F6-791CF5C76B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42938"/>
            <a:ext cx="9144000"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2" name="TextBox 8">
            <a:extLst>
              <a:ext uri="{FF2B5EF4-FFF2-40B4-BE49-F238E27FC236}">
                <a16:creationId xmlns:a16="http://schemas.microsoft.com/office/drawing/2014/main" id="{7DF7B0EA-4EF1-E8ED-2C32-7920D280CDFE}"/>
              </a:ext>
            </a:extLst>
          </p:cNvPr>
          <p:cNvSpPr txBox="1">
            <a:spLocks noChangeArrowheads="1"/>
          </p:cNvSpPr>
          <p:nvPr/>
        </p:nvSpPr>
        <p:spPr bwMode="auto">
          <a:xfrm>
            <a:off x="0" y="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וקצת יותר רחוק רואים "תמרות עשן" של עמודי הקיטור שפורצים מן האדמה באזור</a:t>
            </a:r>
          </a:p>
          <a:p>
            <a:pPr algn="ctr" rtl="0" eaLnBrk="1" hangingPunct="1">
              <a:spcBef>
                <a:spcPct val="0"/>
              </a:spcBef>
              <a:buClrTx/>
              <a:buFontTx/>
              <a:buNone/>
            </a:pPr>
            <a:r>
              <a:rPr lang="he-IL" altLang="he-IL" sz="2000" b="1"/>
              <a:t> המבעבע אליו אנו מתקדמים.</a:t>
            </a:r>
          </a:p>
        </p:txBody>
      </p:sp>
      <p:sp>
        <p:nvSpPr>
          <p:cNvPr id="3" name="TextBox 2">
            <a:extLst>
              <a:ext uri="{FF2B5EF4-FFF2-40B4-BE49-F238E27FC236}">
                <a16:creationId xmlns:a16="http://schemas.microsoft.com/office/drawing/2014/main" id="{404E0029-DBD1-6448-A80D-CC6D72A8C2B1}"/>
              </a:ext>
            </a:extLst>
          </p:cNvPr>
          <p:cNvSpPr txBox="1">
            <a:spLocks noChangeArrowheads="1"/>
          </p:cNvSpPr>
          <p:nvPr/>
        </p:nvSpPr>
        <p:spPr bwMode="auto">
          <a:xfrm>
            <a:off x="0" y="6350"/>
            <a:ext cx="914400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אנחנו נעים הלאה, וכבר מרחוק ניתן להבחין לצידי הכביש במשטחי לבה שקפאה על</a:t>
            </a:r>
          </a:p>
          <a:p>
            <a:pPr algn="ctr" rtl="0" eaLnBrk="1" hangingPunct="1">
              <a:spcBef>
                <a:spcPct val="0"/>
              </a:spcBef>
              <a:buClrTx/>
              <a:buFontTx/>
              <a:buNone/>
            </a:pPr>
            <a:r>
              <a:rPr lang="he-IL" altLang="he-IL" sz="2000" b="1"/>
              <a:t>פני המישור, וכוחות תת קרקעיים שעלו ממעמקים  קימטו אותה ויצרו בה סדקים.</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22535"/>
                                        </p:tgtEl>
                                      </p:cBhvr>
                                    </p:animEffect>
                                    <p:set>
                                      <p:cBhvr>
                                        <p:cTn id="7" dur="1" fill="hold">
                                          <p:stCondLst>
                                            <p:cond delay="999"/>
                                          </p:stCondLst>
                                        </p:cTn>
                                        <p:tgtEl>
                                          <p:spTgt spid="22535"/>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3"/>
                                        </p:tgtEl>
                                        <p:attrNameLst>
                                          <p:attrName>ppt_w</p:attrName>
                                        </p:attrNameLst>
                                      </p:cBhvr>
                                      <p:tavLst>
                                        <p:tav tm="0">
                                          <p:val>
                                            <p:strVal val="ppt_w"/>
                                          </p:val>
                                        </p:tav>
                                        <p:tav tm="100000">
                                          <p:val>
                                            <p:strVal val="ppt_w*0.70"/>
                                          </p:val>
                                        </p:tav>
                                      </p:tavLst>
                                    </p:anim>
                                    <p:anim calcmode="lin" valueType="num">
                                      <p:cBhvr>
                                        <p:cTn id="10" dur="1000"/>
                                        <p:tgtEl>
                                          <p:spTgt spid="3"/>
                                        </p:tgtEl>
                                        <p:attrNameLst>
                                          <p:attrName>ppt_h</p:attrName>
                                        </p:attrNameLst>
                                      </p:cBhvr>
                                      <p:tavLst>
                                        <p:tav tm="0">
                                          <p:val>
                                            <p:strVal val="ppt_h"/>
                                          </p:val>
                                        </p:tav>
                                        <p:tav tm="100000">
                                          <p:val>
                                            <p:strVal val="ppt_h"/>
                                          </p:val>
                                        </p:tav>
                                      </p:tavLst>
                                    </p:anim>
                                    <p:animEffect transition="out" filter="fade">
                                      <p:cBhvr>
                                        <p:cTn id="11" dur="1000"/>
                                        <p:tgtEl>
                                          <p:spTgt spid="3"/>
                                        </p:tgtEl>
                                      </p:cBhvr>
                                    </p:animEffect>
                                    <p:set>
                                      <p:cBhvr>
                                        <p:cTn id="12" dur="1" fill="hold">
                                          <p:stCondLst>
                                            <p:cond delay="9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xit" presetSubtype="37" fill="hold" nodeType="clickEffect">
                                  <p:stCondLst>
                                    <p:cond delay="0"/>
                                  </p:stCondLst>
                                  <p:childTnLst>
                                    <p:animEffect transition="out" filter="barn(outVertical)">
                                      <p:cBhvr>
                                        <p:cTn id="16" dur="1000"/>
                                        <p:tgtEl>
                                          <p:spTgt spid="22534"/>
                                        </p:tgtEl>
                                      </p:cBhvr>
                                    </p:animEffect>
                                    <p:set>
                                      <p:cBhvr>
                                        <p:cTn id="17" dur="1" fill="hold">
                                          <p:stCondLst>
                                            <p:cond delay="999"/>
                                          </p:stCondLst>
                                        </p:cTn>
                                        <p:tgtEl>
                                          <p:spTgt spid="225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9">
            <a:extLst>
              <a:ext uri="{FF2B5EF4-FFF2-40B4-BE49-F238E27FC236}">
                <a16:creationId xmlns:a16="http://schemas.microsoft.com/office/drawing/2014/main" id="{7918B73D-E558-D453-A3F9-A154AD94F241}"/>
              </a:ext>
            </a:extLst>
          </p:cNvPr>
          <p:cNvSpPr txBox="1">
            <a:spLocks noChangeArrowheads="1"/>
          </p:cNvSpPr>
          <p:nvPr/>
        </p:nvSpPr>
        <p:spPr bwMode="auto">
          <a:xfrm>
            <a:off x="0" y="0"/>
            <a:ext cx="9144000" cy="10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כמובן שהבוץ שבבורות השונים מבעבע וקופץ – מחזות שתמונות הסטילס לא כ"כ ממחישות, ואכן - יש לי גם כמה סירטונים, אלא שה"נפח" של סירטונים אלה הוא ענקי, ואין לי אפשרות לשלבם במצגות שחייבות לשמור על נפח נמוך כדי לעבור ברשת.</a:t>
            </a:r>
          </a:p>
        </p:txBody>
      </p:sp>
      <p:sp>
        <p:nvSpPr>
          <p:cNvPr id="31748" name="Rectangle 4">
            <a:extLst>
              <a:ext uri="{FF2B5EF4-FFF2-40B4-BE49-F238E27FC236}">
                <a16:creationId xmlns:a16="http://schemas.microsoft.com/office/drawing/2014/main" id="{96C3433B-BFFB-5B1F-9820-82916D6946DD}"/>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7652" name="תמונה 3" descr="תמונה שמכילה חוץ, טבע, גל, אביב&#10;&#10;התיאור נוצר באופן אוטומטי">
            <a:extLst>
              <a:ext uri="{FF2B5EF4-FFF2-40B4-BE49-F238E27FC236}">
                <a16:creationId xmlns:a16="http://schemas.microsoft.com/office/drawing/2014/main" id="{E67DF839-5E5A-4EE1-9AB6-4682818A7D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0413"/>
            <a:ext cx="9144000"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תמונה 7" descr="תמונה שמכילה חוץ, עשן, אביב, טבע&#10;&#10;התיאור נוצר באופן אוטומטי">
            <a:extLst>
              <a:ext uri="{FF2B5EF4-FFF2-40B4-BE49-F238E27FC236}">
                <a16:creationId xmlns:a16="http://schemas.microsoft.com/office/drawing/2014/main" id="{574C91D8-17DA-C244-806C-B63060BEB8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8188"/>
            <a:ext cx="9163050" cy="610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תמונה 15" descr="תמונה שמכילה עשן, רכבת, אביב, קיטור&#10;&#10;התיאור נוצר באופן אוטומטי">
            <a:extLst>
              <a:ext uri="{FF2B5EF4-FFF2-40B4-BE49-F238E27FC236}">
                <a16:creationId xmlns:a16="http://schemas.microsoft.com/office/drawing/2014/main" id="{657A8B01-6A54-0CC4-44ED-C42D62A496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7366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תמונה 17" descr="תמונה שמכילה חוץ, טבע, אביב&#10;&#10;התיאור נוצר באופן אוטומטי">
            <a:extLst>
              <a:ext uri="{FF2B5EF4-FFF2-40B4-BE49-F238E27FC236}">
                <a16:creationId xmlns:a16="http://schemas.microsoft.com/office/drawing/2014/main" id="{89A0DCFF-0FBD-150C-4CB5-5D9B29AADE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 y="763588"/>
            <a:ext cx="9182100" cy="611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תמונה 19" descr="תמונה שמכילה חוץ, טבע, הר, גל&#10;&#10;התיאור נוצר באופן אוטומטי">
            <a:extLst>
              <a:ext uri="{FF2B5EF4-FFF2-40B4-BE49-F238E27FC236}">
                <a16:creationId xmlns:a16="http://schemas.microsoft.com/office/drawing/2014/main" id="{D07A5B4C-ADC4-3C2B-3F14-E8930B6212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760413"/>
            <a:ext cx="9124950" cy="61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54973D3-2B30-6176-94D0-596014672BFA}"/>
              </a:ext>
            </a:extLst>
          </p:cNvPr>
          <p:cNvSpPr txBox="1">
            <a:spLocks noChangeArrowheads="1"/>
          </p:cNvSpPr>
          <p:nvPr/>
        </p:nvSpPr>
        <p:spPr bwMode="auto">
          <a:xfrm>
            <a:off x="0" y="0"/>
            <a:ext cx="9144000" cy="900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lnSpc>
                <a:spcPts val="2100"/>
              </a:lnSpc>
              <a:spcBef>
                <a:spcPct val="0"/>
              </a:spcBef>
              <a:buClrTx/>
              <a:buFontTx/>
              <a:buNone/>
            </a:pPr>
            <a:r>
              <a:rPr lang="he-IL" altLang="he-IL" sz="2000" b="1"/>
              <a:t>אנחנו יוצאים לשיטוט חופשי בין הבורות, הבריכות, פרצי האדים הלבנים וכד',</a:t>
            </a:r>
          </a:p>
          <a:p>
            <a:pPr algn="ctr" rtl="0" eaLnBrk="1" hangingPunct="1">
              <a:lnSpc>
                <a:spcPts val="2100"/>
              </a:lnSpc>
              <a:spcBef>
                <a:spcPct val="0"/>
              </a:spcBef>
              <a:buClrTx/>
              <a:buFontTx/>
              <a:buNone/>
            </a:pPr>
            <a:r>
              <a:rPr lang="he-IL" altLang="he-IL" sz="2000" b="1"/>
              <a:t>הרבה אין לי מה להסביר, אז נהנה ממראות ה"יורה הרותחת" הזו שממחישה</a:t>
            </a:r>
          </a:p>
          <a:p>
            <a:pPr algn="ctr" rtl="0" eaLnBrk="1" hangingPunct="1">
              <a:lnSpc>
                <a:spcPts val="2100"/>
              </a:lnSpc>
              <a:spcBef>
                <a:spcPct val="0"/>
              </a:spcBef>
              <a:buClrTx/>
              <a:buFontTx/>
              <a:buNone/>
            </a:pPr>
            <a:r>
              <a:rPr lang="he-IL" altLang="he-IL" sz="2000" b="1"/>
              <a:t>למעשה את שנעשה אי שם בגהינום שבמעבה האדמה.</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nodeType="clickEffect">
                                  <p:stCondLst>
                                    <p:cond delay="0"/>
                                  </p:stCondLst>
                                  <p:childTnLst>
                                    <p:anim calcmode="lin" valueType="num">
                                      <p:cBhvr>
                                        <p:cTn id="6" dur="1000"/>
                                        <p:tgtEl>
                                          <p:spTgt spid="20"/>
                                        </p:tgtEl>
                                        <p:attrNameLst>
                                          <p:attrName>ppt_w</p:attrName>
                                        </p:attrNameLst>
                                      </p:cBhvr>
                                      <p:tavLst>
                                        <p:tav tm="0">
                                          <p:val>
                                            <p:strVal val="ppt_w"/>
                                          </p:val>
                                        </p:tav>
                                        <p:tav tm="100000">
                                          <p:val>
                                            <p:strVal val="ppt_w+.3"/>
                                          </p:val>
                                        </p:tav>
                                      </p:tavLst>
                                    </p:anim>
                                    <p:anim calcmode="lin" valueType="num">
                                      <p:cBhvr>
                                        <p:cTn id="7" dur="1000"/>
                                        <p:tgtEl>
                                          <p:spTgt spid="20"/>
                                        </p:tgtEl>
                                        <p:attrNameLst>
                                          <p:attrName>ppt_h</p:attrName>
                                        </p:attrNameLst>
                                      </p:cBhvr>
                                      <p:tavLst>
                                        <p:tav tm="0">
                                          <p:val>
                                            <p:strVal val="ppt_h"/>
                                          </p:val>
                                        </p:tav>
                                        <p:tav tm="100000">
                                          <p:val>
                                            <p:strVal val="ppt_h"/>
                                          </p:val>
                                        </p:tav>
                                      </p:tavLst>
                                    </p:anim>
                                    <p:animEffect transition="out" filter="fade">
                                      <p:cBhvr>
                                        <p:cTn id="8" dur="1000"/>
                                        <p:tgtEl>
                                          <p:spTgt spid="20"/>
                                        </p:tgtEl>
                                      </p:cBhvr>
                                    </p:animEffect>
                                    <p:set>
                                      <p:cBhvr>
                                        <p:cTn id="9" dur="1" fill="hold">
                                          <p:stCondLst>
                                            <p:cond delay="999"/>
                                          </p:stCondLst>
                                        </p:cTn>
                                        <p:tgtEl>
                                          <p:spTgt spid="20"/>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xit" presetSubtype="0" accel="100000" fill="hold" nodeType="clickEffect">
                                  <p:stCondLst>
                                    <p:cond delay="0"/>
                                  </p:stCondLst>
                                  <p:childTnLst>
                                    <p:anim calcmode="lin" valueType="num">
                                      <p:cBhvr>
                                        <p:cTn id="13" dur="1000"/>
                                        <p:tgtEl>
                                          <p:spTgt spid="18"/>
                                        </p:tgtEl>
                                        <p:attrNameLst>
                                          <p:attrName>ppt_w</p:attrName>
                                        </p:attrNameLst>
                                      </p:cBhvr>
                                      <p:tavLst>
                                        <p:tav tm="0">
                                          <p:val>
                                            <p:strVal val="ppt_w"/>
                                          </p:val>
                                        </p:tav>
                                        <p:tav tm="100000">
                                          <p:val>
                                            <p:strVal val="ppt_w+.3"/>
                                          </p:val>
                                        </p:tav>
                                      </p:tavLst>
                                    </p:anim>
                                    <p:anim calcmode="lin" valueType="num">
                                      <p:cBhvr>
                                        <p:cTn id="14" dur="1000"/>
                                        <p:tgtEl>
                                          <p:spTgt spid="18"/>
                                        </p:tgtEl>
                                        <p:attrNameLst>
                                          <p:attrName>ppt_h</p:attrName>
                                        </p:attrNameLst>
                                      </p:cBhvr>
                                      <p:tavLst>
                                        <p:tav tm="0">
                                          <p:val>
                                            <p:strVal val="ppt_h"/>
                                          </p:val>
                                        </p:tav>
                                        <p:tav tm="100000">
                                          <p:val>
                                            <p:strVal val="ppt_h"/>
                                          </p:val>
                                        </p:tav>
                                      </p:tavLst>
                                    </p:anim>
                                    <p:animEffect transition="out" filter="fade">
                                      <p:cBhvr>
                                        <p:cTn id="15" dur="1000"/>
                                        <p:tgtEl>
                                          <p:spTgt spid="18"/>
                                        </p:tgtEl>
                                      </p:cBhvr>
                                    </p:animEffect>
                                    <p:set>
                                      <p:cBhvr>
                                        <p:cTn id="16" dur="1" fill="hold">
                                          <p:stCondLst>
                                            <p:cond delay="999"/>
                                          </p:stCondLst>
                                        </p:cTn>
                                        <p:tgtEl>
                                          <p:spTgt spid="18"/>
                                        </p:tgtEl>
                                        <p:attrNameLst>
                                          <p:attrName>style.visibility</p:attrName>
                                        </p:attrNameLst>
                                      </p:cBhvr>
                                      <p:to>
                                        <p:strVal val="hidden"/>
                                      </p:to>
                                    </p:set>
                                  </p:childTnLst>
                                </p:cTn>
                              </p:par>
                              <p:par>
                                <p:cTn id="17" presetID="55" presetClass="exit" presetSubtype="0" fill="hold" grpId="0" nodeType="withEffect">
                                  <p:stCondLst>
                                    <p:cond delay="0"/>
                                  </p:stCondLst>
                                  <p:childTnLst>
                                    <p:anim calcmode="lin" valueType="num">
                                      <p:cBhvr>
                                        <p:cTn id="18" dur="1000"/>
                                        <p:tgtEl>
                                          <p:spTgt spid="3"/>
                                        </p:tgtEl>
                                        <p:attrNameLst>
                                          <p:attrName>ppt_w</p:attrName>
                                        </p:attrNameLst>
                                      </p:cBhvr>
                                      <p:tavLst>
                                        <p:tav tm="0">
                                          <p:val>
                                            <p:strVal val="ppt_w"/>
                                          </p:val>
                                        </p:tav>
                                        <p:tav tm="100000">
                                          <p:val>
                                            <p:strVal val="ppt_w*0.70"/>
                                          </p:val>
                                        </p:tav>
                                      </p:tavLst>
                                    </p:anim>
                                    <p:anim calcmode="lin" valueType="num">
                                      <p:cBhvr>
                                        <p:cTn id="19" dur="1000"/>
                                        <p:tgtEl>
                                          <p:spTgt spid="3"/>
                                        </p:tgtEl>
                                        <p:attrNameLst>
                                          <p:attrName>ppt_h</p:attrName>
                                        </p:attrNameLst>
                                      </p:cBhvr>
                                      <p:tavLst>
                                        <p:tav tm="0">
                                          <p:val>
                                            <p:strVal val="ppt_h"/>
                                          </p:val>
                                        </p:tav>
                                        <p:tav tm="100000">
                                          <p:val>
                                            <p:strVal val="ppt_h"/>
                                          </p:val>
                                        </p:tav>
                                      </p:tavLst>
                                    </p:anim>
                                    <p:animEffect transition="out" filter="fade">
                                      <p:cBhvr>
                                        <p:cTn id="20" dur="1000"/>
                                        <p:tgtEl>
                                          <p:spTgt spid="3"/>
                                        </p:tgtEl>
                                      </p:cBhvr>
                                    </p:animEffect>
                                    <p:set>
                                      <p:cBhvr>
                                        <p:cTn id="21" dur="1" fill="hold">
                                          <p:stCondLst>
                                            <p:cond delay="999"/>
                                          </p:stCondLst>
                                        </p:cTn>
                                        <p:tgtEl>
                                          <p:spTgt spid="3"/>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50" presetClass="exit" presetSubtype="0" accel="100000" fill="hold" nodeType="clickEffect">
                                  <p:stCondLst>
                                    <p:cond delay="0"/>
                                  </p:stCondLst>
                                  <p:childTnLst>
                                    <p:anim calcmode="lin" valueType="num">
                                      <p:cBhvr>
                                        <p:cTn id="25" dur="1000"/>
                                        <p:tgtEl>
                                          <p:spTgt spid="16"/>
                                        </p:tgtEl>
                                        <p:attrNameLst>
                                          <p:attrName>ppt_w</p:attrName>
                                        </p:attrNameLst>
                                      </p:cBhvr>
                                      <p:tavLst>
                                        <p:tav tm="0">
                                          <p:val>
                                            <p:strVal val="ppt_w"/>
                                          </p:val>
                                        </p:tav>
                                        <p:tav tm="100000">
                                          <p:val>
                                            <p:strVal val="ppt_w+.3"/>
                                          </p:val>
                                        </p:tav>
                                      </p:tavLst>
                                    </p:anim>
                                    <p:anim calcmode="lin" valueType="num">
                                      <p:cBhvr>
                                        <p:cTn id="26" dur="1000"/>
                                        <p:tgtEl>
                                          <p:spTgt spid="16"/>
                                        </p:tgtEl>
                                        <p:attrNameLst>
                                          <p:attrName>ppt_h</p:attrName>
                                        </p:attrNameLst>
                                      </p:cBhvr>
                                      <p:tavLst>
                                        <p:tav tm="0">
                                          <p:val>
                                            <p:strVal val="ppt_h"/>
                                          </p:val>
                                        </p:tav>
                                        <p:tav tm="100000">
                                          <p:val>
                                            <p:strVal val="ppt_h"/>
                                          </p:val>
                                        </p:tav>
                                      </p:tavLst>
                                    </p:anim>
                                    <p:animEffect transition="out" filter="fade">
                                      <p:cBhvr>
                                        <p:cTn id="27" dur="1000"/>
                                        <p:tgtEl>
                                          <p:spTgt spid="16"/>
                                        </p:tgtEl>
                                      </p:cBhvr>
                                    </p:animEffect>
                                    <p:set>
                                      <p:cBhvr>
                                        <p:cTn id="28" dur="1" fill="hold">
                                          <p:stCondLst>
                                            <p:cond delay="999"/>
                                          </p:stCondLst>
                                        </p:cTn>
                                        <p:tgtEl>
                                          <p:spTgt spid="16"/>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50" presetClass="exit" presetSubtype="0" accel="100000" fill="hold" nodeType="clickEffect">
                                  <p:stCondLst>
                                    <p:cond delay="0"/>
                                  </p:stCondLst>
                                  <p:childTnLst>
                                    <p:anim calcmode="lin" valueType="num">
                                      <p:cBhvr>
                                        <p:cTn id="32" dur="1000"/>
                                        <p:tgtEl>
                                          <p:spTgt spid="8"/>
                                        </p:tgtEl>
                                        <p:attrNameLst>
                                          <p:attrName>ppt_w</p:attrName>
                                        </p:attrNameLst>
                                      </p:cBhvr>
                                      <p:tavLst>
                                        <p:tav tm="0">
                                          <p:val>
                                            <p:strVal val="ppt_w"/>
                                          </p:val>
                                        </p:tav>
                                        <p:tav tm="100000">
                                          <p:val>
                                            <p:strVal val="ppt_w+.3"/>
                                          </p:val>
                                        </p:tav>
                                      </p:tavLst>
                                    </p:anim>
                                    <p:anim calcmode="lin" valueType="num">
                                      <p:cBhvr>
                                        <p:cTn id="33" dur="1000"/>
                                        <p:tgtEl>
                                          <p:spTgt spid="8"/>
                                        </p:tgtEl>
                                        <p:attrNameLst>
                                          <p:attrName>ppt_h</p:attrName>
                                        </p:attrNameLst>
                                      </p:cBhvr>
                                      <p:tavLst>
                                        <p:tav tm="0">
                                          <p:val>
                                            <p:strVal val="ppt_h"/>
                                          </p:val>
                                        </p:tav>
                                        <p:tav tm="100000">
                                          <p:val>
                                            <p:strVal val="ppt_h"/>
                                          </p:val>
                                        </p:tav>
                                      </p:tavLst>
                                    </p:anim>
                                    <p:animEffect transition="out" filter="fade">
                                      <p:cBhvr>
                                        <p:cTn id="34" dur="1000"/>
                                        <p:tgtEl>
                                          <p:spTgt spid="8"/>
                                        </p:tgtEl>
                                      </p:cBhvr>
                                    </p:animEffect>
                                    <p:set>
                                      <p:cBhvr>
                                        <p:cTn id="35"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E4836FE7-709C-0E04-4A00-7A1708F4A4A7}"/>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3" name="TextBox 2">
            <a:extLst>
              <a:ext uri="{FF2B5EF4-FFF2-40B4-BE49-F238E27FC236}">
                <a16:creationId xmlns:a16="http://schemas.microsoft.com/office/drawing/2014/main" id="{11AC450B-B3E7-46C8-CEDB-351BD43A8640}"/>
              </a:ext>
            </a:extLst>
          </p:cNvPr>
          <p:cNvSpPr txBox="1">
            <a:spLocks noChangeArrowheads="1"/>
          </p:cNvSpPr>
          <p:nvPr/>
        </p:nvSpPr>
        <p:spPr bwMode="auto">
          <a:xfrm>
            <a:off x="0" y="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עוד כמה נקודות רותחות... ונתקדם</a:t>
            </a:r>
          </a:p>
        </p:txBody>
      </p:sp>
      <p:pic>
        <p:nvPicPr>
          <p:cNvPr id="28676" name="Picture 6" descr="D:\001 - תצלומים דיגיטליים\טיול לאיסלנד\תיקייה מפורקת\איסלנד\נופים וולקניים\אתר הבוץ המבעבע\D55_1766.JPG">
            <a:extLst>
              <a:ext uri="{FF2B5EF4-FFF2-40B4-BE49-F238E27FC236}">
                <a16:creationId xmlns:a16="http://schemas.microsoft.com/office/drawing/2014/main" id="{4DDA2E12-6DF2-695E-4F5E-41276CFC61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9938"/>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3" descr="D:\001 - תצלומים דיגיטליים\טיול לאיסלנד\תיקייה מפורקת\איסלנד\נופים וולקניים\אתר הבוץ המבעבע\D55_1743.JPG">
            <a:extLst>
              <a:ext uri="{FF2B5EF4-FFF2-40B4-BE49-F238E27FC236}">
                <a16:creationId xmlns:a16="http://schemas.microsoft.com/office/drawing/2014/main" id="{41B2AA23-5582-6A67-1698-0DD7DC0BAC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xit" presetSubtype="0" fill="hold" nodeType="clickEffect">
                                  <p:stCondLst>
                                    <p:cond delay="0"/>
                                  </p:stCondLst>
                                  <p:childTnLst>
                                    <p:animEffect transition="out" filter="wedge">
                                      <p:cBhvr>
                                        <p:cTn id="6" dur="1000"/>
                                        <p:tgtEl>
                                          <p:spTgt spid="21507"/>
                                        </p:tgtEl>
                                      </p:cBhvr>
                                    </p:animEffect>
                                    <p:set>
                                      <p:cBhvr>
                                        <p:cTn id="7" dur="1" fill="hold">
                                          <p:stCondLst>
                                            <p:cond delay="999"/>
                                          </p:stCondLst>
                                        </p:cTn>
                                        <p:tgtEl>
                                          <p:spTgt spid="21507"/>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3"/>
                                        </p:tgtEl>
                                        <p:attrNameLst>
                                          <p:attrName>ppt_w</p:attrName>
                                        </p:attrNameLst>
                                      </p:cBhvr>
                                      <p:tavLst>
                                        <p:tav tm="0">
                                          <p:val>
                                            <p:strVal val="ppt_w"/>
                                          </p:val>
                                        </p:tav>
                                        <p:tav tm="100000">
                                          <p:val>
                                            <p:strVal val="ppt_w*0.70"/>
                                          </p:val>
                                        </p:tav>
                                      </p:tavLst>
                                    </p:anim>
                                    <p:anim calcmode="lin" valueType="num">
                                      <p:cBhvr>
                                        <p:cTn id="10" dur="1000"/>
                                        <p:tgtEl>
                                          <p:spTgt spid="3"/>
                                        </p:tgtEl>
                                        <p:attrNameLst>
                                          <p:attrName>ppt_h</p:attrName>
                                        </p:attrNameLst>
                                      </p:cBhvr>
                                      <p:tavLst>
                                        <p:tav tm="0">
                                          <p:val>
                                            <p:strVal val="ppt_h"/>
                                          </p:val>
                                        </p:tav>
                                        <p:tav tm="100000">
                                          <p:val>
                                            <p:strVal val="ppt_h"/>
                                          </p:val>
                                        </p:tav>
                                      </p:tavLst>
                                    </p:anim>
                                    <p:animEffect transition="out" filter="fade">
                                      <p:cBhvr>
                                        <p:cTn id="11" dur="1000"/>
                                        <p:tgtEl>
                                          <p:spTgt spid="3"/>
                                        </p:tgtEl>
                                      </p:cBhvr>
                                    </p:animEffect>
                                    <p:set>
                                      <p:cBhvr>
                                        <p:cTn id="12"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7" descr="D:\001 - תצלומים דיגיטליים\טיול לאיסלנד\תיקייה מפורקת\איסלנד\נופים וולקניים\תחנת הכח קרפלה\D55_1635.JPG">
            <a:extLst>
              <a:ext uri="{FF2B5EF4-FFF2-40B4-BE49-F238E27FC236}">
                <a16:creationId xmlns:a16="http://schemas.microsoft.com/office/drawing/2014/main" id="{8E8AEA10-4530-366F-185E-4B4FEF1577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893B7C10-C317-2BE0-0F82-59439E7D97B2}"/>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22534" name="Picture 6" descr="D:\001 - תצלומים דיגיטליים\טיול לאיסלנד\תיקייה מפורקת\איסלנד\נופים וולקניים\תחנת הכח קרפלה\D55_1638.JPG">
            <a:extLst>
              <a:ext uri="{FF2B5EF4-FFF2-40B4-BE49-F238E27FC236}">
                <a16:creationId xmlns:a16="http://schemas.microsoft.com/office/drawing/2014/main" id="{6B5615B6-BE15-7113-5B31-14C1AC46B8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5363"/>
            <a:ext cx="9144000" cy="586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3" descr="D:\001 - תצלומים דיגיטליים\טיול לאיסלנד\תיקייה מפורקת\איסלנד\נופים וולקניים\תחנת הכח קרפלה\D55_1622.JPG">
            <a:extLst>
              <a:ext uri="{FF2B5EF4-FFF2-40B4-BE49-F238E27FC236}">
                <a16:creationId xmlns:a16="http://schemas.microsoft.com/office/drawing/2014/main" id="{15BCE49E-1879-04B5-5C39-60994C011C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TextBox 8">
            <a:extLst>
              <a:ext uri="{FF2B5EF4-FFF2-40B4-BE49-F238E27FC236}">
                <a16:creationId xmlns:a16="http://schemas.microsoft.com/office/drawing/2014/main" id="{4FF9565C-E7C4-891D-A81B-101282CC0604}"/>
              </a:ext>
            </a:extLst>
          </p:cNvPr>
          <p:cNvSpPr txBox="1">
            <a:spLocks noChangeArrowheads="1"/>
          </p:cNvSpPr>
          <p:nvPr/>
        </p:nvSpPr>
        <p:spPr bwMode="auto">
          <a:xfrm>
            <a:off x="0" y="0"/>
            <a:ext cx="9144000" cy="10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כשמתקרבים, עוברים בתוך "שער" הבנוי מצינורות הקיטור אדיר הקוטר, ועכשיו אנו מוקפים מכל עבר בצינורות הענק, מבני התחנה האדירים, כיפות המתכת שבתוכם </a:t>
            </a:r>
          </a:p>
          <a:p>
            <a:pPr algn="ctr" rtl="0" eaLnBrk="1" hangingPunct="1">
              <a:spcBef>
                <a:spcPct val="0"/>
              </a:spcBef>
              <a:buClrTx/>
              <a:buFontTx/>
              <a:buNone/>
            </a:pPr>
            <a:r>
              <a:rPr lang="he-IL" altLang="he-IL" sz="2000" b="1"/>
              <a:t>מתחברים הצינורות אל ה"בארות" מהם פורץ הקיטור אל פני האדמה.</a:t>
            </a:r>
          </a:p>
        </p:txBody>
      </p:sp>
      <p:sp>
        <p:nvSpPr>
          <p:cNvPr id="3" name="TextBox 2">
            <a:extLst>
              <a:ext uri="{FF2B5EF4-FFF2-40B4-BE49-F238E27FC236}">
                <a16:creationId xmlns:a16="http://schemas.microsoft.com/office/drawing/2014/main" id="{CE5E441F-0CA6-9548-EED4-91A2D651221B}"/>
              </a:ext>
            </a:extLst>
          </p:cNvPr>
          <p:cNvSpPr txBox="1">
            <a:spLocks noChangeArrowheads="1"/>
          </p:cNvSpPr>
          <p:nvPr/>
        </p:nvSpPr>
        <p:spPr bwMode="auto">
          <a:xfrm>
            <a:off x="0" y="0"/>
            <a:ext cx="9144000" cy="1323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אנחנו ממשיכים לעבר הר הגעש קרפלה, אלא שבדרכנו אנו נתקלים בעוד תופעה </a:t>
            </a:r>
          </a:p>
          <a:p>
            <a:pPr algn="ctr" rtl="0" eaLnBrk="1" hangingPunct="1">
              <a:spcBef>
                <a:spcPct val="0"/>
              </a:spcBef>
              <a:buClrTx/>
              <a:buFontTx/>
              <a:buNone/>
            </a:pPr>
            <a:r>
              <a:rPr lang="he-IL" altLang="he-IL" sz="2000" b="1"/>
              <a:t>מדהימה, על מדרונות ההרים שלפנינו, ומסביבנו, עולים עמודי קיטור ענקיים. </a:t>
            </a:r>
          </a:p>
          <a:p>
            <a:pPr algn="ctr" rtl="0" eaLnBrk="1" hangingPunct="1">
              <a:spcBef>
                <a:spcPct val="0"/>
              </a:spcBef>
              <a:buClrTx/>
              <a:buFontTx/>
              <a:buNone/>
            </a:pPr>
            <a:r>
              <a:rPr lang="he-IL" altLang="he-IL" sz="2000" b="1"/>
              <a:t>כשמתקרבים – מתברר שאנחנו בתחומי תחנת כוח (חשמל) ענקית, שניזונה להפעלתה</a:t>
            </a:r>
          </a:p>
          <a:p>
            <a:pPr algn="ctr" rtl="0" eaLnBrk="1" hangingPunct="1">
              <a:spcBef>
                <a:spcPct val="0"/>
              </a:spcBef>
              <a:buClrTx/>
              <a:buFontTx/>
              <a:buNone/>
            </a:pPr>
            <a:r>
              <a:rPr lang="he-IL" altLang="he-IL" sz="2000" b="1"/>
              <a:t>מן הקיטור הבוקע מתוך האדמה.</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xit" presetSubtype="16" fill="hold" nodeType="clickEffect">
                                  <p:stCondLst>
                                    <p:cond delay="0"/>
                                  </p:stCondLst>
                                  <p:childTnLst>
                                    <p:animEffect transition="out" filter="plus(in)">
                                      <p:cBhvr>
                                        <p:cTn id="6" dur="1000"/>
                                        <p:tgtEl>
                                          <p:spTgt spid="22531"/>
                                        </p:tgtEl>
                                      </p:cBhvr>
                                    </p:animEffect>
                                    <p:set>
                                      <p:cBhvr>
                                        <p:cTn id="7" dur="1" fill="hold">
                                          <p:stCondLst>
                                            <p:cond delay="999"/>
                                          </p:stCondLst>
                                        </p:cTn>
                                        <p:tgtEl>
                                          <p:spTgt spid="22531"/>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3"/>
                                        </p:tgtEl>
                                        <p:attrNameLst>
                                          <p:attrName>ppt_w</p:attrName>
                                        </p:attrNameLst>
                                      </p:cBhvr>
                                      <p:tavLst>
                                        <p:tav tm="0">
                                          <p:val>
                                            <p:strVal val="ppt_w"/>
                                          </p:val>
                                        </p:tav>
                                        <p:tav tm="100000">
                                          <p:val>
                                            <p:strVal val="ppt_w*0.70"/>
                                          </p:val>
                                        </p:tav>
                                      </p:tavLst>
                                    </p:anim>
                                    <p:anim calcmode="lin" valueType="num">
                                      <p:cBhvr>
                                        <p:cTn id="10" dur="1000"/>
                                        <p:tgtEl>
                                          <p:spTgt spid="3"/>
                                        </p:tgtEl>
                                        <p:attrNameLst>
                                          <p:attrName>ppt_h</p:attrName>
                                        </p:attrNameLst>
                                      </p:cBhvr>
                                      <p:tavLst>
                                        <p:tav tm="0">
                                          <p:val>
                                            <p:strVal val="ppt_h"/>
                                          </p:val>
                                        </p:tav>
                                        <p:tav tm="100000">
                                          <p:val>
                                            <p:strVal val="ppt_h"/>
                                          </p:val>
                                        </p:tav>
                                      </p:tavLst>
                                    </p:anim>
                                    <p:animEffect transition="out" filter="fade">
                                      <p:cBhvr>
                                        <p:cTn id="11" dur="1000"/>
                                        <p:tgtEl>
                                          <p:spTgt spid="3"/>
                                        </p:tgtEl>
                                      </p:cBhvr>
                                    </p:animEffect>
                                    <p:set>
                                      <p:cBhvr>
                                        <p:cTn id="12" dur="1" fill="hold">
                                          <p:stCondLst>
                                            <p:cond delay="999"/>
                                          </p:stCondLst>
                                        </p:cTn>
                                        <p:tgtEl>
                                          <p:spTgt spid="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xit" presetSubtype="32" fill="hold" nodeType="clickEffect">
                                  <p:stCondLst>
                                    <p:cond delay="0"/>
                                  </p:stCondLst>
                                  <p:childTnLst>
                                    <p:animEffect transition="out" filter="plus(out)">
                                      <p:cBhvr>
                                        <p:cTn id="16" dur="1000"/>
                                        <p:tgtEl>
                                          <p:spTgt spid="22534"/>
                                        </p:tgtEl>
                                      </p:cBhvr>
                                    </p:animEffect>
                                    <p:set>
                                      <p:cBhvr>
                                        <p:cTn id="17" dur="1" fill="hold">
                                          <p:stCondLst>
                                            <p:cond delay="999"/>
                                          </p:stCondLst>
                                        </p:cTn>
                                        <p:tgtEl>
                                          <p:spTgt spid="225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תיבת טקסט 7">
            <a:extLst>
              <a:ext uri="{FF2B5EF4-FFF2-40B4-BE49-F238E27FC236}">
                <a16:creationId xmlns:a16="http://schemas.microsoft.com/office/drawing/2014/main" id="{44C08D4D-11A3-C688-735A-FD9F6C185B88}"/>
              </a:ext>
            </a:extLst>
          </p:cNvPr>
          <p:cNvSpPr txBox="1">
            <a:spLocks noChangeArrowheads="1"/>
          </p:cNvSpPr>
          <p:nvPr/>
        </p:nvSpPr>
        <p:spPr bwMode="auto">
          <a:xfrm>
            <a:off x="0" y="0"/>
            <a:ext cx="914400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FontTx/>
              <a:buNone/>
            </a:pPr>
            <a:r>
              <a:rPr lang="he-IL" altLang="he-IL" sz="2000" b="1"/>
              <a:t>וכך זה נראה מגובה העיניים, ובמגבלות התפיסה של עדשת מצלמתי.</a:t>
            </a:r>
          </a:p>
        </p:txBody>
      </p:sp>
      <p:pic>
        <p:nvPicPr>
          <p:cNvPr id="30723" name="תמונה 6" descr="תמונה שמכילה טבע, אזור הררי&#10;&#10;התיאור נוצר באופן אוטומטי">
            <a:extLst>
              <a:ext uri="{FF2B5EF4-FFF2-40B4-BE49-F238E27FC236}">
                <a16:creationId xmlns:a16="http://schemas.microsoft.com/office/drawing/2014/main" id="{E0C003A3-44F2-7B4B-0D43-B3B70C80D6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2163"/>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B8759908-D014-A5A3-670F-F6C59DDE9CCD}"/>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4" name="תמונה 3" descr="תמונה שמכילה טבע, הר, חוץ&#10;&#10;התיאור נוצר באופן אוטומטי">
            <a:extLst>
              <a:ext uri="{FF2B5EF4-FFF2-40B4-BE49-F238E27FC236}">
                <a16:creationId xmlns:a16="http://schemas.microsoft.com/office/drawing/2014/main" id="{93281882-727E-0646-FB47-7FEB5516AC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663"/>
            <a:ext cx="9144000" cy="651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extBox 2">
            <a:extLst>
              <a:ext uri="{FF2B5EF4-FFF2-40B4-BE49-F238E27FC236}">
                <a16:creationId xmlns:a16="http://schemas.microsoft.com/office/drawing/2014/main" id="{F4E4C610-60AB-A8CB-F0CB-7F6C7EFD7829}"/>
              </a:ext>
            </a:extLst>
          </p:cNvPr>
          <p:cNvSpPr txBox="1">
            <a:spLocks noChangeArrowheads="1"/>
          </p:cNvSpPr>
          <p:nvPr/>
        </p:nvSpPr>
        <p:spPr bwMode="auto">
          <a:xfrm>
            <a:off x="0" y="0"/>
            <a:ext cx="9144000" cy="10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והיעד הבא הוא הר הגעש קרפלה, שהינו הר געש כבוי שבלועו ניקוו מי תהום שהפכו </a:t>
            </a:r>
          </a:p>
          <a:p>
            <a:pPr algn="ctr" rtl="0" eaLnBrk="1" hangingPunct="1">
              <a:spcBef>
                <a:spcPct val="0"/>
              </a:spcBef>
              <a:buClrTx/>
              <a:buFontTx/>
              <a:buNone/>
            </a:pPr>
            <a:r>
              <a:rPr lang="he-IL" altLang="he-IL" sz="2000" b="1"/>
              <a:t>אותו לאטרקציה ממש.     </a:t>
            </a:r>
            <a:r>
              <a:rPr lang="he-IL" altLang="he-IL" sz="2000" b="1">
                <a:solidFill>
                  <a:srgbClr val="FFFF00"/>
                </a:solidFill>
              </a:rPr>
              <a:t>אף אחד לא יכול להתחרות בתצלום אויר של אתרים מסוג זה, אז אשתמש בקטע מלוח ההסבר כדי להביא את המראה ממעוף הציפור.</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37" fill="hold" nodeType="clickEffect">
                                  <p:stCondLst>
                                    <p:cond delay="0"/>
                                  </p:stCondLst>
                                  <p:childTnLst>
                                    <p:animEffect transition="out" filter="barn(outVertical)">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par>
                                <p:cTn id="8" presetID="55" presetClass="exit" presetSubtype="0" fill="hold" grpId="0" nodeType="withEffect">
                                  <p:stCondLst>
                                    <p:cond delay="0"/>
                                  </p:stCondLst>
                                  <p:childTnLst>
                                    <p:anim calcmode="lin" valueType="num">
                                      <p:cBhvr>
                                        <p:cTn id="9" dur="1000"/>
                                        <p:tgtEl>
                                          <p:spTgt spid="35843"/>
                                        </p:tgtEl>
                                        <p:attrNameLst>
                                          <p:attrName>ppt_w</p:attrName>
                                        </p:attrNameLst>
                                      </p:cBhvr>
                                      <p:tavLst>
                                        <p:tav tm="0">
                                          <p:val>
                                            <p:strVal val="ppt_w"/>
                                          </p:val>
                                        </p:tav>
                                        <p:tav tm="100000">
                                          <p:val>
                                            <p:strVal val="ppt_w*0.70"/>
                                          </p:val>
                                        </p:tav>
                                      </p:tavLst>
                                    </p:anim>
                                    <p:anim calcmode="lin" valueType="num">
                                      <p:cBhvr>
                                        <p:cTn id="10" dur="1000"/>
                                        <p:tgtEl>
                                          <p:spTgt spid="35843"/>
                                        </p:tgtEl>
                                        <p:attrNameLst>
                                          <p:attrName>ppt_h</p:attrName>
                                        </p:attrNameLst>
                                      </p:cBhvr>
                                      <p:tavLst>
                                        <p:tav tm="0">
                                          <p:val>
                                            <p:strVal val="ppt_h"/>
                                          </p:val>
                                        </p:tav>
                                        <p:tav tm="100000">
                                          <p:val>
                                            <p:strVal val="ppt_h"/>
                                          </p:val>
                                        </p:tav>
                                      </p:tavLst>
                                    </p:anim>
                                    <p:animEffect transition="out" filter="fade">
                                      <p:cBhvr>
                                        <p:cTn id="11" dur="1000"/>
                                        <p:tgtEl>
                                          <p:spTgt spid="35843"/>
                                        </p:tgtEl>
                                      </p:cBhvr>
                                    </p:animEffect>
                                    <p:set>
                                      <p:cBhvr>
                                        <p:cTn id="12" dur="1" fill="hold">
                                          <p:stCondLst>
                                            <p:cond delay="999"/>
                                          </p:stCondLst>
                                        </p:cTn>
                                        <p:tgtEl>
                                          <p:spTgt spid="358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E510C4BE-8195-6E0A-7F4A-7CD85582F14A}"/>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31747" name="Picture 5" descr="D:\001 - תצלומים דיגיטליים\טיול לאיסלנד\תיקייה מפורקת\איסלנד\נופים וולקניים\תחנת הכח קרפלה\D55_1660.JPG">
            <a:extLst>
              <a:ext uri="{FF2B5EF4-FFF2-40B4-BE49-F238E27FC236}">
                <a16:creationId xmlns:a16="http://schemas.microsoft.com/office/drawing/2014/main" id="{DAD5F742-EA70-3B98-BFD1-749EFB84E5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6" descr="D:\001 - תצלומים דיגיטליים\טיול לאיסלנד\תיקייה מפורקת\איסלנד\נופים וולקניים\תחנת הכח קרפלה\D55_1673.JPG">
            <a:extLst>
              <a:ext uri="{FF2B5EF4-FFF2-40B4-BE49-F238E27FC236}">
                <a16:creationId xmlns:a16="http://schemas.microsoft.com/office/drawing/2014/main" id="{334CBEBA-A712-AE91-758E-F15C078F4E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4" descr="D:\001 - תצלומים דיגיטליים\טיול לאיסלנד\תיקייה מפורקת\איסלנד\נופים וולקניים\תחנת הכח קרפלה\D55_1641.JPG">
            <a:extLst>
              <a:ext uri="{FF2B5EF4-FFF2-40B4-BE49-F238E27FC236}">
                <a16:creationId xmlns:a16="http://schemas.microsoft.com/office/drawing/2014/main" id="{D995D3C1-E38D-B113-1CD3-C1E7C9235F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D0E78A0-8A14-6531-3E3D-6EB1736B402C}"/>
              </a:ext>
            </a:extLst>
          </p:cNvPr>
          <p:cNvSpPr txBox="1">
            <a:spLocks noChangeArrowheads="1"/>
          </p:cNvSpPr>
          <p:nvPr/>
        </p:nvSpPr>
        <p:spPr bwMode="auto">
          <a:xfrm>
            <a:off x="0" y="0"/>
            <a:ext cx="9144000" cy="10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2000" b="1"/>
              <a:t>לפניכם מערכת הצינורות האימתנית אשר מתקדמת בזיג-זג כדי לשבור את מהירות </a:t>
            </a:r>
          </a:p>
          <a:p>
            <a:pPr algn="ctr" rtl="0" eaLnBrk="1" hangingPunct="1">
              <a:spcBef>
                <a:spcPct val="0"/>
              </a:spcBef>
              <a:buClrTx/>
              <a:buFontTx/>
              <a:buNone/>
            </a:pPr>
            <a:r>
              <a:rPr lang="he-IL" altLang="he-IL" sz="2000" b="1"/>
              <a:t>זרימת הקיטור בצנרת, ניתן לראות את המבנים הכיפתיים שבתוכם נדחס הקיטור מן האדמה אל הצינורות, ומגיע עימם אל המבנים שבתוכם הטורבינות</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xit" presetSubtype="8" fill="hold" nodeType="clickEffect">
                                  <p:stCondLst>
                                    <p:cond delay="0"/>
                                  </p:stCondLst>
                                  <p:childTnLst>
                                    <p:animEffect transition="out" filter="wheel(8)">
                                      <p:cBhvr>
                                        <p:cTn id="6" dur="1000"/>
                                        <p:tgtEl>
                                          <p:spTgt spid="23556"/>
                                        </p:tgtEl>
                                      </p:cBhvr>
                                    </p:animEffect>
                                    <p:set>
                                      <p:cBhvr>
                                        <p:cTn id="7" dur="1" fill="hold">
                                          <p:stCondLst>
                                            <p:cond delay="999"/>
                                          </p:stCondLst>
                                        </p:cTn>
                                        <p:tgtEl>
                                          <p:spTgt spid="2355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xit" presetSubtype="8" fill="hold" nodeType="clickEffect">
                                  <p:stCondLst>
                                    <p:cond delay="0"/>
                                  </p:stCondLst>
                                  <p:childTnLst>
                                    <p:animEffect transition="out" filter="wheel(8)">
                                      <p:cBhvr>
                                        <p:cTn id="11" dur="1000"/>
                                        <p:tgtEl>
                                          <p:spTgt spid="23558"/>
                                        </p:tgtEl>
                                      </p:cBhvr>
                                    </p:animEffect>
                                    <p:set>
                                      <p:cBhvr>
                                        <p:cTn id="12" dur="1" fill="hold">
                                          <p:stCondLst>
                                            <p:cond delay="999"/>
                                          </p:stCondLst>
                                        </p:cTn>
                                        <p:tgtEl>
                                          <p:spTgt spid="23558"/>
                                        </p:tgtEl>
                                        <p:attrNameLst>
                                          <p:attrName>style.visibility</p:attrName>
                                        </p:attrNameLst>
                                      </p:cBhvr>
                                      <p:to>
                                        <p:strVal val="hidden"/>
                                      </p:to>
                                    </p:set>
                                  </p:childTnLst>
                                </p:cTn>
                              </p:par>
                              <p:par>
                                <p:cTn id="13" presetID="55" presetClass="exit" presetSubtype="0" fill="hold" grpId="0" nodeType="withEffect">
                                  <p:stCondLst>
                                    <p:cond delay="0"/>
                                  </p:stCondLst>
                                  <p:childTnLst>
                                    <p:anim calcmode="lin" valueType="num">
                                      <p:cBhvr>
                                        <p:cTn id="14" dur="1000"/>
                                        <p:tgtEl>
                                          <p:spTgt spid="8"/>
                                        </p:tgtEl>
                                        <p:attrNameLst>
                                          <p:attrName>ppt_w</p:attrName>
                                        </p:attrNameLst>
                                      </p:cBhvr>
                                      <p:tavLst>
                                        <p:tav tm="0">
                                          <p:val>
                                            <p:strVal val="ppt_w"/>
                                          </p:val>
                                        </p:tav>
                                        <p:tav tm="100000">
                                          <p:val>
                                            <p:strVal val="ppt_w*0.70"/>
                                          </p:val>
                                        </p:tav>
                                      </p:tavLst>
                                    </p:anim>
                                    <p:anim calcmode="lin" valueType="num">
                                      <p:cBhvr>
                                        <p:cTn id="15" dur="1000"/>
                                        <p:tgtEl>
                                          <p:spTgt spid="8"/>
                                        </p:tgtEl>
                                        <p:attrNameLst>
                                          <p:attrName>ppt_h</p:attrName>
                                        </p:attrNameLst>
                                      </p:cBhvr>
                                      <p:tavLst>
                                        <p:tav tm="0">
                                          <p:val>
                                            <p:strVal val="ppt_h"/>
                                          </p:val>
                                        </p:tav>
                                        <p:tav tm="100000">
                                          <p:val>
                                            <p:strVal val="ppt_h"/>
                                          </p:val>
                                        </p:tav>
                                      </p:tavLst>
                                    </p:anim>
                                    <p:animEffect transition="out" filter="fade">
                                      <p:cBhvr>
                                        <p:cTn id="16" dur="1000"/>
                                        <p:tgtEl>
                                          <p:spTgt spid="8"/>
                                        </p:tgtEl>
                                      </p:cBhvr>
                                    </p:animEffect>
                                    <p:set>
                                      <p:cBhvr>
                                        <p:cTn id="17"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7" descr="D:\001 - תצלומים דיגיטליים\טיול לאיסלנד\תיקייה מפורקת\איסלנד\נופים וולקניים\תחנת הכח קרפלה\D55_1676.JPG">
            <a:extLst>
              <a:ext uri="{FF2B5EF4-FFF2-40B4-BE49-F238E27FC236}">
                <a16:creationId xmlns:a16="http://schemas.microsoft.com/office/drawing/2014/main" id="{AFC18DB8-32DA-D2E2-E385-707CCCDF09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714375"/>
            <a:ext cx="9153525" cy="614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4">
            <a:extLst>
              <a:ext uri="{FF2B5EF4-FFF2-40B4-BE49-F238E27FC236}">
                <a16:creationId xmlns:a16="http://schemas.microsoft.com/office/drawing/2014/main" id="{E92922AD-67A0-8A6A-F111-E0384943C084}"/>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pic>
        <p:nvPicPr>
          <p:cNvPr id="31747" name="Picture 3" descr="D:\001 - תצלומים דיגיטליים\טיול לאיסלנד\תיקייה מפורקת\איסלנד\נופים וולקניים\תחנת הכח קרפלה\D55_1694.JPG">
            <a:extLst>
              <a:ext uri="{FF2B5EF4-FFF2-40B4-BE49-F238E27FC236}">
                <a16:creationId xmlns:a16="http://schemas.microsoft.com/office/drawing/2014/main" id="{094DF38D-535A-D8E4-CE63-F7D353D34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1285875"/>
            <a:ext cx="9144000"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6">
            <a:extLst>
              <a:ext uri="{FF2B5EF4-FFF2-40B4-BE49-F238E27FC236}">
                <a16:creationId xmlns:a16="http://schemas.microsoft.com/office/drawing/2014/main" id="{72C9DE34-B17C-05D1-A074-D8875ED31E0D}"/>
              </a:ext>
            </a:extLst>
          </p:cNvPr>
          <p:cNvSpPr txBox="1">
            <a:spLocks noChangeArrowheads="1"/>
          </p:cNvSpPr>
          <p:nvPr/>
        </p:nvSpPr>
        <p:spPr bwMode="auto">
          <a:xfrm>
            <a:off x="0" y="0"/>
            <a:ext cx="9144000" cy="15541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lnSpc>
                <a:spcPts val="3800"/>
              </a:lnSpc>
              <a:spcBef>
                <a:spcPct val="0"/>
              </a:spcBef>
              <a:buClrTx/>
              <a:buFontTx/>
              <a:buNone/>
            </a:pPr>
            <a:r>
              <a:rPr lang="he-IL" altLang="he-IL" sz="3600" b="1"/>
              <a:t>עוד מבט או שניים על המערכת כולה, ועל מבנה הטורבינות אדיר המימדים, ואנו מסיימים את מסענו באיסלנד בעקבות התפרצות הר הגעש.</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xit" presetSubtype="32" fill="hold" nodeType="clickEffect">
                                  <p:stCondLst>
                                    <p:cond delay="0"/>
                                  </p:stCondLst>
                                  <p:childTnLst>
                                    <p:anim calcmode="lin" valueType="num">
                                      <p:cBhvr>
                                        <p:cTn id="6" dur="1000"/>
                                        <p:tgtEl>
                                          <p:spTgt spid="31747"/>
                                        </p:tgtEl>
                                        <p:attrNameLst>
                                          <p:attrName>ppt_w</p:attrName>
                                        </p:attrNameLst>
                                      </p:cBhvr>
                                      <p:tavLst>
                                        <p:tav tm="0">
                                          <p:val>
                                            <p:strVal val="ppt_w"/>
                                          </p:val>
                                        </p:tav>
                                        <p:tav tm="100000">
                                          <p:val>
                                            <p:fltVal val="0"/>
                                          </p:val>
                                        </p:tav>
                                      </p:tavLst>
                                    </p:anim>
                                    <p:anim calcmode="lin" valueType="num">
                                      <p:cBhvr>
                                        <p:cTn id="7" dur="1000"/>
                                        <p:tgtEl>
                                          <p:spTgt spid="31747"/>
                                        </p:tgtEl>
                                        <p:attrNameLst>
                                          <p:attrName>ppt_h</p:attrName>
                                        </p:attrNameLst>
                                      </p:cBhvr>
                                      <p:tavLst>
                                        <p:tav tm="0">
                                          <p:val>
                                            <p:strVal val="ppt_h"/>
                                          </p:val>
                                        </p:tav>
                                        <p:tav tm="100000">
                                          <p:val>
                                            <p:fltVal val="0"/>
                                          </p:val>
                                        </p:tav>
                                      </p:tavLst>
                                    </p:anim>
                                    <p:animEffect transition="out" filter="fade">
                                      <p:cBhvr>
                                        <p:cTn id="8" dur="1000"/>
                                        <p:tgtEl>
                                          <p:spTgt spid="31747"/>
                                        </p:tgtEl>
                                      </p:cBhvr>
                                    </p:animEffect>
                                    <p:set>
                                      <p:cBhvr>
                                        <p:cTn id="9" dur="1" fill="hold">
                                          <p:stCondLst>
                                            <p:cond delay="999"/>
                                          </p:stCondLst>
                                        </p:cTn>
                                        <p:tgtEl>
                                          <p:spTgt spid="317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AE74F948-9DB5-01CF-AA12-E0FBB82FF04A}"/>
              </a:ext>
            </a:extLst>
          </p:cNvPr>
          <p:cNvSpPr>
            <a:spLocks noChangeArrowheads="1"/>
          </p:cNvSpPr>
          <p:nvPr/>
        </p:nvSpPr>
        <p:spPr bwMode="auto">
          <a:xfrm>
            <a:off x="5861050" y="3109913"/>
            <a:ext cx="184150" cy="641350"/>
          </a:xfrm>
          <a:prstGeom prst="rect">
            <a:avLst/>
          </a:prstGeom>
          <a:noFill/>
          <a:ln w="9525">
            <a:noFill/>
            <a:miter lim="800000"/>
            <a:headEnd/>
            <a:tailEnd/>
          </a:ln>
          <a:effectLst/>
        </p:spPr>
        <p:txBody>
          <a:bodyPr wrap="none">
            <a:spAutoFit/>
          </a:bodyPr>
          <a:lstStyle/>
          <a:p>
            <a:pPr algn="r" rtl="1" eaLnBrk="1" hangingPunct="1">
              <a:defRPr/>
            </a:pPr>
            <a:endParaRPr lang="en-US" sz="3600" b="1">
              <a:solidFill>
                <a:srgbClr val="006699"/>
              </a:solidFill>
              <a:effectLst>
                <a:outerShdw blurRad="38100" dist="38100" dir="2700000" algn="tl">
                  <a:srgbClr val="000000"/>
                </a:outerShdw>
              </a:effectLst>
              <a:latin typeface="Times New Roman" pitchFamily="18" charset="0"/>
              <a:cs typeface="AlexandraH" pitchFamily="2" charset="-79"/>
            </a:endParaRPr>
          </a:p>
        </p:txBody>
      </p:sp>
      <p:sp>
        <p:nvSpPr>
          <p:cNvPr id="33795" name="TextBox 2">
            <a:extLst>
              <a:ext uri="{FF2B5EF4-FFF2-40B4-BE49-F238E27FC236}">
                <a16:creationId xmlns:a16="http://schemas.microsoft.com/office/drawing/2014/main" id="{AB3A5DCB-A1A5-FD7D-7AE8-2298F0943BDE}"/>
              </a:ext>
            </a:extLst>
          </p:cNvPr>
          <p:cNvSpPr txBox="1">
            <a:spLocks noChangeArrowheads="1"/>
          </p:cNvSpPr>
          <p:nvPr/>
        </p:nvSpPr>
        <p:spPr bwMode="auto">
          <a:xfrm>
            <a:off x="0" y="0"/>
            <a:ext cx="91440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3600" b="1">
                <a:solidFill>
                  <a:srgbClr val="FFFF00"/>
                </a:solidFill>
              </a:rPr>
              <a:t>ועד כאן תצוגת נופיה המדהימים של איסלנד, כאשר נגענו באפס קצהו של האי שטוף המים ומכוסה השלג במרבית ימות השנה (שבחלקם</a:t>
            </a:r>
          </a:p>
          <a:p>
            <a:pPr algn="ctr" eaLnBrk="1" hangingPunct="1">
              <a:spcBef>
                <a:spcPct val="0"/>
              </a:spcBef>
              <a:buClrTx/>
              <a:buFontTx/>
              <a:buNone/>
            </a:pPr>
            <a:r>
              <a:rPr lang="he-IL" altLang="he-IL" sz="3600" b="1">
                <a:solidFill>
                  <a:srgbClr val="FFFF00"/>
                </a:solidFill>
              </a:rPr>
              <a:t>ניראית השמש במשך כארבע שעות בלבד לאורך היממה), </a:t>
            </a:r>
            <a:endParaRPr lang="he-IL" altLang="he-IL" sz="2000" b="1"/>
          </a:p>
        </p:txBody>
      </p:sp>
      <p:sp>
        <p:nvSpPr>
          <p:cNvPr id="33796" name="TextBox 3">
            <a:extLst>
              <a:ext uri="{FF2B5EF4-FFF2-40B4-BE49-F238E27FC236}">
                <a16:creationId xmlns:a16="http://schemas.microsoft.com/office/drawing/2014/main" id="{6D64C223-D4D0-F4A0-729D-B51B60FD1F7A}"/>
              </a:ext>
            </a:extLst>
          </p:cNvPr>
          <p:cNvSpPr txBox="1">
            <a:spLocks noChangeArrowheads="1"/>
          </p:cNvSpPr>
          <p:nvPr/>
        </p:nvSpPr>
        <p:spPr bwMode="auto">
          <a:xfrm>
            <a:off x="179388" y="2671763"/>
            <a:ext cx="85725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e-IL" altLang="he-IL" sz="4400" b="1"/>
              <a:t>צילום ועריכת המצגת, (למעט תצלומי זרימת הלבה) – יגאל מורג.</a:t>
            </a:r>
            <a:br>
              <a:rPr lang="en-US" altLang="he-IL" sz="4400" b="1"/>
            </a:br>
            <a:br>
              <a:rPr lang="en-US" altLang="he-IL" sz="3600" b="1"/>
            </a:br>
            <a:r>
              <a:rPr lang="he-IL" altLang="he-IL" sz="3600" b="1"/>
              <a:t>לתגובות  – </a:t>
            </a:r>
            <a:r>
              <a:rPr lang="en-US" altLang="he-IL" sz="3600" b="1">
                <a:hlinkClick r:id="rId2"/>
              </a:rPr>
              <a:t>morag-i@013.net</a:t>
            </a:r>
            <a:r>
              <a:rPr lang="en-US" altLang="he-IL" sz="3600" b="1"/>
              <a:t>  </a:t>
            </a:r>
            <a:endParaRPr lang="he-IL" altLang="he-IL" sz="3600" b="1"/>
          </a:p>
        </p:txBody>
      </p:sp>
      <p:pic>
        <p:nvPicPr>
          <p:cNvPr id="33797" name="Picture 7" descr="EMAIL_~151">
            <a:extLst>
              <a:ext uri="{FF2B5EF4-FFF2-40B4-BE49-F238E27FC236}">
                <a16:creationId xmlns:a16="http://schemas.microsoft.com/office/drawing/2014/main" id="{A9FE08CA-0AD3-8552-B111-15CDA1EF7D3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39750" y="4576763"/>
            <a:ext cx="865188"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8" name="תיבת טקסט 1">
            <a:extLst>
              <a:ext uri="{FF2B5EF4-FFF2-40B4-BE49-F238E27FC236}">
                <a16:creationId xmlns:a16="http://schemas.microsoft.com/office/drawing/2014/main" id="{A8F66EB1-9AF0-95FF-F3CD-453E46FC938F}"/>
              </a:ext>
            </a:extLst>
          </p:cNvPr>
          <p:cNvSpPr txBox="1">
            <a:spLocks noChangeArrowheads="1"/>
          </p:cNvSpPr>
          <p:nvPr/>
        </p:nvSpPr>
        <p:spPr bwMode="auto">
          <a:xfrm>
            <a:off x="0" y="5516563"/>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FontTx/>
              <a:buNone/>
            </a:pPr>
            <a:r>
              <a:rPr lang="he-IL" altLang="he-IL" sz="4000" b="1">
                <a:solidFill>
                  <a:srgbClr val="FFC000"/>
                </a:solidFill>
              </a:rPr>
              <a:t>ולמעבר לאתר האינטרנט שלי – ליחצו  </a:t>
            </a:r>
            <a:r>
              <a:rPr lang="he-IL" altLang="he-IL" sz="4000" b="1">
                <a:solidFill>
                  <a:srgbClr val="FFFF00"/>
                </a:solidFill>
                <a:hlinkClick r:id="rId4"/>
              </a:rPr>
              <a:t>כאן</a:t>
            </a:r>
            <a:endParaRPr lang="he-IL" altLang="he-IL" sz="4000" b="1">
              <a:solidFill>
                <a:srgbClr val="FFFF00"/>
              </a:solidFill>
            </a:endParaRPr>
          </a:p>
        </p:txBody>
      </p:sp>
    </p:spTree>
  </p:cSld>
  <p:clrMapOvr>
    <a:masterClrMapping/>
  </p:clrMapOvr>
  <p:transition spd="slow">
    <p:split orient="vert"/>
  </p:transition>
</p:sld>
</file>

<file path=ppt/theme/theme1.xml><?xml version="1.0" encoding="utf-8"?>
<a:theme xmlns:a="http://schemas.openxmlformats.org/drawingml/2006/main" name="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Glass Layers</Template>
  <TotalTime>2161</TotalTime>
  <Words>1483</Words>
  <Application>Microsoft Office PowerPoint</Application>
  <PresentationFormat>‫הצגה על המסך (4:3)</PresentationFormat>
  <Paragraphs>68</Paragraphs>
  <Slides>20</Slides>
  <Notes>0</Notes>
  <HiddenSlides>0</HiddenSlides>
  <MMClips>0</MMClips>
  <ScaleCrop>false</ScaleCrop>
  <HeadingPairs>
    <vt:vector size="6" baseType="variant">
      <vt:variant>
        <vt:lpstr>גופנים בשימוש</vt:lpstr>
      </vt:variant>
      <vt:variant>
        <vt:i4>6</vt:i4>
      </vt:variant>
      <vt:variant>
        <vt:lpstr>ערכת נושא</vt:lpstr>
      </vt:variant>
      <vt:variant>
        <vt:i4>1</vt:i4>
      </vt:variant>
      <vt:variant>
        <vt:lpstr>כותרות שקופיות</vt:lpstr>
      </vt:variant>
      <vt:variant>
        <vt:i4>20</vt:i4>
      </vt:variant>
    </vt:vector>
  </HeadingPairs>
  <TitlesOfParts>
    <vt:vector size="27" baseType="lpstr">
      <vt:lpstr>Arial</vt:lpstr>
      <vt:lpstr>Arial Black</vt:lpstr>
      <vt:lpstr>Wingdings</vt:lpstr>
      <vt:lpstr>Times New Roman</vt:lpstr>
      <vt:lpstr>AlexandraH</vt:lpstr>
      <vt:lpstr>Open Sans Hebrew</vt:lpstr>
      <vt:lpstr>Glass Layers</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Style</dc:title>
  <dc:creator>מיס בלגיה</dc:creator>
  <cp:lastModifiedBy>יגאל מורג</cp:lastModifiedBy>
  <cp:revision>174</cp:revision>
  <dcterms:created xsi:type="dcterms:W3CDTF">2004-05-19T04:52:53Z</dcterms:created>
  <dcterms:modified xsi:type="dcterms:W3CDTF">2022-08-06T14:57:18Z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ife Style">
    <vt:lpwstr>11.09.04</vt:lpwstr>
  </property>
  <property fmtid="{D5CDD505-2E9C-101B-9397-08002B2CF9AE}" pid="3" name="NXTAG2">
    <vt:lpwstr>000800f875000000000001024140</vt:lpwstr>
  </property>
</Properties>
</file>