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303" r:id="rId2"/>
    <p:sldId id="261" r:id="rId3"/>
    <p:sldId id="266" r:id="rId4"/>
    <p:sldId id="267" r:id="rId5"/>
    <p:sldId id="268" r:id="rId6"/>
    <p:sldId id="269" r:id="rId7"/>
    <p:sldId id="270" r:id="rId8"/>
    <p:sldId id="262" r:id="rId9"/>
    <p:sldId id="263" r:id="rId10"/>
    <p:sldId id="264" r:id="rId11"/>
    <p:sldId id="265" r:id="rId12"/>
    <p:sldId id="258" r:id="rId13"/>
    <p:sldId id="257" r:id="rId14"/>
    <p:sldId id="260"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2923" autoAdjust="0"/>
  </p:normalViewPr>
  <p:slideViewPr>
    <p:cSldViewPr snapToGrid="0">
      <p:cViewPr varScale="1">
        <p:scale>
          <a:sx n="54" d="100"/>
          <a:sy n="54" d="100"/>
        </p:scale>
        <p:origin x="424"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he-IL"/>
              <a:t>לחץ כדי לערוך סגנון כותרת של תבנית בסיס</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2714701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736944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12404040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Date Placeholder 4"/>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40886799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Content Placeholder 3"/>
          <p:cNvSpPr>
            <a:spLocks noGrp="1"/>
          </p:cNvSpPr>
          <p:nvPr>
            <p:ph sz="half" idx="2"/>
          </p:nvPr>
        </p:nvSpPr>
        <p:spPr>
          <a:xfrm>
            <a:off x="629842" y="2505075"/>
            <a:ext cx="3868340"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Content Placeholder 5"/>
          <p:cNvSpPr>
            <a:spLocks noGrp="1"/>
          </p:cNvSpPr>
          <p:nvPr>
            <p:ph sz="quarter" idx="4"/>
          </p:nvPr>
        </p:nvSpPr>
        <p:spPr>
          <a:xfrm>
            <a:off x="4629150" y="2505075"/>
            <a:ext cx="3887391"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6"/>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3528239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11789716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28083365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he-IL"/>
              <a:t>לחץ כדי לערוך סגנון כותרת של תבנית בסיס</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27004263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a:t>לחץ על הסמל כדי להוסיף תמונה</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3594321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33729731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80DBEBAF-6BD3-429B-A234-A9CF1D69C088}"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9DACA4A4-5235-4AA8-B62A-08CC783D38CE}" type="slidenum">
              <a:rPr lang="he-IL" smtClean="0"/>
              <a:t>‹#›</a:t>
            </a:fld>
            <a:endParaRPr lang="he-IL"/>
          </a:p>
        </p:txBody>
      </p:sp>
    </p:spTree>
    <p:extLst>
      <p:ext uri="{BB962C8B-B14F-4D97-AF65-F5344CB8AC3E}">
        <p14:creationId xmlns:p14="http://schemas.microsoft.com/office/powerpoint/2010/main" val="1060658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כותרת ו-4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05EB452-5DE1-4BF4-8B8D-7E74DCA88D78}"/>
              </a:ext>
            </a:extLst>
          </p:cNvPr>
          <p:cNvSpPr>
            <a:spLocks noGrp="1"/>
          </p:cNvSpPr>
          <p:nvPr>
            <p:ph type="title" sz="quarter"/>
          </p:nvPr>
        </p:nvSpPr>
        <p:spPr>
          <a:xfrm>
            <a:off x="457200" y="274638"/>
            <a:ext cx="8229600" cy="1143000"/>
          </a:xfrm>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00655283-8238-4BF7-B09F-C7109257DA66}"/>
              </a:ext>
            </a:extLst>
          </p:cNvPr>
          <p:cNvSpPr>
            <a:spLocks noGrp="1"/>
          </p:cNvSpPr>
          <p:nvPr>
            <p:ph sz="quarter" idx="1"/>
          </p:nvPr>
        </p:nvSpPr>
        <p:spPr>
          <a:xfrm>
            <a:off x="457200" y="1600200"/>
            <a:ext cx="4038600" cy="21859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292FD313-97B2-46A2-915F-5FDB2E9D3FDC}"/>
              </a:ext>
            </a:extLst>
          </p:cNvPr>
          <p:cNvSpPr>
            <a:spLocks noGrp="1"/>
          </p:cNvSpPr>
          <p:nvPr>
            <p:ph sz="quarter" idx="2"/>
          </p:nvPr>
        </p:nvSpPr>
        <p:spPr>
          <a:xfrm>
            <a:off x="4648200" y="1600200"/>
            <a:ext cx="4038600" cy="21859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תוכן 4">
            <a:extLst>
              <a:ext uri="{FF2B5EF4-FFF2-40B4-BE49-F238E27FC236}">
                <a16:creationId xmlns:a16="http://schemas.microsoft.com/office/drawing/2014/main" id="{64E86445-9759-4BFF-9D51-7469037F8987}"/>
              </a:ext>
            </a:extLst>
          </p:cNvPr>
          <p:cNvSpPr>
            <a:spLocks noGrp="1"/>
          </p:cNvSpPr>
          <p:nvPr>
            <p:ph sz="quarter" idx="3"/>
          </p:nvPr>
        </p:nvSpPr>
        <p:spPr>
          <a:xfrm>
            <a:off x="457200" y="3938588"/>
            <a:ext cx="4038600" cy="2187575"/>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תוכן 5">
            <a:extLst>
              <a:ext uri="{FF2B5EF4-FFF2-40B4-BE49-F238E27FC236}">
                <a16:creationId xmlns:a16="http://schemas.microsoft.com/office/drawing/2014/main" id="{83F6E7A2-3953-463B-B772-1CF0FEBF1673}"/>
              </a:ext>
            </a:extLst>
          </p:cNvPr>
          <p:cNvSpPr>
            <a:spLocks noGrp="1"/>
          </p:cNvSpPr>
          <p:nvPr>
            <p:ph sz="quarter" idx="4"/>
          </p:nvPr>
        </p:nvSpPr>
        <p:spPr>
          <a:xfrm>
            <a:off x="4648200" y="3938588"/>
            <a:ext cx="4038600" cy="2187575"/>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4F7AF506-BEE8-45E1-A7A5-BE831B9B469F}"/>
              </a:ext>
            </a:extLst>
          </p:cNvPr>
          <p:cNvSpPr>
            <a:spLocks noGrp="1"/>
          </p:cNvSpPr>
          <p:nvPr>
            <p:ph type="dt" sz="half" idx="10"/>
          </p:nvPr>
        </p:nvSpPr>
        <p:spPr>
          <a:xfrm>
            <a:off x="457200" y="6245225"/>
            <a:ext cx="2133600" cy="476250"/>
          </a:xfrm>
        </p:spPr>
        <p:txBody>
          <a:bodyPr/>
          <a:lstStyle>
            <a:lvl1pPr>
              <a:defRPr/>
            </a:lvl1pPr>
          </a:lstStyle>
          <a:p>
            <a:endParaRPr lang="pt-BR" altLang="he-IL"/>
          </a:p>
        </p:txBody>
      </p:sp>
      <p:sp>
        <p:nvSpPr>
          <p:cNvPr id="8" name="מציין מיקום של כותרת תחתונה 7">
            <a:extLst>
              <a:ext uri="{FF2B5EF4-FFF2-40B4-BE49-F238E27FC236}">
                <a16:creationId xmlns:a16="http://schemas.microsoft.com/office/drawing/2014/main" id="{F14B9233-B8DF-4929-842E-EB3F79CBF9AD}"/>
              </a:ext>
            </a:extLst>
          </p:cNvPr>
          <p:cNvSpPr>
            <a:spLocks noGrp="1"/>
          </p:cNvSpPr>
          <p:nvPr>
            <p:ph type="ftr" sz="quarter" idx="11"/>
          </p:nvPr>
        </p:nvSpPr>
        <p:spPr>
          <a:xfrm>
            <a:off x="3124200" y="6245225"/>
            <a:ext cx="2895600" cy="476250"/>
          </a:xfrm>
        </p:spPr>
        <p:txBody>
          <a:bodyPr/>
          <a:lstStyle>
            <a:lvl1pPr>
              <a:defRPr/>
            </a:lvl1pPr>
          </a:lstStyle>
          <a:p>
            <a:endParaRPr lang="pt-BR" altLang="he-IL"/>
          </a:p>
        </p:txBody>
      </p:sp>
      <p:sp>
        <p:nvSpPr>
          <p:cNvPr id="9" name="מציין מיקום של מספר שקופית 8">
            <a:extLst>
              <a:ext uri="{FF2B5EF4-FFF2-40B4-BE49-F238E27FC236}">
                <a16:creationId xmlns:a16="http://schemas.microsoft.com/office/drawing/2014/main" id="{099ADAB5-A071-470F-AF31-D2166BF15D2F}"/>
              </a:ext>
            </a:extLst>
          </p:cNvPr>
          <p:cNvSpPr>
            <a:spLocks noGrp="1"/>
          </p:cNvSpPr>
          <p:nvPr>
            <p:ph type="sldNum" sz="quarter" idx="12"/>
          </p:nvPr>
        </p:nvSpPr>
        <p:spPr>
          <a:xfrm>
            <a:off x="6553200" y="6245225"/>
            <a:ext cx="2133600" cy="476250"/>
          </a:xfrm>
        </p:spPr>
        <p:txBody>
          <a:bodyPr/>
          <a:lstStyle>
            <a:lvl1pPr>
              <a:defRPr/>
            </a:lvl1pPr>
          </a:lstStyle>
          <a:p>
            <a:fld id="{E4E24ACA-5138-4C2D-828B-2918975E49AA}" type="slidenum">
              <a:rPr lang="he-IL" altLang="he-IL"/>
              <a:pPr/>
              <a:t>‹#›</a:t>
            </a:fld>
            <a:endParaRPr lang="pt-BR" altLang="he-IL"/>
          </a:p>
        </p:txBody>
      </p:sp>
    </p:spTree>
    <p:extLst>
      <p:ext uri="{BB962C8B-B14F-4D97-AF65-F5344CB8AC3E}">
        <p14:creationId xmlns:p14="http://schemas.microsoft.com/office/powerpoint/2010/main" val="1489219172"/>
      </p:ext>
    </p:extLst>
  </p:cSld>
  <p:clrMapOvr>
    <a:masterClrMapping/>
  </p:clrMapOvr>
  <p:transition spd="slow">
    <p:spli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DBEBAF-6BD3-429B-A234-A9CF1D69C088}" type="datetimeFigureOut">
              <a:rPr lang="he-IL" smtClean="0"/>
              <a:t>י"ז/תשרי/תשפ"ב</a:t>
            </a:fld>
            <a:endParaRPr lang="he-I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e-IL"/>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ACA4A4-5235-4AA8-B62A-08CC783D38CE}" type="slidenum">
              <a:rPr lang="he-IL" smtClean="0"/>
              <a:t>‹#›</a:t>
            </a:fld>
            <a:endParaRPr lang="he-IL"/>
          </a:p>
        </p:txBody>
      </p:sp>
    </p:spTree>
    <p:extLst>
      <p:ext uri="{BB962C8B-B14F-4D97-AF65-F5344CB8AC3E}">
        <p14:creationId xmlns:p14="http://schemas.microsoft.com/office/powerpoint/2010/main" val="1613828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image" Target="../media/image3.gif"/><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G"/><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jpe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4.JP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1.xml"/><Relationship Id="rId6" Type="http://schemas.openxmlformats.org/officeDocument/2006/relationships/image" Target="../media/image34.jpeg"/><Relationship Id="rId11" Type="http://schemas.openxmlformats.org/officeDocument/2006/relationships/image" Target="../media/image39.jpeg"/><Relationship Id="rId5" Type="http://schemas.openxmlformats.org/officeDocument/2006/relationships/image" Target="../media/image33.jpeg"/><Relationship Id="rId10" Type="http://schemas.openxmlformats.org/officeDocument/2006/relationships/image" Target="../media/image38.jpeg"/><Relationship Id="rId4" Type="http://schemas.openxmlformats.org/officeDocument/2006/relationships/image" Target="../media/image32.jpeg"/><Relationship Id="rId9" Type="http://schemas.openxmlformats.org/officeDocument/2006/relationships/image" Target="../media/image37.jpeg"/></Relationships>
</file>

<file path=ppt/slides/_rels/slide9.xml.rels><?xml version="1.0" encoding="UTF-8" standalone="yes"?>
<Relationships xmlns="http://schemas.openxmlformats.org/package/2006/relationships"><Relationship Id="rId8" Type="http://schemas.openxmlformats.org/officeDocument/2006/relationships/image" Target="../media/image46.JPG"/><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jpeg"/><Relationship Id="rId1" Type="http://schemas.openxmlformats.org/officeDocument/2006/relationships/slideLayout" Target="../slideLayouts/slideLayout1.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G"/></Relationships>
</file>

<file path=ppt/slides/_rels/slide1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eg"/><Relationship Id="rId1" Type="http://schemas.openxmlformats.org/officeDocument/2006/relationships/slideLayout" Target="../slideLayouts/slideLayout1.xml"/><Relationship Id="rId4" Type="http://schemas.openxmlformats.org/officeDocument/2006/relationships/image" Target="../media/image49.JP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image" Target="../media/image50.jpeg"/><Relationship Id="rId1" Type="http://schemas.openxmlformats.org/officeDocument/2006/relationships/slideLayout" Target="../slideLayouts/slideLayout1.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 Id="rId9" Type="http://schemas.openxmlformats.org/officeDocument/2006/relationships/image" Target="../media/image57.jpeg"/></Relationships>
</file>

<file path=ppt/slides/_rels/slide1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g"/><Relationship Id="rId1" Type="http://schemas.openxmlformats.org/officeDocument/2006/relationships/slideLayout" Target="../slideLayouts/slideLayout1.xml"/><Relationship Id="rId5" Type="http://schemas.openxmlformats.org/officeDocument/2006/relationships/image" Target="../media/image61.JPG"/><Relationship Id="rId4" Type="http://schemas.openxmlformats.org/officeDocument/2006/relationships/image" Target="../media/image60.JPG"/></Relationships>
</file>

<file path=ppt/slides/_rels/slide13.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jpeg"/><Relationship Id="rId1" Type="http://schemas.openxmlformats.org/officeDocument/2006/relationships/slideLayout" Target="../slideLayouts/slideLayout1.xml"/><Relationship Id="rId5" Type="http://schemas.openxmlformats.org/officeDocument/2006/relationships/image" Target="../media/image65.JPG"/><Relationship Id="rId4" Type="http://schemas.openxmlformats.org/officeDocument/2006/relationships/image" Target="../media/image64.jpeg"/></Relationships>
</file>

<file path=ppt/slides/_rels/slide14.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hyperlink" Target="mailto:Morag-i@013.net"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3" name="Picture 7">
            <a:extLst>
              <a:ext uri="{FF2B5EF4-FFF2-40B4-BE49-F238E27FC236}">
                <a16:creationId xmlns:a16="http://schemas.microsoft.com/office/drawing/2014/main" id="{3D285835-8A2D-4C72-A3A6-5B06F003C46B}"/>
              </a:ext>
            </a:extLst>
          </p:cNvPr>
          <p:cNvPicPr>
            <a:picLocks noGrp="1" noChangeAspect="1" noChangeArrowheads="1" noCrop="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457200" y="2293938"/>
            <a:ext cx="4038600" cy="7985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0186" name="Picture 10">
            <a:extLst>
              <a:ext uri="{FF2B5EF4-FFF2-40B4-BE49-F238E27FC236}">
                <a16:creationId xmlns:a16="http://schemas.microsoft.com/office/drawing/2014/main" id="{7A2FC813-0EBF-4DCC-8F73-2CCA02EE0B40}"/>
              </a:ext>
            </a:extLst>
          </p:cNvPr>
          <p:cNvPicPr>
            <a:picLocks noGrp="1" noChangeAspect="1" noChangeArrowheads="1" noCrop="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648200" y="2293938"/>
            <a:ext cx="4038600" cy="7985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0189" name="Picture 13">
            <a:extLst>
              <a:ext uri="{FF2B5EF4-FFF2-40B4-BE49-F238E27FC236}">
                <a16:creationId xmlns:a16="http://schemas.microsoft.com/office/drawing/2014/main" id="{0E4ABFCC-0DF7-4615-8DD5-61A1A5D7045F}"/>
              </a:ext>
            </a:extLst>
          </p:cNvPr>
          <p:cNvPicPr>
            <a:picLocks noGrp="1" noChangeAspect="1" noChangeArrowheads="1" noCrop="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457200" y="4632325"/>
            <a:ext cx="4038600" cy="7985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0192" name="Picture 16">
            <a:extLst>
              <a:ext uri="{FF2B5EF4-FFF2-40B4-BE49-F238E27FC236}">
                <a16:creationId xmlns:a16="http://schemas.microsoft.com/office/drawing/2014/main" id="{F580DCF2-5E8B-4FFF-BDA8-B727B97E2061}"/>
              </a:ext>
            </a:extLst>
          </p:cNvPr>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3708400" y="476250"/>
            <a:ext cx="4038600" cy="7985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0195" name="Picture 19">
            <a:extLst>
              <a:ext uri="{FF2B5EF4-FFF2-40B4-BE49-F238E27FC236}">
                <a16:creationId xmlns:a16="http://schemas.microsoft.com/office/drawing/2014/main" id="{97A72FBF-5E50-4DF0-86E9-D443D7B5981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051050" y="1700213"/>
            <a:ext cx="4038600" cy="79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96" name="Picture 20">
            <a:extLst>
              <a:ext uri="{FF2B5EF4-FFF2-40B4-BE49-F238E27FC236}">
                <a16:creationId xmlns:a16="http://schemas.microsoft.com/office/drawing/2014/main" id="{CA8C5178-49CC-40FB-BF2A-8C604965D24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55650" y="3141663"/>
            <a:ext cx="4038600" cy="79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97" name="Picture 21">
            <a:extLst>
              <a:ext uri="{FF2B5EF4-FFF2-40B4-BE49-F238E27FC236}">
                <a16:creationId xmlns:a16="http://schemas.microsoft.com/office/drawing/2014/main" id="{7C4E031F-B2BB-4198-8FDC-9217BD25BD5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4787900" y="2565400"/>
            <a:ext cx="4038600" cy="71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מלבן 8">
            <a:extLst>
              <a:ext uri="{FF2B5EF4-FFF2-40B4-BE49-F238E27FC236}">
                <a16:creationId xmlns:a16="http://schemas.microsoft.com/office/drawing/2014/main" id="{343CA862-DD2C-44DE-A07B-7B215AB32E32}"/>
              </a:ext>
            </a:extLst>
          </p:cNvPr>
          <p:cNvSpPr/>
          <p:nvPr/>
        </p:nvSpPr>
        <p:spPr>
          <a:xfrm>
            <a:off x="0" y="0"/>
            <a:ext cx="9066882" cy="2427588"/>
          </a:xfrm>
          <a:prstGeom prst="rect">
            <a:avLst/>
          </a:prstGeom>
          <a:solidFill>
            <a:schemeClr val="accent4">
              <a:lumMod val="50000"/>
            </a:schemeClr>
          </a:solidFill>
        </p:spPr>
        <p:txBody>
          <a:bodyPr wrap="square" lIns="91440" tIns="45720" rIns="91440" bIns="45720">
            <a:spAutoFit/>
          </a:bodyPr>
          <a:lstStyle/>
          <a:p>
            <a:pPr algn="ctr">
              <a:lnSpc>
                <a:spcPts val="9000"/>
              </a:lnSpc>
            </a:pPr>
            <a:r>
              <a:rPr lang="he-IL"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מוזיאון רוקפלר לארכיאולוגיה</a:t>
            </a:r>
            <a:r>
              <a:rPr lang="en-US"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he-IL" sz="9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p>
        </p:txBody>
      </p:sp>
      <p:pic>
        <p:nvPicPr>
          <p:cNvPr id="10" name="תמונה 9" descr="תמונה שמכילה בניין, שמים, חוץ, ישן&#10;&#10;התיאור נוצר באופן אוטומטי">
            <a:extLst>
              <a:ext uri="{FF2B5EF4-FFF2-40B4-BE49-F238E27FC236}">
                <a16:creationId xmlns:a16="http://schemas.microsoft.com/office/drawing/2014/main" id="{973B69EB-6254-4F8A-B212-5C9AF39246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34394"/>
            <a:ext cx="9144000" cy="4214944"/>
          </a:xfrm>
          <a:prstGeom prst="rect">
            <a:avLst/>
          </a:prstGeom>
        </p:spPr>
      </p:pic>
      <p:sp>
        <p:nvSpPr>
          <p:cNvPr id="11" name="תיבת טקסט 10">
            <a:extLst>
              <a:ext uri="{FF2B5EF4-FFF2-40B4-BE49-F238E27FC236}">
                <a16:creationId xmlns:a16="http://schemas.microsoft.com/office/drawing/2014/main" id="{DD921735-CB69-4B99-AEF9-4095AAAC6D37}"/>
              </a:ext>
            </a:extLst>
          </p:cNvPr>
          <p:cNvSpPr txBox="1"/>
          <p:nvPr/>
        </p:nvSpPr>
        <p:spPr>
          <a:xfrm>
            <a:off x="1068778" y="6259343"/>
            <a:ext cx="7998103" cy="584775"/>
          </a:xfrm>
          <a:prstGeom prst="rect">
            <a:avLst/>
          </a:prstGeom>
          <a:noFill/>
        </p:spPr>
        <p:txBody>
          <a:bodyPr wrap="square" rtlCol="1">
            <a:spAutoFit/>
          </a:bodyPr>
          <a:lstStyle/>
          <a:p>
            <a:pPr algn="r"/>
            <a:r>
              <a:rPr lang="he-IL" sz="3200" b="1" dirty="0">
                <a:solidFill>
                  <a:schemeClr val="bg1"/>
                </a:solidFill>
              </a:rPr>
              <a:t> צילום ועריכה – יגאל מורג.  ברקע – </a:t>
            </a:r>
            <a:r>
              <a:rPr lang="he-IL" sz="3200" b="1" dirty="0" err="1">
                <a:solidFill>
                  <a:schemeClr val="bg1"/>
                </a:solidFill>
              </a:rPr>
              <a:t>ארנחואז</a:t>
            </a:r>
            <a:r>
              <a:rPr lang="he-IL" sz="3200" b="1" dirty="0">
                <a:solidFill>
                  <a:schemeClr val="bg1"/>
                </a:solidFill>
              </a:rPr>
              <a:t>. </a:t>
            </a:r>
          </a:p>
        </p:txBody>
      </p:sp>
      <p:pic>
        <p:nvPicPr>
          <p:cNvPr id="12" name="תמונה 11" descr="speakers on">
            <a:extLst>
              <a:ext uri="{FF2B5EF4-FFF2-40B4-BE49-F238E27FC236}">
                <a16:creationId xmlns:a16="http://schemas.microsoft.com/office/drawing/2014/main" id="{87AFACB9-3A0A-478A-8227-10BAD7E712D5}"/>
              </a:ext>
            </a:extLst>
          </p:cNvPr>
          <p:cNvPicPr/>
          <p:nvPr/>
        </p:nvPicPr>
        <p:blipFill>
          <a:blip r:embed="rId5" cstate="print"/>
          <a:srcRect/>
          <a:stretch>
            <a:fillRect/>
          </a:stretch>
        </p:blipFill>
        <p:spPr bwMode="auto">
          <a:xfrm rot="19352424">
            <a:off x="-61471" y="5504183"/>
            <a:ext cx="1646403" cy="1555417"/>
          </a:xfrm>
          <a:prstGeom prst="rect">
            <a:avLst/>
          </a:prstGeom>
          <a:noFill/>
        </p:spPr>
      </p:pic>
    </p:spTree>
  </p:cSld>
  <p:clrMapOvr>
    <a:masterClrMapping/>
  </p:clrMapOvr>
  <p:transition spd="slow">
    <p:split/>
    <p:sndAc>
      <p:stSnd loop="1">
        <p:snd r:embed="rId2" name="Zamfir - Aranjuez mon amour.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2D5BFF04-6726-4640-8F45-A2A2C0C16449}"/>
              </a:ext>
            </a:extLst>
          </p:cNvPr>
          <p:cNvSpPr txBox="1"/>
          <p:nvPr/>
        </p:nvSpPr>
        <p:spPr>
          <a:xfrm>
            <a:off x="134911" y="0"/>
            <a:ext cx="8814218" cy="6370975"/>
          </a:xfrm>
          <a:prstGeom prst="rect">
            <a:avLst/>
          </a:prstGeom>
          <a:noFill/>
        </p:spPr>
        <p:txBody>
          <a:bodyPr wrap="square" rtlCol="1">
            <a:spAutoFit/>
          </a:bodyPr>
          <a:lstStyle/>
          <a:p>
            <a:pPr algn="ctr"/>
            <a:r>
              <a:rPr lang="he-IL" sz="2400" b="1" i="0" dirty="0">
                <a:solidFill>
                  <a:schemeClr val="bg1"/>
                </a:solidFill>
                <a:effectLst/>
                <a:latin typeface="simplerregular"/>
              </a:rPr>
              <a:t>מוזיאון רוקפלר, הקרוי על שם האיש שמימן את הקמתו</a:t>
            </a:r>
            <a:r>
              <a:rPr lang="he-IL" sz="2400" b="1" dirty="0">
                <a:solidFill>
                  <a:schemeClr val="bg1"/>
                </a:solidFill>
                <a:latin typeface="simplerregular"/>
              </a:rPr>
              <a:t> - </a:t>
            </a:r>
            <a:r>
              <a:rPr lang="he-IL" sz="2400" b="1" i="0" dirty="0">
                <a:solidFill>
                  <a:schemeClr val="bg1"/>
                </a:solidFill>
                <a:effectLst/>
                <a:latin typeface="simplerregular"/>
              </a:rPr>
              <a:t>ג'ון רוקפלר הבן, הוא הבניין הראשון שתוכנן להיות מוזיאון לעתיקות </a:t>
            </a:r>
            <a:r>
              <a:rPr lang="he-IL" sz="2400" b="1" i="0" dirty="0" err="1">
                <a:solidFill>
                  <a:schemeClr val="bg1"/>
                </a:solidFill>
                <a:effectLst/>
                <a:latin typeface="simplerregular"/>
              </a:rPr>
              <a:t>בפלסטינה</a:t>
            </a:r>
            <a:r>
              <a:rPr lang="he-IL" sz="2400" b="1" i="0" dirty="0">
                <a:solidFill>
                  <a:schemeClr val="bg1"/>
                </a:solidFill>
                <a:effectLst/>
                <a:latin typeface="simplerregular"/>
              </a:rPr>
              <a:t> של ימי המנדט הבריטי. הוא נבנה בשנים 1930 עד 1935 ונחשב פנינה אדריכלית בנוף הירושלמי וציון דרך בתולדות האדריכלות המודרנית בארץ.   המוזיאון תוכנן בידי אדריכל המנדט הידוע, אוסטן סנט ברב הריסון. הוא ביקש למזג בו מסורות אדריכליות מערביות ומזרחיות עם חידושים אדריכליים בני-זמנו. </a:t>
            </a:r>
            <a:r>
              <a:rPr lang="he-IL" sz="2400" b="1" i="0" dirty="0" err="1">
                <a:solidFill>
                  <a:schemeClr val="bg1"/>
                </a:solidFill>
                <a:effectLst/>
                <a:latin typeface="simplerregular"/>
              </a:rPr>
              <a:t>תכניתו</a:t>
            </a:r>
            <a:r>
              <a:rPr lang="he-IL" sz="2400" b="1" i="0" dirty="0">
                <a:solidFill>
                  <a:schemeClr val="bg1"/>
                </a:solidFill>
                <a:effectLst/>
                <a:latin typeface="simplerregular"/>
              </a:rPr>
              <a:t> הכללית של המבנה מזכירה מצודות אירופיות מימי-הביניים, ושני האולמות המרכזיים שלו מזכירים את החלל הפנימי של קתדרלות. עיצובן של הכיפות, של </a:t>
            </a:r>
            <a:r>
              <a:rPr lang="he-IL" sz="2400" b="1" i="0" dirty="0" err="1">
                <a:solidFill>
                  <a:schemeClr val="bg1"/>
                </a:solidFill>
                <a:effectLst/>
                <a:latin typeface="simplerregular"/>
              </a:rPr>
              <a:t>הקימרונות</a:t>
            </a:r>
            <a:r>
              <a:rPr lang="he-IL" sz="2400" b="1" i="0" dirty="0">
                <a:solidFill>
                  <a:schemeClr val="bg1"/>
                </a:solidFill>
                <a:effectLst/>
                <a:latin typeface="simplerregular"/>
              </a:rPr>
              <a:t>    ושל הקשתות שאוב מהאדריכלות המוסלמית והחצר הפנימית עם הבריכה שבמרכזה מושפעות מארמון אלהמברה שבספרד. במבנה קבועות יצירות אמנות מאת האמן הבריטי אריק גיל: עשרה תבליטים בחצר הפנימית המייצגים את התרבויות שהטביעו את חותמן באזור; תבליט נוסף המשולב בחזית הבניין; וכתובות החקוקות על קירות המוזיאון באנגלית, בעברית ובערבית וצבועות אדום. אריחי הקרמיקה בגוני כחול וטורקיז המעטרים את הגומחה בחצר הפנימית הם מעשה </a:t>
            </a:r>
            <a:br>
              <a:rPr lang="en-US" sz="2400" b="1" i="0" dirty="0">
                <a:solidFill>
                  <a:schemeClr val="bg1"/>
                </a:solidFill>
                <a:effectLst/>
                <a:latin typeface="simplerregular"/>
              </a:rPr>
            </a:br>
            <a:r>
              <a:rPr lang="he-IL" sz="2400" b="1" i="0" dirty="0">
                <a:solidFill>
                  <a:schemeClr val="bg1"/>
                </a:solidFill>
                <a:effectLst/>
                <a:latin typeface="simplerregular"/>
              </a:rPr>
              <a:t>ידי האמן הארמני דוד </a:t>
            </a:r>
            <a:r>
              <a:rPr lang="he-IL" sz="2400" b="1" i="0" dirty="0" err="1">
                <a:solidFill>
                  <a:schemeClr val="bg1"/>
                </a:solidFill>
                <a:effectLst/>
                <a:latin typeface="simplerregular"/>
              </a:rPr>
              <a:t>אוהנסיאן</a:t>
            </a:r>
            <a:r>
              <a:rPr lang="he-IL" sz="2400" b="1" i="0" dirty="0">
                <a:solidFill>
                  <a:schemeClr val="bg1"/>
                </a:solidFill>
                <a:effectLst/>
                <a:latin typeface="simplerregular"/>
              </a:rPr>
              <a:t>.</a:t>
            </a:r>
          </a:p>
        </p:txBody>
      </p:sp>
    </p:spTree>
    <p:extLst>
      <p:ext uri="{BB962C8B-B14F-4D97-AF65-F5344CB8AC3E}">
        <p14:creationId xmlns:p14="http://schemas.microsoft.com/office/powerpoint/2010/main" val="19618428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תמונה 13" descr="תמונה שמכילה קיר, אבן&#10;&#10;התיאור נוצר באופן אוטומטי">
            <a:extLst>
              <a:ext uri="{FF2B5EF4-FFF2-40B4-BE49-F238E27FC236}">
                <a16:creationId xmlns:a16="http://schemas.microsoft.com/office/drawing/2014/main" id="{59640576-EDA9-4545-9AF9-E607A818CE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9208" y="35805"/>
            <a:ext cx="4575149" cy="6858000"/>
          </a:xfrm>
          <a:prstGeom prst="rect">
            <a:avLst/>
          </a:prstGeom>
        </p:spPr>
      </p:pic>
      <p:pic>
        <p:nvPicPr>
          <p:cNvPr id="12" name="תמונה 11" descr="תמונה שמכילה פסל, בניין, ערימה, אבן&#10;&#10;התיאור נוצר באופן אוטומטי">
            <a:extLst>
              <a:ext uri="{FF2B5EF4-FFF2-40B4-BE49-F238E27FC236}">
                <a16:creationId xmlns:a16="http://schemas.microsoft.com/office/drawing/2014/main" id="{10F9D3C6-055E-4488-B0EB-262DE027F9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26" y="1032579"/>
            <a:ext cx="9199282" cy="5825421"/>
          </a:xfrm>
          <a:prstGeom prst="rect">
            <a:avLst/>
          </a:prstGeom>
        </p:spPr>
      </p:pic>
      <p:pic>
        <p:nvPicPr>
          <p:cNvPr id="10" name="תמונה 9" descr="תמונה שמכילה בניין, פסל, חומרי בנייה, אבן&#10;&#10;התיאור נוצר באופן אוטומטי">
            <a:extLst>
              <a:ext uri="{FF2B5EF4-FFF2-40B4-BE49-F238E27FC236}">
                <a16:creationId xmlns:a16="http://schemas.microsoft.com/office/drawing/2014/main" id="{221793AD-1A9F-4083-BA2D-B3EE0A59E0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6166"/>
            <a:ext cx="9254561" cy="6858000"/>
          </a:xfrm>
          <a:prstGeom prst="rect">
            <a:avLst/>
          </a:prstGeom>
        </p:spPr>
      </p:pic>
      <p:pic>
        <p:nvPicPr>
          <p:cNvPr id="8" name="תנה 7" descr="תמונה שמכילה קרקע&#10;&#10;התיאור נוצר באופן אוטומטי">
            <a:extLst>
              <a:ext uri="{FF2B5EF4-FFF2-40B4-BE49-F238E27FC236}">
                <a16:creationId xmlns:a16="http://schemas.microsoft.com/office/drawing/2014/main" id="{959BF2E6-CCD1-431A-9B71-ACDB6A1CB3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853" y="593223"/>
            <a:ext cx="9291414" cy="6310943"/>
          </a:xfrm>
          <a:prstGeom prst="rect">
            <a:avLst/>
          </a:prstGeom>
        </p:spPr>
      </p:pic>
      <p:sp>
        <p:nvSpPr>
          <p:cNvPr id="5" name="תיבת טקסט 4">
            <a:extLst>
              <a:ext uri="{FF2B5EF4-FFF2-40B4-BE49-F238E27FC236}">
                <a16:creationId xmlns:a16="http://schemas.microsoft.com/office/drawing/2014/main" id="{710C369A-FE8E-4B2C-8271-8D51D9081BF8}"/>
              </a:ext>
            </a:extLst>
          </p:cNvPr>
          <p:cNvSpPr txBox="1"/>
          <p:nvPr/>
        </p:nvSpPr>
        <p:spPr>
          <a:xfrm>
            <a:off x="0" y="0"/>
            <a:ext cx="9217708" cy="630942"/>
          </a:xfrm>
          <a:prstGeom prst="rect">
            <a:avLst/>
          </a:prstGeom>
          <a:solidFill>
            <a:schemeClr val="accent4">
              <a:lumMod val="50000"/>
            </a:schemeClr>
          </a:solidFill>
        </p:spPr>
        <p:txBody>
          <a:bodyPr wrap="square" rtlCol="1">
            <a:spAutoFit/>
          </a:bodyPr>
          <a:lstStyle/>
          <a:p>
            <a:pPr algn="ctr">
              <a:lnSpc>
                <a:spcPts val="2100"/>
              </a:lnSpc>
            </a:pPr>
            <a:r>
              <a:rPr lang="he-IL" sz="2000" b="1" dirty="0">
                <a:solidFill>
                  <a:schemeClr val="bg1"/>
                </a:solidFill>
              </a:rPr>
              <a:t>כך </a:t>
            </a:r>
            <a:r>
              <a:rPr lang="he-IL" sz="2000" b="1" dirty="0" err="1">
                <a:solidFill>
                  <a:schemeClr val="bg1"/>
                </a:solidFill>
              </a:rPr>
              <a:t>ניראית</a:t>
            </a:r>
            <a:r>
              <a:rPr lang="he-IL" sz="2000" b="1" dirty="0">
                <a:solidFill>
                  <a:schemeClr val="bg1"/>
                </a:solidFill>
              </a:rPr>
              <a:t> החצר הפנימית של המוזיאון, כשמשני </a:t>
            </a:r>
            <a:r>
              <a:rPr lang="he-IL" sz="2000" b="1" dirty="0" err="1">
                <a:solidFill>
                  <a:schemeClr val="bg1"/>
                </a:solidFill>
              </a:rPr>
              <a:t>צידיה</a:t>
            </a:r>
            <a:r>
              <a:rPr lang="he-IL" sz="2000" b="1" dirty="0">
                <a:solidFill>
                  <a:schemeClr val="bg1"/>
                </a:solidFill>
              </a:rPr>
              <a:t> (המקורים) ניצבים מוצגים שונים, כפי שתראו בהמשך...</a:t>
            </a:r>
          </a:p>
        </p:txBody>
      </p:sp>
      <p:pic>
        <p:nvPicPr>
          <p:cNvPr id="9" name="תמונה 8" descr="תמונה שמכילה בניין, שמים, חוץ, קשת&#10;&#10;התיאור נוצר באופן אוטומטי">
            <a:extLst>
              <a:ext uri="{FF2B5EF4-FFF2-40B4-BE49-F238E27FC236}">
                <a16:creationId xmlns:a16="http://schemas.microsoft.com/office/drawing/2014/main" id="{3EDEFE74-9F44-47C0-BA53-A9EA5C6D60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427" y="588042"/>
            <a:ext cx="9309843" cy="6310943"/>
          </a:xfrm>
          <a:prstGeom prst="rect">
            <a:avLst/>
          </a:prstGeom>
        </p:spPr>
      </p:pic>
      <p:sp>
        <p:nvSpPr>
          <p:cNvPr id="6" name="תיבת טקסט 5">
            <a:extLst>
              <a:ext uri="{FF2B5EF4-FFF2-40B4-BE49-F238E27FC236}">
                <a16:creationId xmlns:a16="http://schemas.microsoft.com/office/drawing/2014/main" id="{8D970F51-1141-4E53-8130-A6442CE7480B}"/>
              </a:ext>
            </a:extLst>
          </p:cNvPr>
          <p:cNvSpPr txBox="1"/>
          <p:nvPr/>
        </p:nvSpPr>
        <p:spPr>
          <a:xfrm>
            <a:off x="-26034" y="30624"/>
            <a:ext cx="9309843" cy="1169551"/>
          </a:xfrm>
          <a:prstGeom prst="rect">
            <a:avLst/>
          </a:prstGeom>
          <a:solidFill>
            <a:schemeClr val="accent4">
              <a:lumMod val="50000"/>
            </a:schemeClr>
          </a:solidFill>
        </p:spPr>
        <p:txBody>
          <a:bodyPr wrap="square" rtlCol="1">
            <a:spAutoFit/>
          </a:bodyPr>
          <a:lstStyle/>
          <a:p>
            <a:pPr algn="ctr">
              <a:lnSpc>
                <a:spcPts val="2100"/>
              </a:lnSpc>
            </a:pPr>
            <a:r>
              <a:rPr lang="he-IL" sz="2000" b="1" i="0" dirty="0">
                <a:solidFill>
                  <a:schemeClr val="bg1"/>
                </a:solidFill>
                <a:effectLst/>
                <a:latin typeface="simplerregular"/>
              </a:rPr>
              <a:t>המוזיאון נפתח לקהל בחודש ינואר 1938. בשנת 1948, כשעבר חלקה המזרחי של  ירושלים לשלטון ירדן, מונתה מועצת נאמנים בינלאומית לנהל את המוזיאון. ב-1967,  לאחר מלחמת ששת הימים הופקד מוזיאון ישראל על התצוגה, והוא שומר עד היום על אופייה המקורי.  </a:t>
            </a:r>
          </a:p>
        </p:txBody>
      </p:sp>
    </p:spTree>
    <p:extLst>
      <p:ext uri="{BB962C8B-B14F-4D97-AF65-F5344CB8AC3E}">
        <p14:creationId xmlns:p14="http://schemas.microsoft.com/office/powerpoint/2010/main" val="34343662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6"/>
                                        </p:tgtEl>
                                      </p:cBhvr>
                                    </p:animEffect>
                                    <p:anim calcmode="lin" valueType="num">
                                      <p:cBhvr>
                                        <p:cTn id="7" dur="1000"/>
                                        <p:tgtEl>
                                          <p:spTgt spid="6"/>
                                        </p:tgtEl>
                                        <p:attrNameLst>
                                          <p:attrName>ppt_x</p:attrName>
                                        </p:attrNameLst>
                                      </p:cBhvr>
                                      <p:tavLst>
                                        <p:tav tm="0">
                                          <p:val>
                                            <p:strVal val="ppt_x"/>
                                          </p:val>
                                        </p:tav>
                                        <p:tav tm="100000">
                                          <p:val>
                                            <p:strVal val="ppt_x"/>
                                          </p:val>
                                        </p:tav>
                                      </p:tavLst>
                                    </p:anim>
                                    <p:anim calcmode="lin" valueType="num">
                                      <p:cBhvr>
                                        <p:cTn id="8" dur="1000"/>
                                        <p:tgtEl>
                                          <p:spTgt spid="6"/>
                                        </p:tgtEl>
                                        <p:attrNameLst>
                                          <p:attrName>ppt_y</p:attrName>
                                        </p:attrNameLst>
                                      </p:cBhvr>
                                      <p:tavLst>
                                        <p:tav tm="0">
                                          <p:val>
                                            <p:strVal val="ppt_y"/>
                                          </p:val>
                                        </p:tav>
                                        <p:tav tm="100000">
                                          <p:val>
                                            <p:strVal val="ppt_y-.1"/>
                                          </p:val>
                                        </p:tav>
                                      </p:tavLst>
                                    </p:anim>
                                    <p:set>
                                      <p:cBhvr>
                                        <p:cTn id="9" dur="1" fill="hold">
                                          <p:stCondLst>
                                            <p:cond delay="999"/>
                                          </p:stCondLst>
                                        </p:cTn>
                                        <p:tgtEl>
                                          <p:spTgt spid="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0" presetClass="exit" presetSubtype="0" fill="hold" nodeType="clickEffect">
                                  <p:stCondLst>
                                    <p:cond delay="0"/>
                                  </p:stCondLst>
                                  <p:childTnLst>
                                    <p:animEffect transition="out" filter="wedge">
                                      <p:cBhvr>
                                        <p:cTn id="13" dur="1000"/>
                                        <p:tgtEl>
                                          <p:spTgt spid="9"/>
                                        </p:tgtEl>
                                      </p:cBhvr>
                                    </p:animEffect>
                                    <p:set>
                                      <p:cBhvr>
                                        <p:cTn id="14" dur="1" fill="hold">
                                          <p:stCondLst>
                                            <p:cond delay="999"/>
                                          </p:stCondLst>
                                        </p:cTn>
                                        <p:tgtEl>
                                          <p:spTgt spid="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0" presetClass="exit" presetSubtype="0" fill="hold" nodeType="clickEffect">
                                  <p:stCondLst>
                                    <p:cond delay="0"/>
                                  </p:stCondLst>
                                  <p:childTnLst>
                                    <p:animEffect transition="out" filter="wedge">
                                      <p:cBhvr>
                                        <p:cTn id="18" dur="1000"/>
                                        <p:tgtEl>
                                          <p:spTgt spid="8"/>
                                        </p:tgtEl>
                                      </p:cBhvr>
                                    </p:animEffect>
                                    <p:set>
                                      <p:cBhvr>
                                        <p:cTn id="19" dur="1" fill="hold">
                                          <p:stCondLst>
                                            <p:cond delay="999"/>
                                          </p:stCondLst>
                                        </p:cTn>
                                        <p:tgtEl>
                                          <p:spTgt spid="8"/>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0" presetClass="exit" presetSubtype="0" fill="hold" nodeType="clickEffect">
                                  <p:stCondLst>
                                    <p:cond delay="0"/>
                                  </p:stCondLst>
                                  <p:childTnLst>
                                    <p:animEffect transition="out" filter="wedge">
                                      <p:cBhvr>
                                        <p:cTn id="23" dur="1000"/>
                                        <p:tgtEl>
                                          <p:spTgt spid="10"/>
                                        </p:tgtEl>
                                      </p:cBhvr>
                                    </p:animEffect>
                                    <p:set>
                                      <p:cBhvr>
                                        <p:cTn id="24" dur="1" fill="hold">
                                          <p:stCondLst>
                                            <p:cond delay="999"/>
                                          </p:stCondLst>
                                        </p:cTn>
                                        <p:tgtEl>
                                          <p:spTgt spid="10"/>
                                        </p:tgtEl>
                                        <p:attrNameLst>
                                          <p:attrName>style.visibility</p:attrName>
                                        </p:attrNameLst>
                                      </p:cBhvr>
                                      <p:to>
                                        <p:strVal val="hidden"/>
                                      </p:to>
                                    </p:set>
                                  </p:childTnLst>
                                </p:cTn>
                              </p:par>
                              <p:par>
                                <p:cTn id="25" presetID="47" presetClass="exit" presetSubtype="0" fill="hold" grpId="0" nodeType="withEffect">
                                  <p:stCondLst>
                                    <p:cond delay="0"/>
                                  </p:stCondLst>
                                  <p:childTnLst>
                                    <p:animEffect transition="out" filter="fade">
                                      <p:cBhvr>
                                        <p:cTn id="26" dur="1000"/>
                                        <p:tgtEl>
                                          <p:spTgt spid="5"/>
                                        </p:tgtEl>
                                      </p:cBhvr>
                                    </p:animEffect>
                                    <p:anim calcmode="lin" valueType="num">
                                      <p:cBhvr>
                                        <p:cTn id="27" dur="1000"/>
                                        <p:tgtEl>
                                          <p:spTgt spid="5"/>
                                        </p:tgtEl>
                                        <p:attrNameLst>
                                          <p:attrName>ppt_x</p:attrName>
                                        </p:attrNameLst>
                                      </p:cBhvr>
                                      <p:tavLst>
                                        <p:tav tm="0">
                                          <p:val>
                                            <p:strVal val="ppt_x"/>
                                          </p:val>
                                        </p:tav>
                                        <p:tav tm="100000">
                                          <p:val>
                                            <p:strVal val="ppt_x"/>
                                          </p:val>
                                        </p:tav>
                                      </p:tavLst>
                                    </p:anim>
                                    <p:anim calcmode="lin" valueType="num">
                                      <p:cBhvr>
                                        <p:cTn id="28" dur="1000"/>
                                        <p:tgtEl>
                                          <p:spTgt spid="5"/>
                                        </p:tgtEl>
                                        <p:attrNameLst>
                                          <p:attrName>ppt_y</p:attrName>
                                        </p:attrNameLst>
                                      </p:cBhvr>
                                      <p:tavLst>
                                        <p:tav tm="0">
                                          <p:val>
                                            <p:strVal val="ppt_y"/>
                                          </p:val>
                                        </p:tav>
                                        <p:tav tm="100000">
                                          <p:val>
                                            <p:strVal val="ppt_y-.1"/>
                                          </p:val>
                                        </p:tav>
                                      </p:tavLst>
                                    </p:anim>
                                    <p:set>
                                      <p:cBhvr>
                                        <p:cTn id="29" dur="1" fill="hold">
                                          <p:stCondLst>
                                            <p:cond delay="999"/>
                                          </p:stCondLst>
                                        </p:cTn>
                                        <p:tgtEl>
                                          <p:spTgt spid="5"/>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20" presetClass="exit" presetSubtype="0" fill="hold" nodeType="clickEffect">
                                  <p:stCondLst>
                                    <p:cond delay="0"/>
                                  </p:stCondLst>
                                  <p:childTnLst>
                                    <p:animEffect transition="out" filter="wedge">
                                      <p:cBhvr>
                                        <p:cTn id="33" dur="1000"/>
                                        <p:tgtEl>
                                          <p:spTgt spid="12"/>
                                        </p:tgtEl>
                                      </p:cBhvr>
                                    </p:animEffect>
                                    <p:set>
                                      <p:cBhvr>
                                        <p:cTn id="34"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מונה 7" descr="תמונה שמכילה מקורה, מקושט&#10;&#10;התיאור נוצר באופן אוטומטי">
            <a:extLst>
              <a:ext uri="{FF2B5EF4-FFF2-40B4-BE49-F238E27FC236}">
                <a16:creationId xmlns:a16="http://schemas.microsoft.com/office/drawing/2014/main" id="{390D2E0F-AC1A-4247-8983-FEADDA29F7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56578"/>
            <a:ext cx="9143999" cy="6101421"/>
          </a:xfrm>
          <a:prstGeom prst="rect">
            <a:avLst/>
          </a:prstGeom>
        </p:spPr>
      </p:pic>
      <p:pic>
        <p:nvPicPr>
          <p:cNvPr id="5" name="תמונה 4" descr="תמונה שמכילה רכב צבאי&#10;&#10;התיאור נוצר באופן אוטומטי">
            <a:extLst>
              <a:ext uri="{FF2B5EF4-FFF2-40B4-BE49-F238E27FC236}">
                <a16:creationId xmlns:a16="http://schemas.microsoft.com/office/drawing/2014/main" id="{87D0F880-ED48-4A6A-A538-8CCAC179E8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56577"/>
            <a:ext cx="9143998" cy="6101422"/>
          </a:xfrm>
          <a:prstGeom prst="rect">
            <a:avLst/>
          </a:prstGeom>
        </p:spPr>
      </p:pic>
      <p:sp>
        <p:nvSpPr>
          <p:cNvPr id="6" name="תיבת טקסט 5">
            <a:extLst>
              <a:ext uri="{FF2B5EF4-FFF2-40B4-BE49-F238E27FC236}">
                <a16:creationId xmlns:a16="http://schemas.microsoft.com/office/drawing/2014/main" id="{AAE2BFC0-541A-4967-961A-2832C83CF37C}"/>
              </a:ext>
            </a:extLst>
          </p:cNvPr>
          <p:cNvSpPr txBox="1"/>
          <p:nvPr/>
        </p:nvSpPr>
        <p:spPr>
          <a:xfrm>
            <a:off x="0" y="0"/>
            <a:ext cx="9144000" cy="630942"/>
          </a:xfrm>
          <a:prstGeom prst="rect">
            <a:avLst/>
          </a:prstGeom>
          <a:noFill/>
        </p:spPr>
        <p:txBody>
          <a:bodyPr wrap="square" rtlCol="1">
            <a:spAutoFit/>
          </a:bodyPr>
          <a:lstStyle/>
          <a:p>
            <a:pPr algn="ctr">
              <a:lnSpc>
                <a:spcPts val="2100"/>
              </a:lnSpc>
            </a:pPr>
            <a:r>
              <a:rPr lang="he-IL" sz="2000" b="1" dirty="0">
                <a:solidFill>
                  <a:schemeClr val="bg1"/>
                </a:solidFill>
              </a:rPr>
              <a:t>לפני שנעבור לתצוגות, הנה לפנינו דגם יפה של מבנה המוזיאון עם מבט משני כיוונים שונים. כאן  -  החזית, ובהמשך - מבט מן הצד הדרומי.</a:t>
            </a:r>
          </a:p>
        </p:txBody>
      </p:sp>
    </p:spTree>
    <p:extLst>
      <p:ext uri="{BB962C8B-B14F-4D97-AF65-F5344CB8AC3E}">
        <p14:creationId xmlns:p14="http://schemas.microsoft.com/office/powerpoint/2010/main" val="1166290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תמונה 14" descr="תמונה שמכילה ארון, מקורה, פתח, מדף&#10;&#10;התיאור נוצר באופן אוטומטי">
            <a:extLst>
              <a:ext uri="{FF2B5EF4-FFF2-40B4-BE49-F238E27FC236}">
                <a16:creationId xmlns:a16="http://schemas.microsoft.com/office/drawing/2014/main" id="{B711E9EE-D60C-4DC3-B48B-01E17AFFF8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 y="731634"/>
            <a:ext cx="9244946" cy="6150113"/>
          </a:xfrm>
          <a:prstGeom prst="rect">
            <a:avLst/>
          </a:prstGeom>
        </p:spPr>
      </p:pic>
      <p:pic>
        <p:nvPicPr>
          <p:cNvPr id="13" name="תמונה 12" descr="תמונה שמכילה מקורה, מדף, ישן, מערכת מדפים&#10;&#10;התיאור נוצר באופן אוטומטי">
            <a:extLst>
              <a:ext uri="{FF2B5EF4-FFF2-40B4-BE49-F238E27FC236}">
                <a16:creationId xmlns:a16="http://schemas.microsoft.com/office/drawing/2014/main" id="{EA4F30FC-67FD-40E6-97C9-427CBB4E70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18371"/>
            <a:ext cx="9232128" cy="6101424"/>
          </a:xfrm>
          <a:prstGeom prst="rect">
            <a:avLst/>
          </a:prstGeom>
        </p:spPr>
      </p:pic>
      <p:pic>
        <p:nvPicPr>
          <p:cNvPr id="11" name="תמונה 10" descr="תמונה שמכילה ישן, עתיק, כלי חרס, כמה&#10;&#10;התיאור נוצר באופן אוטומטי">
            <a:extLst>
              <a:ext uri="{FF2B5EF4-FFF2-40B4-BE49-F238E27FC236}">
                <a16:creationId xmlns:a16="http://schemas.microsoft.com/office/drawing/2014/main" id="{2F7450C2-B9B6-4A56-BC9B-26D1EE2B4E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64" y="694618"/>
            <a:ext cx="9188069" cy="6187131"/>
          </a:xfrm>
          <a:prstGeom prst="rect">
            <a:avLst/>
          </a:prstGeom>
        </p:spPr>
      </p:pic>
      <p:pic>
        <p:nvPicPr>
          <p:cNvPr id="9" name="תמונה 8" descr="תמונה שמכילה מקורה&#10;&#10;התיאור נוצר באופן אוטומטי">
            <a:extLst>
              <a:ext uri="{FF2B5EF4-FFF2-40B4-BE49-F238E27FC236}">
                <a16:creationId xmlns:a16="http://schemas.microsoft.com/office/drawing/2014/main" id="{6B3B896D-6528-494C-9717-5D42092C89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620" y="581891"/>
            <a:ext cx="9257755" cy="6323608"/>
          </a:xfrm>
          <a:prstGeom prst="rect">
            <a:avLst/>
          </a:prstGeom>
        </p:spPr>
      </p:pic>
      <p:pic>
        <p:nvPicPr>
          <p:cNvPr id="5" name="תמונה 4" descr="תמונה שמכילה קומה, מקורה, אבן, רהיטים&#10;&#10;התיאור נוצר באופן אוטומטי">
            <a:extLst>
              <a:ext uri="{FF2B5EF4-FFF2-40B4-BE49-F238E27FC236}">
                <a16:creationId xmlns:a16="http://schemas.microsoft.com/office/drawing/2014/main" id="{9D63BA1C-C371-4241-BB3C-4BF2A4A3096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059" y="670868"/>
            <a:ext cx="9188069" cy="6187132"/>
          </a:xfrm>
          <a:prstGeom prst="rect">
            <a:avLst/>
          </a:prstGeom>
        </p:spPr>
      </p:pic>
      <p:pic>
        <p:nvPicPr>
          <p:cNvPr id="4" name="תמונה 3" descr="תמונה שמכילה טקסט, קומה, מקורה, חדר&#10;&#10;התיאור נוצר באופן אוטומטי">
            <a:extLst>
              <a:ext uri="{FF2B5EF4-FFF2-40B4-BE49-F238E27FC236}">
                <a16:creationId xmlns:a16="http://schemas.microsoft.com/office/drawing/2014/main" id="{23DAC0AE-7C3F-48A5-BA98-A3EB1083360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813" y="670868"/>
            <a:ext cx="9156813" cy="6222757"/>
          </a:xfrm>
          <a:prstGeom prst="rect">
            <a:avLst/>
          </a:prstGeom>
        </p:spPr>
      </p:pic>
      <p:pic>
        <p:nvPicPr>
          <p:cNvPr id="6" name="תמונה 5" descr="תמונה שמכילה קומה, מקורה, שולחן, חדר&#10;&#10;התיאור נוצר באופן אוטומטי">
            <a:extLst>
              <a:ext uri="{FF2B5EF4-FFF2-40B4-BE49-F238E27FC236}">
                <a16:creationId xmlns:a16="http://schemas.microsoft.com/office/drawing/2014/main" id="{DDA05BDB-6076-4D8F-BC3D-2666E54A657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635" y="581889"/>
            <a:ext cx="9385265" cy="6266918"/>
          </a:xfrm>
          <a:prstGeom prst="rect">
            <a:avLst/>
          </a:prstGeom>
        </p:spPr>
      </p:pic>
      <p:sp>
        <p:nvSpPr>
          <p:cNvPr id="7" name="תיבת טקסט 6">
            <a:extLst>
              <a:ext uri="{FF2B5EF4-FFF2-40B4-BE49-F238E27FC236}">
                <a16:creationId xmlns:a16="http://schemas.microsoft.com/office/drawing/2014/main" id="{46F453BA-9489-4EF4-8EE4-5866A4686701}"/>
              </a:ext>
            </a:extLst>
          </p:cNvPr>
          <p:cNvSpPr txBox="1"/>
          <p:nvPr/>
        </p:nvSpPr>
        <p:spPr>
          <a:xfrm>
            <a:off x="-56887" y="-13268"/>
            <a:ext cx="9232135" cy="707886"/>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וכאן דוגמאות למתקני התצוגה.</a:t>
            </a:r>
            <a:br>
              <a:rPr lang="en-US" sz="2000" b="1" dirty="0">
                <a:solidFill>
                  <a:schemeClr val="bg1"/>
                </a:solidFill>
              </a:rPr>
            </a:br>
            <a:endParaRPr lang="he-IL" sz="2000" b="1" dirty="0">
              <a:solidFill>
                <a:schemeClr val="bg1"/>
              </a:solidFill>
            </a:endParaRPr>
          </a:p>
        </p:txBody>
      </p:sp>
      <p:sp>
        <p:nvSpPr>
          <p:cNvPr id="2" name="תיבת טקסט 1">
            <a:extLst>
              <a:ext uri="{FF2B5EF4-FFF2-40B4-BE49-F238E27FC236}">
                <a16:creationId xmlns:a16="http://schemas.microsoft.com/office/drawing/2014/main" id="{D7C71677-453E-4CEE-B279-A66A666D24AE}"/>
              </a:ext>
            </a:extLst>
          </p:cNvPr>
          <p:cNvSpPr txBox="1"/>
          <p:nvPr/>
        </p:nvSpPr>
        <p:spPr>
          <a:xfrm>
            <a:off x="-25620" y="9193"/>
            <a:ext cx="9144000" cy="707886"/>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לפני שנתחיל לרדת לפרטים ברצוני להציג כמה מאולמות המוזיאון על תכולתם.</a:t>
            </a:r>
            <a:endParaRPr lang="en-US" sz="2000" b="1" dirty="0">
              <a:solidFill>
                <a:schemeClr val="bg1"/>
              </a:solidFill>
            </a:endParaRPr>
          </a:p>
          <a:p>
            <a:pPr algn="ctr"/>
            <a:endParaRPr lang="he-IL" sz="2000" b="1" dirty="0">
              <a:solidFill>
                <a:schemeClr val="bg1"/>
              </a:solidFill>
            </a:endParaRPr>
          </a:p>
        </p:txBody>
      </p:sp>
    </p:spTree>
    <p:extLst>
      <p:ext uri="{BB962C8B-B14F-4D97-AF65-F5344CB8AC3E}">
        <p14:creationId xmlns:p14="http://schemas.microsoft.com/office/powerpoint/2010/main" val="28862651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2" fill="hold" nodeType="clickEffect">
                                  <p:stCondLst>
                                    <p:cond delay="0"/>
                                  </p:stCondLst>
                                  <p:childTnLst>
                                    <p:anim calcmode="lin" valueType="num">
                                      <p:cBhvr>
                                        <p:cTn id="6" dur="1000"/>
                                        <p:tgtEl>
                                          <p:spTgt spid="6"/>
                                        </p:tgtEl>
                                        <p:attrNameLst>
                                          <p:attrName>ppt_x</p:attrName>
                                        </p:attrNameLst>
                                      </p:cBhvr>
                                      <p:tavLst>
                                        <p:tav tm="0">
                                          <p:val>
                                            <p:strVal val="ppt_x"/>
                                          </p:val>
                                        </p:tav>
                                        <p:tav tm="100000">
                                          <p:val>
                                            <p:strVal val="ppt_x+ppt_w/2"/>
                                          </p:val>
                                        </p:tav>
                                      </p:tavLst>
                                    </p:anim>
                                    <p:anim calcmode="lin" valueType="num">
                                      <p:cBhvr>
                                        <p:cTn id="7" dur="1000"/>
                                        <p:tgtEl>
                                          <p:spTgt spid="6"/>
                                        </p:tgtEl>
                                        <p:attrNameLst>
                                          <p:attrName>ppt_y</p:attrName>
                                        </p:attrNameLst>
                                      </p:cBhvr>
                                      <p:tavLst>
                                        <p:tav tm="0">
                                          <p:val>
                                            <p:strVal val="ppt_y"/>
                                          </p:val>
                                        </p:tav>
                                        <p:tav tm="100000">
                                          <p:val>
                                            <p:strVal val="ppt_y"/>
                                          </p:val>
                                        </p:tav>
                                      </p:tavLst>
                                    </p:anim>
                                    <p:anim calcmode="lin" valueType="num">
                                      <p:cBhvr>
                                        <p:cTn id="8" dur="1000"/>
                                        <p:tgtEl>
                                          <p:spTgt spid="6"/>
                                        </p:tgtEl>
                                        <p:attrNameLst>
                                          <p:attrName>ppt_w</p:attrName>
                                        </p:attrNameLst>
                                      </p:cBhvr>
                                      <p:tavLst>
                                        <p:tav tm="0">
                                          <p:val>
                                            <p:strVal val="ppt_w"/>
                                          </p:val>
                                        </p:tav>
                                        <p:tav tm="100000">
                                          <p:val>
                                            <p:fltVal val="0"/>
                                          </p:val>
                                        </p:tav>
                                      </p:tavLst>
                                    </p:anim>
                                    <p:anim calcmode="lin" valueType="num">
                                      <p:cBhvr>
                                        <p:cTn id="9" dur="1000"/>
                                        <p:tgtEl>
                                          <p:spTgt spid="6"/>
                                        </p:tgtEl>
                                        <p:attrNameLst>
                                          <p:attrName>ppt_h</p:attrName>
                                        </p:attrNameLst>
                                      </p:cBhvr>
                                      <p:tavLst>
                                        <p:tav tm="0">
                                          <p:val>
                                            <p:strVal val="ppt_h"/>
                                          </p:val>
                                        </p:tav>
                                        <p:tav tm="100000">
                                          <p:val>
                                            <p:strVal val="ppt_h"/>
                                          </p:val>
                                        </p:tav>
                                      </p:tavLst>
                                    </p:anim>
                                    <p:set>
                                      <p:cBhvr>
                                        <p:cTn id="10" dur="1" fill="hold">
                                          <p:stCondLst>
                                            <p:cond delay="999"/>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7" presetClass="exit" presetSubtype="8" fill="hold" nodeType="clickEffect">
                                  <p:stCondLst>
                                    <p:cond delay="0"/>
                                  </p:stCondLst>
                                  <p:childTnLst>
                                    <p:anim calcmode="lin" valueType="num">
                                      <p:cBhvr>
                                        <p:cTn id="14" dur="1000"/>
                                        <p:tgtEl>
                                          <p:spTgt spid="4"/>
                                        </p:tgtEl>
                                        <p:attrNameLst>
                                          <p:attrName>ppt_x</p:attrName>
                                        </p:attrNameLst>
                                      </p:cBhvr>
                                      <p:tavLst>
                                        <p:tav tm="0">
                                          <p:val>
                                            <p:strVal val="ppt_x"/>
                                          </p:val>
                                        </p:tav>
                                        <p:tav tm="100000">
                                          <p:val>
                                            <p:strVal val="ppt_x-ppt_w/2"/>
                                          </p:val>
                                        </p:tav>
                                      </p:tavLst>
                                    </p:anim>
                                    <p:anim calcmode="lin" valueType="num">
                                      <p:cBhvr>
                                        <p:cTn id="15" dur="1000"/>
                                        <p:tgtEl>
                                          <p:spTgt spid="4"/>
                                        </p:tgtEl>
                                        <p:attrNameLst>
                                          <p:attrName>ppt_y</p:attrName>
                                        </p:attrNameLst>
                                      </p:cBhvr>
                                      <p:tavLst>
                                        <p:tav tm="0">
                                          <p:val>
                                            <p:strVal val="ppt_y"/>
                                          </p:val>
                                        </p:tav>
                                        <p:tav tm="100000">
                                          <p:val>
                                            <p:strVal val="ppt_y"/>
                                          </p:val>
                                        </p:tav>
                                      </p:tavLst>
                                    </p:anim>
                                    <p:anim calcmode="lin" valueType="num">
                                      <p:cBhvr>
                                        <p:cTn id="16" dur="1000"/>
                                        <p:tgtEl>
                                          <p:spTgt spid="4"/>
                                        </p:tgtEl>
                                        <p:attrNameLst>
                                          <p:attrName>ppt_w</p:attrName>
                                        </p:attrNameLst>
                                      </p:cBhvr>
                                      <p:tavLst>
                                        <p:tav tm="0">
                                          <p:val>
                                            <p:strVal val="ppt_w"/>
                                          </p:val>
                                        </p:tav>
                                        <p:tav tm="100000">
                                          <p:val>
                                            <p:fltVal val="0"/>
                                          </p:val>
                                        </p:tav>
                                      </p:tavLst>
                                    </p:anim>
                                    <p:anim calcmode="lin" valueType="num">
                                      <p:cBhvr>
                                        <p:cTn id="17" dur="1000"/>
                                        <p:tgtEl>
                                          <p:spTgt spid="4"/>
                                        </p:tgtEl>
                                        <p:attrNameLst>
                                          <p:attrName>ppt_h</p:attrName>
                                        </p:attrNameLst>
                                      </p:cBhvr>
                                      <p:tavLst>
                                        <p:tav tm="0">
                                          <p:val>
                                            <p:strVal val="ppt_h"/>
                                          </p:val>
                                        </p:tav>
                                        <p:tav tm="100000">
                                          <p:val>
                                            <p:strVal val="ppt_h"/>
                                          </p:val>
                                        </p:tav>
                                      </p:tavLst>
                                    </p:anim>
                                    <p:set>
                                      <p:cBhvr>
                                        <p:cTn id="18" dur="1" fill="hold">
                                          <p:stCondLst>
                                            <p:cond delay="999"/>
                                          </p:stCondLst>
                                        </p:cTn>
                                        <p:tgtEl>
                                          <p:spTgt spid="4"/>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2" presetClass="exit" presetSubtype="4" fill="hold" nodeType="clickEffect">
                                  <p:stCondLst>
                                    <p:cond delay="0"/>
                                  </p:stCondLst>
                                  <p:childTnLst>
                                    <p:anim calcmode="lin" valueType="num">
                                      <p:cBhvr additive="base">
                                        <p:cTn id="22" dur="1000"/>
                                        <p:tgtEl>
                                          <p:spTgt spid="5"/>
                                        </p:tgtEl>
                                        <p:attrNameLst>
                                          <p:attrName>ppt_y</p:attrName>
                                        </p:attrNameLst>
                                      </p:cBhvr>
                                      <p:tavLst>
                                        <p:tav tm="0">
                                          <p:val>
                                            <p:strVal val="#ppt_y"/>
                                          </p:val>
                                        </p:tav>
                                        <p:tav tm="100000">
                                          <p:val>
                                            <p:strVal val="#ppt_y+#ppt_h*1.125000"/>
                                          </p:val>
                                        </p:tav>
                                      </p:tavLst>
                                    </p:anim>
                                    <p:animEffect transition="out" filter="wipe(down)">
                                      <p:cBhvr>
                                        <p:cTn id="23" dur="1000"/>
                                        <p:tgtEl>
                                          <p:spTgt spid="5"/>
                                        </p:tgtEl>
                                      </p:cBhvr>
                                    </p:animEffect>
                                    <p:set>
                                      <p:cBhvr>
                                        <p:cTn id="24" dur="1" fill="hold">
                                          <p:stCondLst>
                                            <p:cond delay="999"/>
                                          </p:stCondLst>
                                        </p:cTn>
                                        <p:tgtEl>
                                          <p:spTgt spid="5"/>
                                        </p:tgtEl>
                                        <p:attrNameLst>
                                          <p:attrName>style.visibility</p:attrName>
                                        </p:attrNameLst>
                                      </p:cBhvr>
                                      <p:to>
                                        <p:strVal val="hidden"/>
                                      </p:to>
                                    </p:set>
                                  </p:childTnLst>
                                </p:cTn>
                              </p:par>
                              <p:par>
                                <p:cTn id="25" presetID="47" presetClass="exit" presetSubtype="0" fill="hold" grpId="0" nodeType="withEffect">
                                  <p:stCondLst>
                                    <p:cond delay="0"/>
                                  </p:stCondLst>
                                  <p:childTnLst>
                                    <p:animEffect transition="out" filter="fade">
                                      <p:cBhvr>
                                        <p:cTn id="26" dur="1000"/>
                                        <p:tgtEl>
                                          <p:spTgt spid="2"/>
                                        </p:tgtEl>
                                      </p:cBhvr>
                                    </p:animEffect>
                                    <p:anim calcmode="lin" valueType="num">
                                      <p:cBhvr>
                                        <p:cTn id="27" dur="1000"/>
                                        <p:tgtEl>
                                          <p:spTgt spid="2"/>
                                        </p:tgtEl>
                                        <p:attrNameLst>
                                          <p:attrName>ppt_x</p:attrName>
                                        </p:attrNameLst>
                                      </p:cBhvr>
                                      <p:tavLst>
                                        <p:tav tm="0">
                                          <p:val>
                                            <p:strVal val="ppt_x"/>
                                          </p:val>
                                        </p:tav>
                                        <p:tav tm="100000">
                                          <p:val>
                                            <p:strVal val="ppt_x"/>
                                          </p:val>
                                        </p:tav>
                                      </p:tavLst>
                                    </p:anim>
                                    <p:anim calcmode="lin" valueType="num">
                                      <p:cBhvr>
                                        <p:cTn id="28" dur="1000"/>
                                        <p:tgtEl>
                                          <p:spTgt spid="2"/>
                                        </p:tgtEl>
                                        <p:attrNameLst>
                                          <p:attrName>ppt_y</p:attrName>
                                        </p:attrNameLst>
                                      </p:cBhvr>
                                      <p:tavLst>
                                        <p:tav tm="0">
                                          <p:val>
                                            <p:strVal val="ppt_y"/>
                                          </p:val>
                                        </p:tav>
                                        <p:tav tm="100000">
                                          <p:val>
                                            <p:strVal val="ppt_y-.1"/>
                                          </p:val>
                                        </p:tav>
                                      </p:tavLst>
                                    </p:anim>
                                    <p:set>
                                      <p:cBhvr>
                                        <p:cTn id="29" dur="1" fill="hold">
                                          <p:stCondLst>
                                            <p:cond delay="999"/>
                                          </p:stCondLst>
                                        </p:cTn>
                                        <p:tgtEl>
                                          <p:spTgt spid="2"/>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2" presetClass="exit" presetSubtype="8" fill="hold" nodeType="clickEffect">
                                  <p:stCondLst>
                                    <p:cond delay="0"/>
                                  </p:stCondLst>
                                  <p:childTnLst>
                                    <p:anim calcmode="lin" valueType="num">
                                      <p:cBhvr additive="base">
                                        <p:cTn id="33" dur="1000"/>
                                        <p:tgtEl>
                                          <p:spTgt spid="9"/>
                                        </p:tgtEl>
                                        <p:attrNameLst>
                                          <p:attrName>ppt_x</p:attrName>
                                        </p:attrNameLst>
                                      </p:cBhvr>
                                      <p:tavLst>
                                        <p:tav tm="0">
                                          <p:val>
                                            <p:strVal val="#ppt_x"/>
                                          </p:val>
                                        </p:tav>
                                        <p:tav tm="100000">
                                          <p:val>
                                            <p:strVal val="#ppt_x-#ppt_w*1.125000"/>
                                          </p:val>
                                        </p:tav>
                                      </p:tavLst>
                                    </p:anim>
                                    <p:animEffect transition="out" filter="wipe(left)">
                                      <p:cBhvr>
                                        <p:cTn id="34" dur="1000"/>
                                        <p:tgtEl>
                                          <p:spTgt spid="9"/>
                                        </p:tgtEl>
                                      </p:cBhvr>
                                    </p:animEffect>
                                    <p:set>
                                      <p:cBhvr>
                                        <p:cTn id="35" dur="1" fill="hold">
                                          <p:stCondLst>
                                            <p:cond delay="999"/>
                                          </p:stCondLst>
                                        </p:cTn>
                                        <p:tgtEl>
                                          <p:spTgt spid="9"/>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12" presetClass="exit" presetSubtype="2" fill="hold" nodeType="clickEffect">
                                  <p:stCondLst>
                                    <p:cond delay="0"/>
                                  </p:stCondLst>
                                  <p:childTnLst>
                                    <p:anim calcmode="lin" valueType="num">
                                      <p:cBhvr additive="base">
                                        <p:cTn id="39" dur="1000"/>
                                        <p:tgtEl>
                                          <p:spTgt spid="11"/>
                                        </p:tgtEl>
                                        <p:attrNameLst>
                                          <p:attrName>ppt_x</p:attrName>
                                        </p:attrNameLst>
                                      </p:cBhvr>
                                      <p:tavLst>
                                        <p:tav tm="0">
                                          <p:val>
                                            <p:strVal val="#ppt_x"/>
                                          </p:val>
                                        </p:tav>
                                        <p:tav tm="100000">
                                          <p:val>
                                            <p:strVal val="#ppt_x+#ppt_w*1.125000"/>
                                          </p:val>
                                        </p:tav>
                                      </p:tavLst>
                                    </p:anim>
                                    <p:animEffect transition="out" filter="wipe(right)">
                                      <p:cBhvr>
                                        <p:cTn id="40" dur="1000"/>
                                        <p:tgtEl>
                                          <p:spTgt spid="11"/>
                                        </p:tgtEl>
                                      </p:cBhvr>
                                    </p:animEffect>
                                    <p:set>
                                      <p:cBhvr>
                                        <p:cTn id="41" dur="1" fill="hold">
                                          <p:stCondLst>
                                            <p:cond delay="999"/>
                                          </p:stCondLst>
                                        </p:cTn>
                                        <p:tgtEl>
                                          <p:spTgt spid="11"/>
                                        </p:tgtEl>
                                        <p:attrNameLst>
                                          <p:attrName>style.visibility</p:attrName>
                                        </p:attrNameLst>
                                      </p:cBhvr>
                                      <p:to>
                                        <p:strVal val="hidden"/>
                                      </p:to>
                                    </p:set>
                                  </p:childTnLst>
                                </p:cTn>
                              </p:par>
                              <p:par>
                                <p:cTn id="42" presetID="47" presetClass="exit" presetSubtype="0" fill="hold" grpId="0" nodeType="withEffect">
                                  <p:stCondLst>
                                    <p:cond delay="0"/>
                                  </p:stCondLst>
                                  <p:childTnLst>
                                    <p:animEffect transition="out" filter="fade">
                                      <p:cBhvr>
                                        <p:cTn id="43" dur="1000"/>
                                        <p:tgtEl>
                                          <p:spTgt spid="7"/>
                                        </p:tgtEl>
                                      </p:cBhvr>
                                    </p:animEffect>
                                    <p:anim calcmode="lin" valueType="num">
                                      <p:cBhvr>
                                        <p:cTn id="44" dur="1000"/>
                                        <p:tgtEl>
                                          <p:spTgt spid="7"/>
                                        </p:tgtEl>
                                        <p:attrNameLst>
                                          <p:attrName>ppt_x</p:attrName>
                                        </p:attrNameLst>
                                      </p:cBhvr>
                                      <p:tavLst>
                                        <p:tav tm="0">
                                          <p:val>
                                            <p:strVal val="ppt_x"/>
                                          </p:val>
                                        </p:tav>
                                        <p:tav tm="100000">
                                          <p:val>
                                            <p:strVal val="ppt_x"/>
                                          </p:val>
                                        </p:tav>
                                      </p:tavLst>
                                    </p:anim>
                                    <p:anim calcmode="lin" valueType="num">
                                      <p:cBhvr>
                                        <p:cTn id="45" dur="1000"/>
                                        <p:tgtEl>
                                          <p:spTgt spid="7"/>
                                        </p:tgtEl>
                                        <p:attrNameLst>
                                          <p:attrName>ppt_y</p:attrName>
                                        </p:attrNameLst>
                                      </p:cBhvr>
                                      <p:tavLst>
                                        <p:tav tm="0">
                                          <p:val>
                                            <p:strVal val="ppt_y"/>
                                          </p:val>
                                        </p:tav>
                                        <p:tav tm="100000">
                                          <p:val>
                                            <p:strVal val="ppt_y-.1"/>
                                          </p:val>
                                        </p:tav>
                                      </p:tavLst>
                                    </p:anim>
                                    <p:set>
                                      <p:cBhvr>
                                        <p:cTn id="46" dur="1" fill="hold">
                                          <p:stCondLst>
                                            <p:cond delay="999"/>
                                          </p:stCondLst>
                                        </p:cTn>
                                        <p:tgtEl>
                                          <p:spTgt spid="7"/>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2" presetClass="exit" presetSubtype="1" fill="hold" nodeType="clickEffect">
                                  <p:stCondLst>
                                    <p:cond delay="0"/>
                                  </p:stCondLst>
                                  <p:childTnLst>
                                    <p:anim calcmode="lin" valueType="num">
                                      <p:cBhvr additive="base">
                                        <p:cTn id="50" dur="1000"/>
                                        <p:tgtEl>
                                          <p:spTgt spid="13"/>
                                        </p:tgtEl>
                                        <p:attrNameLst>
                                          <p:attrName>ppt_y</p:attrName>
                                        </p:attrNameLst>
                                      </p:cBhvr>
                                      <p:tavLst>
                                        <p:tav tm="0">
                                          <p:val>
                                            <p:strVal val="#ppt_y"/>
                                          </p:val>
                                        </p:tav>
                                        <p:tav tm="100000">
                                          <p:val>
                                            <p:strVal val="#ppt_y-#ppt_h*1.125000"/>
                                          </p:val>
                                        </p:tav>
                                      </p:tavLst>
                                    </p:anim>
                                    <p:animEffect transition="out" filter="wipe(up)">
                                      <p:cBhvr>
                                        <p:cTn id="51" dur="1000"/>
                                        <p:tgtEl>
                                          <p:spTgt spid="13"/>
                                        </p:tgtEl>
                                      </p:cBhvr>
                                    </p:animEffect>
                                    <p:set>
                                      <p:cBhvr>
                                        <p:cTn id="52" dur="1" fill="hold">
                                          <p:stCondLst>
                                            <p:cond delay="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תמונה 9" descr="תמונה שמכילה קרקע&#10;&#10;התיאור נוצר באופן אוטומטי">
            <a:extLst>
              <a:ext uri="{FF2B5EF4-FFF2-40B4-BE49-F238E27FC236}">
                <a16:creationId xmlns:a16="http://schemas.microsoft.com/office/drawing/2014/main" id="{ED200CAD-10A0-4634-929B-B5B6731D1E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30089"/>
            <a:ext cx="9143999" cy="4269931"/>
          </a:xfrm>
          <a:prstGeom prst="rect">
            <a:avLst/>
          </a:prstGeom>
        </p:spPr>
      </p:pic>
      <p:pic>
        <p:nvPicPr>
          <p:cNvPr id="14" name="תמונה 13" descr="תמונה שמכילה טקסט&#10;&#10;התיאור נוצר באופן אוטומטי">
            <a:extLst>
              <a:ext uri="{FF2B5EF4-FFF2-40B4-BE49-F238E27FC236}">
                <a16:creationId xmlns:a16="http://schemas.microsoft.com/office/drawing/2014/main" id="{790F04B6-D447-4F14-974E-3C110EA6E8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91101"/>
            <a:ext cx="9144000" cy="4372433"/>
          </a:xfrm>
          <a:prstGeom prst="rect">
            <a:avLst/>
          </a:prstGeom>
        </p:spPr>
      </p:pic>
      <p:sp>
        <p:nvSpPr>
          <p:cNvPr id="2" name="תיבת טקסט 1">
            <a:extLst>
              <a:ext uri="{FF2B5EF4-FFF2-40B4-BE49-F238E27FC236}">
                <a16:creationId xmlns:a16="http://schemas.microsoft.com/office/drawing/2014/main" id="{A6B0ADE0-5AA0-4B79-93C2-9A5738DE2333}"/>
              </a:ext>
            </a:extLst>
          </p:cNvPr>
          <p:cNvSpPr txBox="1"/>
          <p:nvPr/>
        </p:nvSpPr>
        <p:spPr>
          <a:xfrm>
            <a:off x="0" y="0"/>
            <a:ext cx="9144000" cy="900246"/>
          </a:xfrm>
          <a:prstGeom prst="rect">
            <a:avLst/>
          </a:prstGeom>
          <a:noFill/>
        </p:spPr>
        <p:txBody>
          <a:bodyPr wrap="square" rtlCol="1">
            <a:spAutoFit/>
          </a:bodyPr>
          <a:lstStyle/>
          <a:p>
            <a:pPr algn="ctr">
              <a:lnSpc>
                <a:spcPts val="2100"/>
              </a:lnSpc>
            </a:pPr>
            <a:r>
              <a:rPr lang="he-IL" sz="2000" b="1" dirty="0">
                <a:solidFill>
                  <a:schemeClr val="bg1"/>
                </a:solidFill>
              </a:rPr>
              <a:t>אני רוצה לעבור לפרטים, ואתחיל עם המוצגים הכי "עתיקים" שמוצגים במוזיאון,</a:t>
            </a:r>
            <a:br>
              <a:rPr lang="en-US" sz="2000" b="1" dirty="0">
                <a:solidFill>
                  <a:schemeClr val="bg1"/>
                </a:solidFill>
              </a:rPr>
            </a:br>
            <a:r>
              <a:rPr lang="he-IL" sz="2000" b="1" dirty="0">
                <a:solidFill>
                  <a:schemeClr val="bg1"/>
                </a:solidFill>
              </a:rPr>
              <a:t>ואלה הם שלדיהם של בני אדם שחיו במערות הכרמל (מערת הגדי) לפני </a:t>
            </a:r>
            <a:br>
              <a:rPr lang="en-US" sz="2000" b="1" dirty="0">
                <a:solidFill>
                  <a:schemeClr val="bg1"/>
                </a:solidFill>
              </a:rPr>
            </a:br>
            <a:r>
              <a:rPr lang="he-IL" sz="2000" b="1" dirty="0">
                <a:solidFill>
                  <a:schemeClr val="bg1"/>
                </a:solidFill>
              </a:rPr>
              <a:t>כ 100.000 שנים.</a:t>
            </a:r>
          </a:p>
        </p:txBody>
      </p:sp>
      <p:pic>
        <p:nvPicPr>
          <p:cNvPr id="6" name="תמונה 5" descr="תמונה שמכילה מקורה&#10;&#10;התיאור נוצר באופן אוטומטי">
            <a:extLst>
              <a:ext uri="{FF2B5EF4-FFF2-40B4-BE49-F238E27FC236}">
                <a16:creationId xmlns:a16="http://schemas.microsoft.com/office/drawing/2014/main" id="{54DFC517-5721-4080-A6C6-4DB4566691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81764"/>
            <a:ext cx="9143999" cy="5842337"/>
          </a:xfrm>
          <a:prstGeom prst="rect">
            <a:avLst/>
          </a:prstGeom>
        </p:spPr>
      </p:pic>
      <p:pic>
        <p:nvPicPr>
          <p:cNvPr id="8" name="תמונה 7" descr="תמונה שמכילה שוקולד&#10;&#10;התיאור נוצר באופן אוטומטי">
            <a:extLst>
              <a:ext uri="{FF2B5EF4-FFF2-40B4-BE49-F238E27FC236}">
                <a16:creationId xmlns:a16="http://schemas.microsoft.com/office/drawing/2014/main" id="{471D1798-8FF0-40A9-8185-B67094D60F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1015663"/>
            <a:ext cx="9143998" cy="5842337"/>
          </a:xfrm>
          <a:prstGeom prst="rect">
            <a:avLst/>
          </a:prstGeom>
        </p:spPr>
      </p:pic>
      <p:pic>
        <p:nvPicPr>
          <p:cNvPr id="12" name="תמונה 11" descr="תמונה שמכילה טקסט&#10;&#10;התיאור נוצר באופן אוטומטי">
            <a:extLst>
              <a:ext uri="{FF2B5EF4-FFF2-40B4-BE49-F238E27FC236}">
                <a16:creationId xmlns:a16="http://schemas.microsoft.com/office/drawing/2014/main" id="{F7AF5E51-A0B6-463E-ABFE-60AC293261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702038"/>
            <a:ext cx="9143999" cy="4369759"/>
          </a:xfrm>
          <a:prstGeom prst="rect">
            <a:avLst/>
          </a:prstGeom>
        </p:spPr>
      </p:pic>
    </p:spTree>
    <p:extLst>
      <p:ext uri="{BB962C8B-B14F-4D97-AF65-F5344CB8AC3E}">
        <p14:creationId xmlns:p14="http://schemas.microsoft.com/office/powerpoint/2010/main" val="2503661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12"/>
                                        </p:tgtEl>
                                      </p:cBhvr>
                                    </p:animEffect>
                                    <p:set>
                                      <p:cBhvr>
                                        <p:cTn id="7" dur="1" fill="hold">
                                          <p:stCondLst>
                                            <p:cond delay="999"/>
                                          </p:stCondLst>
                                        </p:cTn>
                                        <p:tgtEl>
                                          <p:spTgt spid="1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0" presetClass="exit" presetSubtype="0" accel="100000" fill="hold" nodeType="clickEffect">
                                  <p:stCondLst>
                                    <p:cond delay="0"/>
                                  </p:stCondLst>
                                  <p:childTnLst>
                                    <p:anim calcmode="lin" valueType="num">
                                      <p:cBhvr>
                                        <p:cTn id="11" dur="1000"/>
                                        <p:tgtEl>
                                          <p:spTgt spid="8"/>
                                        </p:tgtEl>
                                        <p:attrNameLst>
                                          <p:attrName>ppt_w</p:attrName>
                                        </p:attrNameLst>
                                      </p:cBhvr>
                                      <p:tavLst>
                                        <p:tav tm="0">
                                          <p:val>
                                            <p:strVal val="ppt_w"/>
                                          </p:val>
                                        </p:tav>
                                        <p:tav tm="100000">
                                          <p:val>
                                            <p:strVal val="ppt_w+.3"/>
                                          </p:val>
                                        </p:tav>
                                      </p:tavLst>
                                    </p:anim>
                                    <p:anim calcmode="lin" valueType="num">
                                      <p:cBhvr>
                                        <p:cTn id="12" dur="1000"/>
                                        <p:tgtEl>
                                          <p:spTgt spid="8"/>
                                        </p:tgtEl>
                                        <p:attrNameLst>
                                          <p:attrName>ppt_h</p:attrName>
                                        </p:attrNameLst>
                                      </p:cBhvr>
                                      <p:tavLst>
                                        <p:tav tm="0">
                                          <p:val>
                                            <p:strVal val="ppt_h"/>
                                          </p:val>
                                        </p:tav>
                                        <p:tav tm="100000">
                                          <p:val>
                                            <p:strVal val="ppt_h"/>
                                          </p:val>
                                        </p:tav>
                                      </p:tavLst>
                                    </p:anim>
                                    <p:animEffect transition="out" filter="fade">
                                      <p:cBhvr>
                                        <p:cTn id="13" dur="1000"/>
                                        <p:tgtEl>
                                          <p:spTgt spid="8"/>
                                        </p:tgtEl>
                                      </p:cBhvr>
                                    </p:animEffect>
                                    <p:set>
                                      <p:cBhvr>
                                        <p:cTn id="14" dur="1" fill="hold">
                                          <p:stCondLst>
                                            <p:cond delay="999"/>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0" presetClass="exit" presetSubtype="0" accel="100000" fill="hold" nodeType="clickEffect">
                                  <p:stCondLst>
                                    <p:cond delay="0"/>
                                  </p:stCondLst>
                                  <p:childTnLst>
                                    <p:anim calcmode="lin" valueType="num">
                                      <p:cBhvr>
                                        <p:cTn id="18" dur="1000"/>
                                        <p:tgtEl>
                                          <p:spTgt spid="6"/>
                                        </p:tgtEl>
                                        <p:attrNameLst>
                                          <p:attrName>ppt_w</p:attrName>
                                        </p:attrNameLst>
                                      </p:cBhvr>
                                      <p:tavLst>
                                        <p:tav tm="0">
                                          <p:val>
                                            <p:strVal val="ppt_w"/>
                                          </p:val>
                                        </p:tav>
                                        <p:tav tm="100000">
                                          <p:val>
                                            <p:strVal val="ppt_w+.3"/>
                                          </p:val>
                                        </p:tav>
                                      </p:tavLst>
                                    </p:anim>
                                    <p:anim calcmode="lin" valueType="num">
                                      <p:cBhvr>
                                        <p:cTn id="19" dur="1000"/>
                                        <p:tgtEl>
                                          <p:spTgt spid="6"/>
                                        </p:tgtEl>
                                        <p:attrNameLst>
                                          <p:attrName>ppt_h</p:attrName>
                                        </p:attrNameLst>
                                      </p:cBhvr>
                                      <p:tavLst>
                                        <p:tav tm="0">
                                          <p:val>
                                            <p:strVal val="ppt_h"/>
                                          </p:val>
                                        </p:tav>
                                        <p:tav tm="100000">
                                          <p:val>
                                            <p:strVal val="ppt_h"/>
                                          </p:val>
                                        </p:tav>
                                      </p:tavLst>
                                    </p:anim>
                                    <p:animEffect transition="out" filter="fade">
                                      <p:cBhvr>
                                        <p:cTn id="20" dur="1000"/>
                                        <p:tgtEl>
                                          <p:spTgt spid="6"/>
                                        </p:tgtEl>
                                      </p:cBhvr>
                                    </p:animEffect>
                                    <p:set>
                                      <p:cBhvr>
                                        <p:cTn id="21" dur="1" fill="hold">
                                          <p:stCondLst>
                                            <p:cond delay="999"/>
                                          </p:stCondLst>
                                        </p:cTn>
                                        <p:tgtEl>
                                          <p:spTgt spid="6"/>
                                        </p:tgtEl>
                                        <p:attrNameLst>
                                          <p:attrName>style.visibility</p:attrName>
                                        </p:attrNameLst>
                                      </p:cBhvr>
                                      <p:to>
                                        <p:strVal val="hidden"/>
                                      </p:to>
                                    </p:set>
                                  </p:childTnLst>
                                </p:cTn>
                              </p:par>
                              <p:par>
                                <p:cTn id="22" presetID="50" presetClass="exit" presetSubtype="0" accel="100000" fill="hold" grpId="0" nodeType="withEffect">
                                  <p:stCondLst>
                                    <p:cond delay="0"/>
                                  </p:stCondLst>
                                  <p:childTnLst>
                                    <p:anim calcmode="lin" valueType="num">
                                      <p:cBhvr>
                                        <p:cTn id="23" dur="1000"/>
                                        <p:tgtEl>
                                          <p:spTgt spid="2"/>
                                        </p:tgtEl>
                                        <p:attrNameLst>
                                          <p:attrName>ppt_w</p:attrName>
                                        </p:attrNameLst>
                                      </p:cBhvr>
                                      <p:tavLst>
                                        <p:tav tm="0">
                                          <p:val>
                                            <p:strVal val="ppt_w"/>
                                          </p:val>
                                        </p:tav>
                                        <p:tav tm="100000">
                                          <p:val>
                                            <p:strVal val="ppt_w+.3"/>
                                          </p:val>
                                        </p:tav>
                                      </p:tavLst>
                                    </p:anim>
                                    <p:anim calcmode="lin" valueType="num">
                                      <p:cBhvr>
                                        <p:cTn id="24" dur="1000"/>
                                        <p:tgtEl>
                                          <p:spTgt spid="2"/>
                                        </p:tgtEl>
                                        <p:attrNameLst>
                                          <p:attrName>ppt_h</p:attrName>
                                        </p:attrNameLst>
                                      </p:cBhvr>
                                      <p:tavLst>
                                        <p:tav tm="0">
                                          <p:val>
                                            <p:strVal val="ppt_h"/>
                                          </p:val>
                                        </p:tav>
                                        <p:tav tm="100000">
                                          <p:val>
                                            <p:strVal val="ppt_h"/>
                                          </p:val>
                                        </p:tav>
                                      </p:tavLst>
                                    </p:anim>
                                    <p:animEffect transition="out" filter="fade">
                                      <p:cBhvr>
                                        <p:cTn id="25" dur="1000"/>
                                        <p:tgtEl>
                                          <p:spTgt spid="2"/>
                                        </p:tgtEl>
                                      </p:cBhvr>
                                    </p:animEffect>
                                    <p:set>
                                      <p:cBhvr>
                                        <p:cTn id="26" dur="1" fill="hold">
                                          <p:stCondLst>
                                            <p:cond delay="999"/>
                                          </p:stCondLst>
                                        </p:cTn>
                                        <p:tgtEl>
                                          <p:spTgt spid="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42" presetClass="exit" presetSubtype="0" fill="hold" nodeType="clickEffect">
                                  <p:stCondLst>
                                    <p:cond delay="0"/>
                                  </p:stCondLst>
                                  <p:childTnLst>
                                    <p:animEffect transition="out" filter="fade">
                                      <p:cBhvr>
                                        <p:cTn id="30" dur="1000"/>
                                        <p:tgtEl>
                                          <p:spTgt spid="14"/>
                                        </p:tgtEl>
                                      </p:cBhvr>
                                    </p:animEffect>
                                    <p:anim calcmode="lin" valueType="num">
                                      <p:cBhvr>
                                        <p:cTn id="31" dur="1000"/>
                                        <p:tgtEl>
                                          <p:spTgt spid="14"/>
                                        </p:tgtEl>
                                        <p:attrNameLst>
                                          <p:attrName>ppt_x</p:attrName>
                                        </p:attrNameLst>
                                      </p:cBhvr>
                                      <p:tavLst>
                                        <p:tav tm="0">
                                          <p:val>
                                            <p:strVal val="ppt_x"/>
                                          </p:val>
                                        </p:tav>
                                        <p:tav tm="100000">
                                          <p:val>
                                            <p:strVal val="ppt_x"/>
                                          </p:val>
                                        </p:tav>
                                      </p:tavLst>
                                    </p:anim>
                                    <p:anim calcmode="lin" valueType="num">
                                      <p:cBhvr>
                                        <p:cTn id="32" dur="1000"/>
                                        <p:tgtEl>
                                          <p:spTgt spid="14"/>
                                        </p:tgtEl>
                                        <p:attrNameLst>
                                          <p:attrName>ppt_y</p:attrName>
                                        </p:attrNameLst>
                                      </p:cBhvr>
                                      <p:tavLst>
                                        <p:tav tm="0">
                                          <p:val>
                                            <p:strVal val="ppt_y"/>
                                          </p:val>
                                        </p:tav>
                                        <p:tav tm="100000">
                                          <p:val>
                                            <p:strVal val="ppt_y+.1"/>
                                          </p:val>
                                        </p:tav>
                                      </p:tavLst>
                                    </p:anim>
                                    <p:set>
                                      <p:cBhvr>
                                        <p:cTn id="33"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תמונה 17" descr="תמונה שמכילה טקסט&#10;&#10;התיאור נוצר באופן אוטומטי">
            <a:extLst>
              <a:ext uri="{FF2B5EF4-FFF2-40B4-BE49-F238E27FC236}">
                <a16:creationId xmlns:a16="http://schemas.microsoft.com/office/drawing/2014/main" id="{5F5601DE-8EEF-4D7A-BFDC-8BC0C8B832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3341" y="0"/>
            <a:ext cx="4912588" cy="6857999"/>
          </a:xfrm>
          <a:prstGeom prst="rect">
            <a:avLst/>
          </a:prstGeom>
        </p:spPr>
      </p:pic>
      <p:pic>
        <p:nvPicPr>
          <p:cNvPr id="16" name="תמונה 15" descr="תמונה שמכילה טקסט, עיתון, קבלה, מסמך&#10;&#10;התיאור נוצר באופן אוטומטי">
            <a:extLst>
              <a:ext uri="{FF2B5EF4-FFF2-40B4-BE49-F238E27FC236}">
                <a16:creationId xmlns:a16="http://schemas.microsoft.com/office/drawing/2014/main" id="{10CB3083-4CD6-437A-B6C2-5E0028D9BD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52" y="616944"/>
            <a:ext cx="9133446" cy="6031745"/>
          </a:xfrm>
          <a:prstGeom prst="rect">
            <a:avLst/>
          </a:prstGeom>
        </p:spPr>
      </p:pic>
      <p:pic>
        <p:nvPicPr>
          <p:cNvPr id="4" name="תמונה 3" descr="תמונה שמכילה טקסט&#10;&#10;התיאור נוצר באופן אוטומטי">
            <a:extLst>
              <a:ext uri="{FF2B5EF4-FFF2-40B4-BE49-F238E27FC236}">
                <a16:creationId xmlns:a16="http://schemas.microsoft.com/office/drawing/2014/main" id="{E04A696B-71D4-484E-9D71-8C6C524453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1" y="616943"/>
            <a:ext cx="9165098" cy="6105251"/>
          </a:xfrm>
          <a:prstGeom prst="rect">
            <a:avLst/>
          </a:prstGeom>
        </p:spPr>
      </p:pic>
      <p:pic>
        <p:nvPicPr>
          <p:cNvPr id="6" name="תמונה 5" descr="תמונה שמכילה בניין, אבן, חומרי בנייה, קשת&#10;&#10;התיאור נוצר באופן אוטומטי">
            <a:extLst>
              <a:ext uri="{FF2B5EF4-FFF2-40B4-BE49-F238E27FC236}">
                <a16:creationId xmlns:a16="http://schemas.microsoft.com/office/drawing/2014/main" id="{1FE7E2CB-DF3B-4129-B2AF-B3191F5CEA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50" y="616942"/>
            <a:ext cx="9133449" cy="6202499"/>
          </a:xfrm>
          <a:prstGeom prst="rect">
            <a:avLst/>
          </a:prstGeom>
        </p:spPr>
      </p:pic>
      <p:pic>
        <p:nvPicPr>
          <p:cNvPr id="8" name="תמונה 7">
            <a:extLst>
              <a:ext uri="{FF2B5EF4-FFF2-40B4-BE49-F238E27FC236}">
                <a16:creationId xmlns:a16="http://schemas.microsoft.com/office/drawing/2014/main" id="{F44AA6B8-AC88-471D-93D0-D8038DA16F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50" y="616941"/>
            <a:ext cx="9133448" cy="6202498"/>
          </a:xfrm>
          <a:prstGeom prst="rect">
            <a:avLst/>
          </a:prstGeom>
        </p:spPr>
      </p:pic>
      <p:pic>
        <p:nvPicPr>
          <p:cNvPr id="10" name="תמונה 9">
            <a:extLst>
              <a:ext uri="{FF2B5EF4-FFF2-40B4-BE49-F238E27FC236}">
                <a16:creationId xmlns:a16="http://schemas.microsoft.com/office/drawing/2014/main" id="{553D0540-F90A-4CAB-857F-346A4026DC8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50" y="400110"/>
            <a:ext cx="9165100" cy="6457890"/>
          </a:xfrm>
          <a:prstGeom prst="rect">
            <a:avLst/>
          </a:prstGeom>
        </p:spPr>
      </p:pic>
      <p:pic>
        <p:nvPicPr>
          <p:cNvPr id="14" name="תמונה 13" descr="תמונה שמכילה טקסט&#10;&#10;התיאור נוצר באופן אוטומטי">
            <a:extLst>
              <a:ext uri="{FF2B5EF4-FFF2-40B4-BE49-F238E27FC236}">
                <a16:creationId xmlns:a16="http://schemas.microsoft.com/office/drawing/2014/main" id="{88923B56-08B2-4A23-BA8A-BD9816CA618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8559"/>
            <a:ext cx="9175649" cy="6457890"/>
          </a:xfrm>
          <a:prstGeom prst="rect">
            <a:avLst/>
          </a:prstGeom>
        </p:spPr>
      </p:pic>
      <p:sp>
        <p:nvSpPr>
          <p:cNvPr id="2" name="תיבת טקסט 1">
            <a:extLst>
              <a:ext uri="{FF2B5EF4-FFF2-40B4-BE49-F238E27FC236}">
                <a16:creationId xmlns:a16="http://schemas.microsoft.com/office/drawing/2014/main" id="{84FE2E1F-32FF-4C4B-B33A-DD063448BFDA}"/>
              </a:ext>
            </a:extLst>
          </p:cNvPr>
          <p:cNvSpPr txBox="1"/>
          <p:nvPr/>
        </p:nvSpPr>
        <p:spPr>
          <a:xfrm>
            <a:off x="0" y="0"/>
            <a:ext cx="9144000" cy="707886"/>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ועכשיו נעבור לתצוגת שרידים של בתי כנסת קדומים (פסיפסים, משקופים וכד').</a:t>
            </a:r>
            <a:endParaRPr lang="en-US" sz="2000" b="1" dirty="0">
              <a:solidFill>
                <a:schemeClr val="bg1"/>
              </a:solidFill>
            </a:endParaRPr>
          </a:p>
          <a:p>
            <a:pPr algn="ctr"/>
            <a:endParaRPr lang="he-IL" sz="2000" b="1" dirty="0">
              <a:solidFill>
                <a:schemeClr val="bg1"/>
              </a:solidFill>
            </a:endParaRPr>
          </a:p>
        </p:txBody>
      </p:sp>
    </p:spTree>
    <p:extLst>
      <p:ext uri="{BB962C8B-B14F-4D97-AF65-F5344CB8AC3E}">
        <p14:creationId xmlns:p14="http://schemas.microsoft.com/office/powerpoint/2010/main" val="3130809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4" fill="hold" nodeType="clickEffect">
                                  <p:stCondLst>
                                    <p:cond delay="0"/>
                                  </p:stCondLst>
                                  <p:childTnLst>
                                    <p:anim calcmode="lin" valueType="num">
                                      <p:cBhvr>
                                        <p:cTn id="6" dur="1000"/>
                                        <p:tgtEl>
                                          <p:spTgt spid="14"/>
                                        </p:tgtEl>
                                        <p:attrNameLst>
                                          <p:attrName>ppt_x</p:attrName>
                                        </p:attrNameLst>
                                      </p:cBhvr>
                                      <p:tavLst>
                                        <p:tav tm="0">
                                          <p:val>
                                            <p:strVal val="ppt_x"/>
                                          </p:val>
                                        </p:tav>
                                        <p:tav tm="100000">
                                          <p:val>
                                            <p:strVal val="ppt_x"/>
                                          </p:val>
                                        </p:tav>
                                      </p:tavLst>
                                    </p:anim>
                                    <p:anim calcmode="lin" valueType="num">
                                      <p:cBhvr>
                                        <p:cTn id="7" dur="1000"/>
                                        <p:tgtEl>
                                          <p:spTgt spid="14"/>
                                        </p:tgtEl>
                                        <p:attrNameLst>
                                          <p:attrName>ppt_y</p:attrName>
                                        </p:attrNameLst>
                                      </p:cBhvr>
                                      <p:tavLst>
                                        <p:tav tm="0">
                                          <p:val>
                                            <p:strVal val="ppt_y"/>
                                          </p:val>
                                        </p:tav>
                                        <p:tav tm="100000">
                                          <p:val>
                                            <p:strVal val="ppt_y+ppt_h/2"/>
                                          </p:val>
                                        </p:tav>
                                      </p:tavLst>
                                    </p:anim>
                                    <p:anim calcmode="lin" valueType="num">
                                      <p:cBhvr>
                                        <p:cTn id="8" dur="1000"/>
                                        <p:tgtEl>
                                          <p:spTgt spid="14"/>
                                        </p:tgtEl>
                                        <p:attrNameLst>
                                          <p:attrName>ppt_w</p:attrName>
                                        </p:attrNameLst>
                                      </p:cBhvr>
                                      <p:tavLst>
                                        <p:tav tm="0">
                                          <p:val>
                                            <p:strVal val="ppt_w"/>
                                          </p:val>
                                        </p:tav>
                                        <p:tav tm="100000">
                                          <p:val>
                                            <p:strVal val="ppt_w"/>
                                          </p:val>
                                        </p:tav>
                                      </p:tavLst>
                                    </p:anim>
                                    <p:anim calcmode="lin" valueType="num">
                                      <p:cBhvr>
                                        <p:cTn id="9" dur="1000"/>
                                        <p:tgtEl>
                                          <p:spTgt spid="14"/>
                                        </p:tgtEl>
                                        <p:attrNameLst>
                                          <p:attrName>ppt_h</p:attrName>
                                        </p:attrNameLst>
                                      </p:cBhvr>
                                      <p:tavLst>
                                        <p:tav tm="0">
                                          <p:val>
                                            <p:strVal val="ppt_h"/>
                                          </p:val>
                                        </p:tav>
                                        <p:tav tm="100000">
                                          <p:val>
                                            <p:fltVal val="0"/>
                                          </p:val>
                                        </p:tav>
                                      </p:tavLst>
                                    </p:anim>
                                    <p:set>
                                      <p:cBhvr>
                                        <p:cTn id="10" dur="1" fill="hold">
                                          <p:stCondLst>
                                            <p:cond delay="999"/>
                                          </p:stCondLst>
                                        </p:cTn>
                                        <p:tgtEl>
                                          <p:spTgt spid="1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7" presetClass="exit" presetSubtype="2" fill="hold" nodeType="clickEffect">
                                  <p:stCondLst>
                                    <p:cond delay="0"/>
                                  </p:stCondLst>
                                  <p:childTnLst>
                                    <p:anim calcmode="lin" valueType="num">
                                      <p:cBhvr>
                                        <p:cTn id="14" dur="1000"/>
                                        <p:tgtEl>
                                          <p:spTgt spid="10"/>
                                        </p:tgtEl>
                                        <p:attrNameLst>
                                          <p:attrName>ppt_x</p:attrName>
                                        </p:attrNameLst>
                                      </p:cBhvr>
                                      <p:tavLst>
                                        <p:tav tm="0">
                                          <p:val>
                                            <p:strVal val="ppt_x"/>
                                          </p:val>
                                        </p:tav>
                                        <p:tav tm="100000">
                                          <p:val>
                                            <p:strVal val="ppt_x+ppt_w/2"/>
                                          </p:val>
                                        </p:tav>
                                      </p:tavLst>
                                    </p:anim>
                                    <p:anim calcmode="lin" valueType="num">
                                      <p:cBhvr>
                                        <p:cTn id="15" dur="1000"/>
                                        <p:tgtEl>
                                          <p:spTgt spid="10"/>
                                        </p:tgtEl>
                                        <p:attrNameLst>
                                          <p:attrName>ppt_y</p:attrName>
                                        </p:attrNameLst>
                                      </p:cBhvr>
                                      <p:tavLst>
                                        <p:tav tm="0">
                                          <p:val>
                                            <p:strVal val="ppt_y"/>
                                          </p:val>
                                        </p:tav>
                                        <p:tav tm="100000">
                                          <p:val>
                                            <p:strVal val="ppt_y"/>
                                          </p:val>
                                        </p:tav>
                                      </p:tavLst>
                                    </p:anim>
                                    <p:anim calcmode="lin" valueType="num">
                                      <p:cBhvr>
                                        <p:cTn id="16" dur="1000"/>
                                        <p:tgtEl>
                                          <p:spTgt spid="10"/>
                                        </p:tgtEl>
                                        <p:attrNameLst>
                                          <p:attrName>ppt_w</p:attrName>
                                        </p:attrNameLst>
                                      </p:cBhvr>
                                      <p:tavLst>
                                        <p:tav tm="0">
                                          <p:val>
                                            <p:strVal val="ppt_w"/>
                                          </p:val>
                                        </p:tav>
                                        <p:tav tm="100000">
                                          <p:val>
                                            <p:fltVal val="0"/>
                                          </p:val>
                                        </p:tav>
                                      </p:tavLst>
                                    </p:anim>
                                    <p:anim calcmode="lin" valueType="num">
                                      <p:cBhvr>
                                        <p:cTn id="17" dur="1000"/>
                                        <p:tgtEl>
                                          <p:spTgt spid="10"/>
                                        </p:tgtEl>
                                        <p:attrNameLst>
                                          <p:attrName>ppt_h</p:attrName>
                                        </p:attrNameLst>
                                      </p:cBhvr>
                                      <p:tavLst>
                                        <p:tav tm="0">
                                          <p:val>
                                            <p:strVal val="ppt_h"/>
                                          </p:val>
                                        </p:tav>
                                        <p:tav tm="100000">
                                          <p:val>
                                            <p:strVal val="ppt_h"/>
                                          </p:val>
                                        </p:tav>
                                      </p:tavLst>
                                    </p:anim>
                                    <p:set>
                                      <p:cBhvr>
                                        <p:cTn id="18" dur="1" fill="hold">
                                          <p:stCondLst>
                                            <p:cond delay="999"/>
                                          </p:stCondLst>
                                        </p:cTn>
                                        <p:tgtEl>
                                          <p:spTgt spid="10"/>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7" presetClass="exit" presetSubtype="8" fill="hold" nodeType="clickEffect">
                                  <p:stCondLst>
                                    <p:cond delay="0"/>
                                  </p:stCondLst>
                                  <p:childTnLst>
                                    <p:anim calcmode="lin" valueType="num">
                                      <p:cBhvr>
                                        <p:cTn id="22" dur="1000"/>
                                        <p:tgtEl>
                                          <p:spTgt spid="8"/>
                                        </p:tgtEl>
                                        <p:attrNameLst>
                                          <p:attrName>ppt_x</p:attrName>
                                        </p:attrNameLst>
                                      </p:cBhvr>
                                      <p:tavLst>
                                        <p:tav tm="0">
                                          <p:val>
                                            <p:strVal val="ppt_x"/>
                                          </p:val>
                                        </p:tav>
                                        <p:tav tm="100000">
                                          <p:val>
                                            <p:strVal val="ppt_x-ppt_w/2"/>
                                          </p:val>
                                        </p:tav>
                                      </p:tavLst>
                                    </p:anim>
                                    <p:anim calcmode="lin" valueType="num">
                                      <p:cBhvr>
                                        <p:cTn id="23" dur="1000"/>
                                        <p:tgtEl>
                                          <p:spTgt spid="8"/>
                                        </p:tgtEl>
                                        <p:attrNameLst>
                                          <p:attrName>ppt_y</p:attrName>
                                        </p:attrNameLst>
                                      </p:cBhvr>
                                      <p:tavLst>
                                        <p:tav tm="0">
                                          <p:val>
                                            <p:strVal val="ppt_y"/>
                                          </p:val>
                                        </p:tav>
                                        <p:tav tm="100000">
                                          <p:val>
                                            <p:strVal val="ppt_y"/>
                                          </p:val>
                                        </p:tav>
                                      </p:tavLst>
                                    </p:anim>
                                    <p:anim calcmode="lin" valueType="num">
                                      <p:cBhvr>
                                        <p:cTn id="24" dur="1000"/>
                                        <p:tgtEl>
                                          <p:spTgt spid="8"/>
                                        </p:tgtEl>
                                        <p:attrNameLst>
                                          <p:attrName>ppt_w</p:attrName>
                                        </p:attrNameLst>
                                      </p:cBhvr>
                                      <p:tavLst>
                                        <p:tav tm="0">
                                          <p:val>
                                            <p:strVal val="ppt_w"/>
                                          </p:val>
                                        </p:tav>
                                        <p:tav tm="100000">
                                          <p:val>
                                            <p:fltVal val="0"/>
                                          </p:val>
                                        </p:tav>
                                      </p:tavLst>
                                    </p:anim>
                                    <p:anim calcmode="lin" valueType="num">
                                      <p:cBhvr>
                                        <p:cTn id="25" dur="1000"/>
                                        <p:tgtEl>
                                          <p:spTgt spid="8"/>
                                        </p:tgtEl>
                                        <p:attrNameLst>
                                          <p:attrName>ppt_h</p:attrName>
                                        </p:attrNameLst>
                                      </p:cBhvr>
                                      <p:tavLst>
                                        <p:tav tm="0">
                                          <p:val>
                                            <p:strVal val="ppt_h"/>
                                          </p:val>
                                        </p:tav>
                                        <p:tav tm="100000">
                                          <p:val>
                                            <p:strVal val="ppt_h"/>
                                          </p:val>
                                        </p:tav>
                                      </p:tavLst>
                                    </p:anim>
                                    <p:set>
                                      <p:cBhvr>
                                        <p:cTn id="26" dur="1" fill="hold">
                                          <p:stCondLst>
                                            <p:cond delay="999"/>
                                          </p:stCondLst>
                                        </p:cTn>
                                        <p:tgtEl>
                                          <p:spTgt spid="8"/>
                                        </p:tgtEl>
                                        <p:attrNameLst>
                                          <p:attrName>style.visibility</p:attrName>
                                        </p:attrNameLst>
                                      </p:cBhvr>
                                      <p:to>
                                        <p:strVal val="hidden"/>
                                      </p:to>
                                    </p:set>
                                  </p:childTnLst>
                                </p:cTn>
                              </p:par>
                              <p:par>
                                <p:cTn id="27" presetID="47" presetClass="exit" presetSubtype="0" fill="hold" grpId="0" nodeType="withEffect">
                                  <p:stCondLst>
                                    <p:cond delay="0"/>
                                  </p:stCondLst>
                                  <p:childTnLst>
                                    <p:animEffect transition="out" filter="fade">
                                      <p:cBhvr>
                                        <p:cTn id="28" dur="1000"/>
                                        <p:tgtEl>
                                          <p:spTgt spid="2"/>
                                        </p:tgtEl>
                                      </p:cBhvr>
                                    </p:animEffect>
                                    <p:anim calcmode="lin" valueType="num">
                                      <p:cBhvr>
                                        <p:cTn id="29" dur="1000"/>
                                        <p:tgtEl>
                                          <p:spTgt spid="2"/>
                                        </p:tgtEl>
                                        <p:attrNameLst>
                                          <p:attrName>ppt_x</p:attrName>
                                        </p:attrNameLst>
                                      </p:cBhvr>
                                      <p:tavLst>
                                        <p:tav tm="0">
                                          <p:val>
                                            <p:strVal val="ppt_x"/>
                                          </p:val>
                                        </p:tav>
                                        <p:tav tm="100000">
                                          <p:val>
                                            <p:strVal val="ppt_x"/>
                                          </p:val>
                                        </p:tav>
                                      </p:tavLst>
                                    </p:anim>
                                    <p:anim calcmode="lin" valueType="num">
                                      <p:cBhvr>
                                        <p:cTn id="30" dur="1000"/>
                                        <p:tgtEl>
                                          <p:spTgt spid="2"/>
                                        </p:tgtEl>
                                        <p:attrNameLst>
                                          <p:attrName>ppt_y</p:attrName>
                                        </p:attrNameLst>
                                      </p:cBhvr>
                                      <p:tavLst>
                                        <p:tav tm="0">
                                          <p:val>
                                            <p:strVal val="ppt_y"/>
                                          </p:val>
                                        </p:tav>
                                        <p:tav tm="100000">
                                          <p:val>
                                            <p:strVal val="ppt_y-.1"/>
                                          </p:val>
                                        </p:tav>
                                      </p:tavLst>
                                    </p:anim>
                                    <p:set>
                                      <p:cBhvr>
                                        <p:cTn id="31" dur="1" fill="hold">
                                          <p:stCondLst>
                                            <p:cond delay="999"/>
                                          </p:stCondLst>
                                        </p:cTn>
                                        <p:tgtEl>
                                          <p:spTgt spid="2"/>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50" presetClass="exit" presetSubtype="0" accel="100000" fill="hold" nodeType="clickEffect">
                                  <p:stCondLst>
                                    <p:cond delay="0"/>
                                  </p:stCondLst>
                                  <p:childTnLst>
                                    <p:anim calcmode="lin" valueType="num">
                                      <p:cBhvr>
                                        <p:cTn id="35" dur="1000"/>
                                        <p:tgtEl>
                                          <p:spTgt spid="6"/>
                                        </p:tgtEl>
                                        <p:attrNameLst>
                                          <p:attrName>ppt_w</p:attrName>
                                        </p:attrNameLst>
                                      </p:cBhvr>
                                      <p:tavLst>
                                        <p:tav tm="0">
                                          <p:val>
                                            <p:strVal val="ppt_w"/>
                                          </p:val>
                                        </p:tav>
                                        <p:tav tm="100000">
                                          <p:val>
                                            <p:strVal val="ppt_w+.3"/>
                                          </p:val>
                                        </p:tav>
                                      </p:tavLst>
                                    </p:anim>
                                    <p:anim calcmode="lin" valueType="num">
                                      <p:cBhvr>
                                        <p:cTn id="36" dur="1000"/>
                                        <p:tgtEl>
                                          <p:spTgt spid="6"/>
                                        </p:tgtEl>
                                        <p:attrNameLst>
                                          <p:attrName>ppt_h</p:attrName>
                                        </p:attrNameLst>
                                      </p:cBhvr>
                                      <p:tavLst>
                                        <p:tav tm="0">
                                          <p:val>
                                            <p:strVal val="ppt_h"/>
                                          </p:val>
                                        </p:tav>
                                        <p:tav tm="100000">
                                          <p:val>
                                            <p:strVal val="ppt_h"/>
                                          </p:val>
                                        </p:tav>
                                      </p:tavLst>
                                    </p:anim>
                                    <p:animEffect transition="out" filter="fade">
                                      <p:cBhvr>
                                        <p:cTn id="37" dur="1000"/>
                                        <p:tgtEl>
                                          <p:spTgt spid="6"/>
                                        </p:tgtEl>
                                      </p:cBhvr>
                                    </p:animEffect>
                                    <p:set>
                                      <p:cBhvr>
                                        <p:cTn id="38" dur="1" fill="hold">
                                          <p:stCondLst>
                                            <p:cond delay="999"/>
                                          </p:stCondLst>
                                        </p:cTn>
                                        <p:tgtEl>
                                          <p:spTgt spid="6"/>
                                        </p:tgtEl>
                                        <p:attrNameLst>
                                          <p:attrName>style.visibility</p:attrName>
                                        </p:attrNameLst>
                                      </p:cBhvr>
                                      <p:to>
                                        <p:strVal val="hidden"/>
                                      </p:to>
                                    </p:set>
                                  </p:childTnLst>
                                </p:cTn>
                              </p:par>
                              <p:par>
                                <p:cTn id="39" presetID="10" presetClass="entr" presetSubtype="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xit" presetSubtype="37" fill="hold" nodeType="clickEffect">
                                  <p:stCondLst>
                                    <p:cond delay="0"/>
                                  </p:stCondLst>
                                  <p:childTnLst>
                                    <p:animEffect transition="out" filter="barn(outVertical)">
                                      <p:cBhvr>
                                        <p:cTn id="45" dur="1000"/>
                                        <p:tgtEl>
                                          <p:spTgt spid="4"/>
                                        </p:tgtEl>
                                      </p:cBhvr>
                                    </p:animEffect>
                                    <p:set>
                                      <p:cBhvr>
                                        <p:cTn id="46" dur="1" fill="hold">
                                          <p:stCondLst>
                                            <p:cond delay="999"/>
                                          </p:stCondLst>
                                        </p:cTn>
                                        <p:tgtEl>
                                          <p:spTgt spid="4"/>
                                        </p:tgtEl>
                                        <p:attrNameLst>
                                          <p:attrName>style.visibility</p:attrName>
                                        </p:attrNameLst>
                                      </p:cBhvr>
                                      <p:to>
                                        <p:strVal val="hidden"/>
                                      </p:to>
                                    </p:set>
                                  </p:childTnLst>
                                </p:cTn>
                              </p:par>
                              <p:par>
                                <p:cTn id="47" presetID="42"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xit" presetSubtype="0" fill="hold" nodeType="clickEffect">
                                  <p:stCondLst>
                                    <p:cond delay="0"/>
                                  </p:stCondLst>
                                  <p:childTnLst>
                                    <p:animEffect transition="out" filter="fade">
                                      <p:cBhvr>
                                        <p:cTn id="55" dur="1000"/>
                                        <p:tgtEl>
                                          <p:spTgt spid="16"/>
                                        </p:tgtEl>
                                      </p:cBhvr>
                                    </p:animEffect>
                                    <p:anim calcmode="lin" valueType="num">
                                      <p:cBhvr>
                                        <p:cTn id="56" dur="1000"/>
                                        <p:tgtEl>
                                          <p:spTgt spid="16"/>
                                        </p:tgtEl>
                                        <p:attrNameLst>
                                          <p:attrName>ppt_x</p:attrName>
                                        </p:attrNameLst>
                                      </p:cBhvr>
                                      <p:tavLst>
                                        <p:tav tm="0">
                                          <p:val>
                                            <p:strVal val="ppt_x"/>
                                          </p:val>
                                        </p:tav>
                                        <p:tav tm="100000">
                                          <p:val>
                                            <p:strVal val="ppt_x"/>
                                          </p:val>
                                        </p:tav>
                                      </p:tavLst>
                                    </p:anim>
                                    <p:anim calcmode="lin" valueType="num">
                                      <p:cBhvr>
                                        <p:cTn id="57" dur="1000"/>
                                        <p:tgtEl>
                                          <p:spTgt spid="16"/>
                                        </p:tgtEl>
                                        <p:attrNameLst>
                                          <p:attrName>ppt_y</p:attrName>
                                        </p:attrNameLst>
                                      </p:cBhvr>
                                      <p:tavLst>
                                        <p:tav tm="0">
                                          <p:val>
                                            <p:strVal val="ppt_y"/>
                                          </p:val>
                                        </p:tav>
                                        <p:tav tm="100000">
                                          <p:val>
                                            <p:strVal val="ppt_y+.1"/>
                                          </p:val>
                                        </p:tav>
                                      </p:tavLst>
                                    </p:anim>
                                    <p:set>
                                      <p:cBhvr>
                                        <p:cTn id="58" dur="1" fill="hold">
                                          <p:stCondLst>
                                            <p:cond delay="999"/>
                                          </p:stCondLst>
                                        </p:cTn>
                                        <p:tgtEl>
                                          <p:spTgt spid="16"/>
                                        </p:tgtEl>
                                        <p:attrNameLst>
                                          <p:attrName>style.visibility</p:attrName>
                                        </p:attrNameLst>
                                      </p:cBhvr>
                                      <p:to>
                                        <p:strVal val="hidden"/>
                                      </p:to>
                                    </p:set>
                                  </p:childTnLst>
                                </p:cTn>
                              </p:par>
                              <p:par>
                                <p:cTn id="59" presetID="5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1000" fill="hold"/>
                                        <p:tgtEl>
                                          <p:spTgt spid="18"/>
                                        </p:tgtEl>
                                        <p:attrNameLst>
                                          <p:attrName>ppt_w</p:attrName>
                                        </p:attrNameLst>
                                      </p:cBhvr>
                                      <p:tavLst>
                                        <p:tav tm="0">
                                          <p:val>
                                            <p:fltVal val="0"/>
                                          </p:val>
                                        </p:tav>
                                        <p:tav tm="100000">
                                          <p:val>
                                            <p:strVal val="#ppt_w"/>
                                          </p:val>
                                        </p:tav>
                                      </p:tavLst>
                                    </p:anim>
                                    <p:anim calcmode="lin" valueType="num">
                                      <p:cBhvr>
                                        <p:cTn id="62" dur="1000" fill="hold"/>
                                        <p:tgtEl>
                                          <p:spTgt spid="18"/>
                                        </p:tgtEl>
                                        <p:attrNameLst>
                                          <p:attrName>ppt_h</p:attrName>
                                        </p:attrNameLst>
                                      </p:cBhvr>
                                      <p:tavLst>
                                        <p:tav tm="0">
                                          <p:val>
                                            <p:fltVal val="0"/>
                                          </p:val>
                                        </p:tav>
                                        <p:tav tm="100000">
                                          <p:val>
                                            <p:strVal val="#ppt_h"/>
                                          </p:val>
                                        </p:tav>
                                      </p:tavLst>
                                    </p:anim>
                                    <p:animEffect transition="in" filter="fade">
                                      <p:cBhvr>
                                        <p:cTn id="6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תמונה 9" descr="תמונה שמכילה טקסט, לחם&#10;&#10;התיאור נוצר באופן אוטומטי">
            <a:extLst>
              <a:ext uri="{FF2B5EF4-FFF2-40B4-BE49-F238E27FC236}">
                <a16:creationId xmlns:a16="http://schemas.microsoft.com/office/drawing/2014/main" id="{D079C75E-A62C-4695-9B61-E42FFF6377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2549" y="0"/>
            <a:ext cx="5398901" cy="6858000"/>
          </a:xfrm>
          <a:prstGeom prst="rect">
            <a:avLst/>
          </a:prstGeom>
        </p:spPr>
      </p:pic>
      <p:pic>
        <p:nvPicPr>
          <p:cNvPr id="4" name="תמונה 3" descr="תמונה שמכילה בניין, פסל, חדר אמבטיה, אבן&#10;&#10;התיאור נוצר באופן אוטומטי">
            <a:extLst>
              <a:ext uri="{FF2B5EF4-FFF2-40B4-BE49-F238E27FC236}">
                <a16:creationId xmlns:a16="http://schemas.microsoft.com/office/drawing/2014/main" id="{ECCBA9DB-A611-496F-9AFC-0EE50CC2BC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6186" y="-1"/>
            <a:ext cx="5454236" cy="6697684"/>
          </a:xfrm>
          <a:prstGeom prst="rect">
            <a:avLst/>
          </a:prstGeom>
        </p:spPr>
      </p:pic>
      <p:pic>
        <p:nvPicPr>
          <p:cNvPr id="6" name="תמונה 5">
            <a:extLst>
              <a:ext uri="{FF2B5EF4-FFF2-40B4-BE49-F238E27FC236}">
                <a16:creationId xmlns:a16="http://schemas.microsoft.com/office/drawing/2014/main" id="{51D365CD-810C-415D-8E4E-C7D6ED9A4E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7932" y="0"/>
            <a:ext cx="4406117" cy="6858000"/>
          </a:xfrm>
          <a:prstGeom prst="rect">
            <a:avLst/>
          </a:prstGeom>
        </p:spPr>
      </p:pic>
      <p:pic>
        <p:nvPicPr>
          <p:cNvPr id="8" name="תמונה 7">
            <a:extLst>
              <a:ext uri="{FF2B5EF4-FFF2-40B4-BE49-F238E27FC236}">
                <a16:creationId xmlns:a16="http://schemas.microsoft.com/office/drawing/2014/main" id="{0003D6A2-DB58-4117-93D5-3364A1714F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481" y="0"/>
            <a:ext cx="4465762" cy="6924101"/>
          </a:xfrm>
          <a:prstGeom prst="rect">
            <a:avLst/>
          </a:prstGeom>
        </p:spPr>
      </p:pic>
      <p:pic>
        <p:nvPicPr>
          <p:cNvPr id="12" name="תמונה 11" descr="תמונה שמכילה צנצנת, כלי קיבול, צמח, כלי חרס&#10;&#10;התיאור נוצר באופן אוטומטי">
            <a:extLst>
              <a:ext uri="{FF2B5EF4-FFF2-40B4-BE49-F238E27FC236}">
                <a16:creationId xmlns:a16="http://schemas.microsoft.com/office/drawing/2014/main" id="{D717B36A-DCB1-48A8-9144-1B85F2D742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825" y="0"/>
            <a:ext cx="4576068" cy="6857999"/>
          </a:xfrm>
          <a:prstGeom prst="rect">
            <a:avLst/>
          </a:prstGeom>
        </p:spPr>
      </p:pic>
      <p:pic>
        <p:nvPicPr>
          <p:cNvPr id="14" name="תמונה 13">
            <a:extLst>
              <a:ext uri="{FF2B5EF4-FFF2-40B4-BE49-F238E27FC236}">
                <a16:creationId xmlns:a16="http://schemas.microsoft.com/office/drawing/2014/main" id="{DB200F78-7117-4B8D-9AC7-01C8C340925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43539" y="225567"/>
            <a:ext cx="4379095" cy="6917882"/>
          </a:xfrm>
          <a:prstGeom prst="rect">
            <a:avLst/>
          </a:prstGeom>
        </p:spPr>
      </p:pic>
      <p:pic>
        <p:nvPicPr>
          <p:cNvPr id="16" name="תמונה 15" descr="תמונה שמכילה עץ&#10;&#10;התיאור נוצר באופן אוטומטי">
            <a:extLst>
              <a:ext uri="{FF2B5EF4-FFF2-40B4-BE49-F238E27FC236}">
                <a16:creationId xmlns:a16="http://schemas.microsoft.com/office/drawing/2014/main" id="{418A2319-2ADE-4EB7-8F19-CA5D32C466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94823" y="0"/>
            <a:ext cx="4238401" cy="6857999"/>
          </a:xfrm>
          <a:prstGeom prst="rect">
            <a:avLst/>
          </a:prstGeom>
        </p:spPr>
      </p:pic>
      <p:pic>
        <p:nvPicPr>
          <p:cNvPr id="18" name="תמונה 17">
            <a:extLst>
              <a:ext uri="{FF2B5EF4-FFF2-40B4-BE49-F238E27FC236}">
                <a16:creationId xmlns:a16="http://schemas.microsoft.com/office/drawing/2014/main" id="{CD6C770D-AA8D-4881-81CA-294B0BFA419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8394" y="0"/>
            <a:ext cx="3997629" cy="6857999"/>
          </a:xfrm>
          <a:prstGeom prst="rect">
            <a:avLst/>
          </a:prstGeom>
        </p:spPr>
      </p:pic>
      <p:pic>
        <p:nvPicPr>
          <p:cNvPr id="20" name="תמונה 19">
            <a:extLst>
              <a:ext uri="{FF2B5EF4-FFF2-40B4-BE49-F238E27FC236}">
                <a16:creationId xmlns:a16="http://schemas.microsoft.com/office/drawing/2014/main" id="{85E977E6-6864-4E6F-BE53-A0D82C56949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3003" y="0"/>
            <a:ext cx="3997629" cy="6857999"/>
          </a:xfrm>
          <a:prstGeom prst="rect">
            <a:avLst/>
          </a:prstGeom>
        </p:spPr>
      </p:pic>
      <p:pic>
        <p:nvPicPr>
          <p:cNvPr id="22" name="תמונה 21">
            <a:extLst>
              <a:ext uri="{FF2B5EF4-FFF2-40B4-BE49-F238E27FC236}">
                <a16:creationId xmlns:a16="http://schemas.microsoft.com/office/drawing/2014/main" id="{E74C30CE-3691-4080-8E8A-3E3CE4405B2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694824" y="36554"/>
            <a:ext cx="4111508" cy="6857999"/>
          </a:xfrm>
          <a:prstGeom prst="rect">
            <a:avLst/>
          </a:prstGeom>
        </p:spPr>
      </p:pic>
      <p:sp>
        <p:nvSpPr>
          <p:cNvPr id="2" name="תיבת טקסט 1">
            <a:extLst>
              <a:ext uri="{FF2B5EF4-FFF2-40B4-BE49-F238E27FC236}">
                <a16:creationId xmlns:a16="http://schemas.microsoft.com/office/drawing/2014/main" id="{B2383C71-7823-4026-B38E-9C759D1C1F34}"/>
              </a:ext>
            </a:extLst>
          </p:cNvPr>
          <p:cNvSpPr txBox="1"/>
          <p:nvPr/>
        </p:nvSpPr>
        <p:spPr>
          <a:xfrm>
            <a:off x="-69481" y="-36553"/>
            <a:ext cx="9144000" cy="707886"/>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נעבור לכמה מסכות, צלמיות וכיוצא באלו, ממקומות שונים ומתקופות שונות.</a:t>
            </a:r>
          </a:p>
          <a:p>
            <a:pPr algn="ctr"/>
            <a:endParaRPr lang="he-IL" sz="2000" b="1" dirty="0">
              <a:solidFill>
                <a:schemeClr val="bg1"/>
              </a:solidFill>
            </a:endParaRPr>
          </a:p>
        </p:txBody>
      </p:sp>
    </p:spTree>
    <p:extLst>
      <p:ext uri="{BB962C8B-B14F-4D97-AF65-F5344CB8AC3E}">
        <p14:creationId xmlns:p14="http://schemas.microsoft.com/office/powerpoint/2010/main" val="38086484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7" presetClass="exit" presetSubtype="2" fill="hold" nodeType="clickEffect">
                                  <p:stCondLst>
                                    <p:cond delay="0"/>
                                  </p:stCondLst>
                                  <p:childTnLst>
                                    <p:anim calcmode="lin" valueType="num">
                                      <p:cBhvr>
                                        <p:cTn id="13" dur="1000"/>
                                        <p:tgtEl>
                                          <p:spTgt spid="22"/>
                                        </p:tgtEl>
                                        <p:attrNameLst>
                                          <p:attrName>ppt_x</p:attrName>
                                        </p:attrNameLst>
                                      </p:cBhvr>
                                      <p:tavLst>
                                        <p:tav tm="0">
                                          <p:val>
                                            <p:strVal val="ppt_x"/>
                                          </p:val>
                                        </p:tav>
                                        <p:tav tm="100000">
                                          <p:val>
                                            <p:strVal val="ppt_x+ppt_w/2"/>
                                          </p:val>
                                        </p:tav>
                                      </p:tavLst>
                                    </p:anim>
                                    <p:anim calcmode="lin" valueType="num">
                                      <p:cBhvr>
                                        <p:cTn id="14" dur="1000"/>
                                        <p:tgtEl>
                                          <p:spTgt spid="22"/>
                                        </p:tgtEl>
                                        <p:attrNameLst>
                                          <p:attrName>ppt_y</p:attrName>
                                        </p:attrNameLst>
                                      </p:cBhvr>
                                      <p:tavLst>
                                        <p:tav tm="0">
                                          <p:val>
                                            <p:strVal val="ppt_y"/>
                                          </p:val>
                                        </p:tav>
                                        <p:tav tm="100000">
                                          <p:val>
                                            <p:strVal val="ppt_y"/>
                                          </p:val>
                                        </p:tav>
                                      </p:tavLst>
                                    </p:anim>
                                    <p:anim calcmode="lin" valueType="num">
                                      <p:cBhvr>
                                        <p:cTn id="15" dur="1000"/>
                                        <p:tgtEl>
                                          <p:spTgt spid="22"/>
                                        </p:tgtEl>
                                        <p:attrNameLst>
                                          <p:attrName>ppt_w</p:attrName>
                                        </p:attrNameLst>
                                      </p:cBhvr>
                                      <p:tavLst>
                                        <p:tav tm="0">
                                          <p:val>
                                            <p:strVal val="ppt_w"/>
                                          </p:val>
                                        </p:tav>
                                        <p:tav tm="100000">
                                          <p:val>
                                            <p:fltVal val="0"/>
                                          </p:val>
                                        </p:tav>
                                      </p:tavLst>
                                    </p:anim>
                                    <p:anim calcmode="lin" valueType="num">
                                      <p:cBhvr>
                                        <p:cTn id="16" dur="1000"/>
                                        <p:tgtEl>
                                          <p:spTgt spid="22"/>
                                        </p:tgtEl>
                                        <p:attrNameLst>
                                          <p:attrName>ppt_h</p:attrName>
                                        </p:attrNameLst>
                                      </p:cBhvr>
                                      <p:tavLst>
                                        <p:tav tm="0">
                                          <p:val>
                                            <p:strVal val="ppt_h"/>
                                          </p:val>
                                        </p:tav>
                                        <p:tav tm="100000">
                                          <p:val>
                                            <p:strVal val="ppt_h"/>
                                          </p:val>
                                        </p:tav>
                                      </p:tavLst>
                                    </p:anim>
                                    <p:set>
                                      <p:cBhvr>
                                        <p:cTn id="17" dur="1" fill="hold">
                                          <p:stCondLst>
                                            <p:cond delay="999"/>
                                          </p:stCondLst>
                                        </p:cTn>
                                        <p:tgtEl>
                                          <p:spTgt spid="22"/>
                                        </p:tgtEl>
                                        <p:attrNameLst>
                                          <p:attrName>style.visibility</p:attrName>
                                        </p:attrNameLst>
                                      </p:cBhvr>
                                      <p:to>
                                        <p:strVal val="hidden"/>
                                      </p:to>
                                    </p:set>
                                  </p:childTnLst>
                                </p:cTn>
                              </p:par>
                              <p:par>
                                <p:cTn id="18" presetID="17" presetClass="exit" presetSubtype="8" fill="hold" nodeType="withEffect">
                                  <p:stCondLst>
                                    <p:cond delay="0"/>
                                  </p:stCondLst>
                                  <p:childTnLst>
                                    <p:anim calcmode="lin" valueType="num">
                                      <p:cBhvr>
                                        <p:cTn id="19" dur="1000"/>
                                        <p:tgtEl>
                                          <p:spTgt spid="20"/>
                                        </p:tgtEl>
                                        <p:attrNameLst>
                                          <p:attrName>ppt_x</p:attrName>
                                        </p:attrNameLst>
                                      </p:cBhvr>
                                      <p:tavLst>
                                        <p:tav tm="0">
                                          <p:val>
                                            <p:strVal val="ppt_x"/>
                                          </p:val>
                                        </p:tav>
                                        <p:tav tm="100000">
                                          <p:val>
                                            <p:strVal val="ppt_x-ppt_w/2"/>
                                          </p:val>
                                        </p:tav>
                                      </p:tavLst>
                                    </p:anim>
                                    <p:anim calcmode="lin" valueType="num">
                                      <p:cBhvr>
                                        <p:cTn id="20" dur="1000"/>
                                        <p:tgtEl>
                                          <p:spTgt spid="20"/>
                                        </p:tgtEl>
                                        <p:attrNameLst>
                                          <p:attrName>ppt_y</p:attrName>
                                        </p:attrNameLst>
                                      </p:cBhvr>
                                      <p:tavLst>
                                        <p:tav tm="0">
                                          <p:val>
                                            <p:strVal val="ppt_y"/>
                                          </p:val>
                                        </p:tav>
                                        <p:tav tm="100000">
                                          <p:val>
                                            <p:strVal val="ppt_y"/>
                                          </p:val>
                                        </p:tav>
                                      </p:tavLst>
                                    </p:anim>
                                    <p:anim calcmode="lin" valueType="num">
                                      <p:cBhvr>
                                        <p:cTn id="21" dur="1000"/>
                                        <p:tgtEl>
                                          <p:spTgt spid="20"/>
                                        </p:tgtEl>
                                        <p:attrNameLst>
                                          <p:attrName>ppt_w</p:attrName>
                                        </p:attrNameLst>
                                      </p:cBhvr>
                                      <p:tavLst>
                                        <p:tav tm="0">
                                          <p:val>
                                            <p:strVal val="ppt_w"/>
                                          </p:val>
                                        </p:tav>
                                        <p:tav tm="100000">
                                          <p:val>
                                            <p:fltVal val="0"/>
                                          </p:val>
                                        </p:tav>
                                      </p:tavLst>
                                    </p:anim>
                                    <p:anim calcmode="lin" valueType="num">
                                      <p:cBhvr>
                                        <p:cTn id="22" dur="1000"/>
                                        <p:tgtEl>
                                          <p:spTgt spid="20"/>
                                        </p:tgtEl>
                                        <p:attrNameLst>
                                          <p:attrName>ppt_h</p:attrName>
                                        </p:attrNameLst>
                                      </p:cBhvr>
                                      <p:tavLst>
                                        <p:tav tm="0">
                                          <p:val>
                                            <p:strVal val="ppt_h"/>
                                          </p:val>
                                        </p:tav>
                                        <p:tav tm="100000">
                                          <p:val>
                                            <p:strVal val="ppt_h"/>
                                          </p:val>
                                        </p:tav>
                                      </p:tavLst>
                                    </p:anim>
                                    <p:set>
                                      <p:cBhvr>
                                        <p:cTn id="23" dur="1" fill="hold">
                                          <p:stCondLst>
                                            <p:cond delay="999"/>
                                          </p:stCondLst>
                                        </p:cTn>
                                        <p:tgtEl>
                                          <p:spTgt spid="20"/>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42" presetClass="exit" presetSubtype="0" fill="hold" nodeType="clickEffect">
                                  <p:stCondLst>
                                    <p:cond delay="0"/>
                                  </p:stCondLst>
                                  <p:childTnLst>
                                    <p:animEffect transition="out" filter="fade">
                                      <p:cBhvr>
                                        <p:cTn id="27" dur="1000"/>
                                        <p:tgtEl>
                                          <p:spTgt spid="18"/>
                                        </p:tgtEl>
                                      </p:cBhvr>
                                    </p:animEffect>
                                    <p:anim calcmode="lin" valueType="num">
                                      <p:cBhvr>
                                        <p:cTn id="28" dur="1000"/>
                                        <p:tgtEl>
                                          <p:spTgt spid="18"/>
                                        </p:tgtEl>
                                        <p:attrNameLst>
                                          <p:attrName>ppt_x</p:attrName>
                                        </p:attrNameLst>
                                      </p:cBhvr>
                                      <p:tavLst>
                                        <p:tav tm="0">
                                          <p:val>
                                            <p:strVal val="ppt_x"/>
                                          </p:val>
                                        </p:tav>
                                        <p:tav tm="100000">
                                          <p:val>
                                            <p:strVal val="ppt_x"/>
                                          </p:val>
                                        </p:tav>
                                      </p:tavLst>
                                    </p:anim>
                                    <p:anim calcmode="lin" valueType="num">
                                      <p:cBhvr>
                                        <p:cTn id="29" dur="1000"/>
                                        <p:tgtEl>
                                          <p:spTgt spid="18"/>
                                        </p:tgtEl>
                                        <p:attrNameLst>
                                          <p:attrName>ppt_y</p:attrName>
                                        </p:attrNameLst>
                                      </p:cBhvr>
                                      <p:tavLst>
                                        <p:tav tm="0">
                                          <p:val>
                                            <p:strVal val="ppt_y"/>
                                          </p:val>
                                        </p:tav>
                                        <p:tav tm="100000">
                                          <p:val>
                                            <p:strVal val="ppt_y+.1"/>
                                          </p:val>
                                        </p:tav>
                                      </p:tavLst>
                                    </p:anim>
                                    <p:set>
                                      <p:cBhvr>
                                        <p:cTn id="30" dur="1" fill="hold">
                                          <p:stCondLst>
                                            <p:cond delay="999"/>
                                          </p:stCondLst>
                                        </p:cTn>
                                        <p:tgtEl>
                                          <p:spTgt spid="18"/>
                                        </p:tgtEl>
                                        <p:attrNameLst>
                                          <p:attrName>style.visibility</p:attrName>
                                        </p:attrNameLst>
                                      </p:cBhvr>
                                      <p:to>
                                        <p:strVal val="hidden"/>
                                      </p:to>
                                    </p:set>
                                  </p:childTnLst>
                                </p:cTn>
                              </p:par>
                              <p:par>
                                <p:cTn id="31" presetID="42" presetClass="exit" presetSubtype="0" fill="hold" nodeType="withEffect">
                                  <p:stCondLst>
                                    <p:cond delay="0"/>
                                  </p:stCondLst>
                                  <p:childTnLst>
                                    <p:animEffect transition="out" filter="fade">
                                      <p:cBhvr>
                                        <p:cTn id="32" dur="1000"/>
                                        <p:tgtEl>
                                          <p:spTgt spid="16"/>
                                        </p:tgtEl>
                                      </p:cBhvr>
                                    </p:animEffect>
                                    <p:anim calcmode="lin" valueType="num">
                                      <p:cBhvr>
                                        <p:cTn id="33" dur="1000"/>
                                        <p:tgtEl>
                                          <p:spTgt spid="16"/>
                                        </p:tgtEl>
                                        <p:attrNameLst>
                                          <p:attrName>ppt_x</p:attrName>
                                        </p:attrNameLst>
                                      </p:cBhvr>
                                      <p:tavLst>
                                        <p:tav tm="0">
                                          <p:val>
                                            <p:strVal val="ppt_x"/>
                                          </p:val>
                                        </p:tav>
                                        <p:tav tm="100000">
                                          <p:val>
                                            <p:strVal val="ppt_x"/>
                                          </p:val>
                                        </p:tav>
                                      </p:tavLst>
                                    </p:anim>
                                    <p:anim calcmode="lin" valueType="num">
                                      <p:cBhvr>
                                        <p:cTn id="34" dur="1000"/>
                                        <p:tgtEl>
                                          <p:spTgt spid="16"/>
                                        </p:tgtEl>
                                        <p:attrNameLst>
                                          <p:attrName>ppt_y</p:attrName>
                                        </p:attrNameLst>
                                      </p:cBhvr>
                                      <p:tavLst>
                                        <p:tav tm="0">
                                          <p:val>
                                            <p:strVal val="ppt_y"/>
                                          </p:val>
                                        </p:tav>
                                        <p:tav tm="100000">
                                          <p:val>
                                            <p:strVal val="ppt_y+.1"/>
                                          </p:val>
                                        </p:tav>
                                      </p:tavLst>
                                    </p:anim>
                                    <p:set>
                                      <p:cBhvr>
                                        <p:cTn id="35" dur="1" fill="hold">
                                          <p:stCondLst>
                                            <p:cond delay="999"/>
                                          </p:stCondLst>
                                        </p:cTn>
                                        <p:tgtEl>
                                          <p:spTgt spid="16"/>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47" presetClass="exit" presetSubtype="0" fill="hold" nodeType="clickEffect">
                                  <p:stCondLst>
                                    <p:cond delay="0"/>
                                  </p:stCondLst>
                                  <p:childTnLst>
                                    <p:animEffect transition="out" filter="fade">
                                      <p:cBhvr>
                                        <p:cTn id="39" dur="1000"/>
                                        <p:tgtEl>
                                          <p:spTgt spid="12"/>
                                        </p:tgtEl>
                                      </p:cBhvr>
                                    </p:animEffect>
                                    <p:anim calcmode="lin" valueType="num">
                                      <p:cBhvr>
                                        <p:cTn id="40" dur="1000"/>
                                        <p:tgtEl>
                                          <p:spTgt spid="12"/>
                                        </p:tgtEl>
                                        <p:attrNameLst>
                                          <p:attrName>ppt_x</p:attrName>
                                        </p:attrNameLst>
                                      </p:cBhvr>
                                      <p:tavLst>
                                        <p:tav tm="0">
                                          <p:val>
                                            <p:strVal val="ppt_x"/>
                                          </p:val>
                                        </p:tav>
                                        <p:tav tm="100000">
                                          <p:val>
                                            <p:strVal val="ppt_x"/>
                                          </p:val>
                                        </p:tav>
                                      </p:tavLst>
                                    </p:anim>
                                    <p:anim calcmode="lin" valueType="num">
                                      <p:cBhvr>
                                        <p:cTn id="41" dur="1000"/>
                                        <p:tgtEl>
                                          <p:spTgt spid="12"/>
                                        </p:tgtEl>
                                        <p:attrNameLst>
                                          <p:attrName>ppt_y</p:attrName>
                                        </p:attrNameLst>
                                      </p:cBhvr>
                                      <p:tavLst>
                                        <p:tav tm="0">
                                          <p:val>
                                            <p:strVal val="ppt_y"/>
                                          </p:val>
                                        </p:tav>
                                        <p:tav tm="100000">
                                          <p:val>
                                            <p:strVal val="ppt_y-.1"/>
                                          </p:val>
                                        </p:tav>
                                      </p:tavLst>
                                    </p:anim>
                                    <p:set>
                                      <p:cBhvr>
                                        <p:cTn id="42" dur="1" fill="hold">
                                          <p:stCondLst>
                                            <p:cond delay="999"/>
                                          </p:stCondLst>
                                        </p:cTn>
                                        <p:tgtEl>
                                          <p:spTgt spid="12"/>
                                        </p:tgtEl>
                                        <p:attrNameLst>
                                          <p:attrName>style.visibility</p:attrName>
                                        </p:attrNameLst>
                                      </p:cBhvr>
                                      <p:to>
                                        <p:strVal val="hidden"/>
                                      </p:to>
                                    </p:set>
                                  </p:childTnLst>
                                </p:cTn>
                              </p:par>
                              <p:par>
                                <p:cTn id="43" presetID="47" presetClass="exit" presetSubtype="0" fill="hold" nodeType="withEffect">
                                  <p:stCondLst>
                                    <p:cond delay="0"/>
                                  </p:stCondLst>
                                  <p:childTnLst>
                                    <p:animEffect transition="out" filter="fade">
                                      <p:cBhvr>
                                        <p:cTn id="44" dur="1000"/>
                                        <p:tgtEl>
                                          <p:spTgt spid="14"/>
                                        </p:tgtEl>
                                      </p:cBhvr>
                                    </p:animEffect>
                                    <p:anim calcmode="lin" valueType="num">
                                      <p:cBhvr>
                                        <p:cTn id="45" dur="1000"/>
                                        <p:tgtEl>
                                          <p:spTgt spid="14"/>
                                        </p:tgtEl>
                                        <p:attrNameLst>
                                          <p:attrName>ppt_x</p:attrName>
                                        </p:attrNameLst>
                                      </p:cBhvr>
                                      <p:tavLst>
                                        <p:tav tm="0">
                                          <p:val>
                                            <p:strVal val="ppt_x"/>
                                          </p:val>
                                        </p:tav>
                                        <p:tav tm="100000">
                                          <p:val>
                                            <p:strVal val="ppt_x"/>
                                          </p:val>
                                        </p:tav>
                                      </p:tavLst>
                                    </p:anim>
                                    <p:anim calcmode="lin" valueType="num">
                                      <p:cBhvr>
                                        <p:cTn id="46" dur="1000"/>
                                        <p:tgtEl>
                                          <p:spTgt spid="14"/>
                                        </p:tgtEl>
                                        <p:attrNameLst>
                                          <p:attrName>ppt_y</p:attrName>
                                        </p:attrNameLst>
                                      </p:cBhvr>
                                      <p:tavLst>
                                        <p:tav tm="0">
                                          <p:val>
                                            <p:strVal val="ppt_y"/>
                                          </p:val>
                                        </p:tav>
                                        <p:tav tm="100000">
                                          <p:val>
                                            <p:strVal val="ppt_y-.1"/>
                                          </p:val>
                                        </p:tav>
                                      </p:tavLst>
                                    </p:anim>
                                    <p:set>
                                      <p:cBhvr>
                                        <p:cTn id="47" dur="1" fill="hold">
                                          <p:stCondLst>
                                            <p:cond delay="999"/>
                                          </p:stCondLst>
                                        </p:cTn>
                                        <p:tgtEl>
                                          <p:spTgt spid="14"/>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2" presetClass="exit" presetSubtype="8" fill="hold" nodeType="clickEffect">
                                  <p:stCondLst>
                                    <p:cond delay="0"/>
                                  </p:stCondLst>
                                  <p:childTnLst>
                                    <p:anim calcmode="lin" valueType="num">
                                      <p:cBhvr additive="base">
                                        <p:cTn id="51" dur="1000"/>
                                        <p:tgtEl>
                                          <p:spTgt spid="8"/>
                                        </p:tgtEl>
                                        <p:attrNameLst>
                                          <p:attrName>ppt_x</p:attrName>
                                        </p:attrNameLst>
                                      </p:cBhvr>
                                      <p:tavLst>
                                        <p:tav tm="0">
                                          <p:val>
                                            <p:strVal val="#ppt_x"/>
                                          </p:val>
                                        </p:tav>
                                        <p:tav tm="100000">
                                          <p:val>
                                            <p:strVal val="#ppt_x-#ppt_w*1.125000"/>
                                          </p:val>
                                        </p:tav>
                                      </p:tavLst>
                                    </p:anim>
                                    <p:animEffect transition="out" filter="wipe(left)">
                                      <p:cBhvr>
                                        <p:cTn id="52" dur="1000"/>
                                        <p:tgtEl>
                                          <p:spTgt spid="8"/>
                                        </p:tgtEl>
                                      </p:cBhvr>
                                    </p:animEffect>
                                    <p:set>
                                      <p:cBhvr>
                                        <p:cTn id="53" dur="1" fill="hold">
                                          <p:stCondLst>
                                            <p:cond delay="999"/>
                                          </p:stCondLst>
                                        </p:cTn>
                                        <p:tgtEl>
                                          <p:spTgt spid="8"/>
                                        </p:tgtEl>
                                        <p:attrNameLst>
                                          <p:attrName>style.visibility</p:attrName>
                                        </p:attrNameLst>
                                      </p:cBhvr>
                                      <p:to>
                                        <p:strVal val="hidden"/>
                                      </p:to>
                                    </p:set>
                                  </p:childTnLst>
                                </p:cTn>
                              </p:par>
                              <p:par>
                                <p:cTn id="54" presetID="12" presetClass="exit" presetSubtype="2" fill="hold" nodeType="withEffect">
                                  <p:stCondLst>
                                    <p:cond delay="0"/>
                                  </p:stCondLst>
                                  <p:childTnLst>
                                    <p:anim calcmode="lin" valueType="num">
                                      <p:cBhvr additive="base">
                                        <p:cTn id="55" dur="500"/>
                                        <p:tgtEl>
                                          <p:spTgt spid="6"/>
                                        </p:tgtEl>
                                        <p:attrNameLst>
                                          <p:attrName>ppt_x</p:attrName>
                                        </p:attrNameLst>
                                      </p:cBhvr>
                                      <p:tavLst>
                                        <p:tav tm="0">
                                          <p:val>
                                            <p:strVal val="#ppt_x"/>
                                          </p:val>
                                        </p:tav>
                                        <p:tav tm="100000">
                                          <p:val>
                                            <p:strVal val="#ppt_x+#ppt_w*1.125000"/>
                                          </p:val>
                                        </p:tav>
                                      </p:tavLst>
                                    </p:anim>
                                    <p:animEffect transition="out" filter="wipe(right)">
                                      <p:cBhvr>
                                        <p:cTn id="56" dur="500"/>
                                        <p:tgtEl>
                                          <p:spTgt spid="6"/>
                                        </p:tgtEl>
                                      </p:cBhvr>
                                    </p:animEffect>
                                    <p:set>
                                      <p:cBhvr>
                                        <p:cTn id="57" dur="1" fill="hold">
                                          <p:stCondLst>
                                            <p:cond delay="499"/>
                                          </p:stCondLst>
                                        </p:cTn>
                                        <p:tgtEl>
                                          <p:spTgt spid="6"/>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2" presetClass="exit" presetSubtype="1" fill="hold" nodeType="clickEffect">
                                  <p:stCondLst>
                                    <p:cond delay="0"/>
                                  </p:stCondLst>
                                  <p:childTnLst>
                                    <p:anim calcmode="lin" valueType="num">
                                      <p:cBhvr additive="base">
                                        <p:cTn id="61" dur="1000"/>
                                        <p:tgtEl>
                                          <p:spTgt spid="4"/>
                                        </p:tgtEl>
                                        <p:attrNameLst>
                                          <p:attrName>ppt_y</p:attrName>
                                        </p:attrNameLst>
                                      </p:cBhvr>
                                      <p:tavLst>
                                        <p:tav tm="0">
                                          <p:val>
                                            <p:strVal val="#ppt_y"/>
                                          </p:val>
                                        </p:tav>
                                        <p:tav tm="100000">
                                          <p:val>
                                            <p:strVal val="#ppt_y-#ppt_h*1.125000"/>
                                          </p:val>
                                        </p:tav>
                                      </p:tavLst>
                                    </p:anim>
                                    <p:animEffect transition="out" filter="wipe(up)">
                                      <p:cBhvr>
                                        <p:cTn id="62" dur="1000"/>
                                        <p:tgtEl>
                                          <p:spTgt spid="4"/>
                                        </p:tgtEl>
                                      </p:cBhvr>
                                    </p:animEffect>
                                    <p:set>
                                      <p:cBhvr>
                                        <p:cTn id="63" dur="1" fill="hold">
                                          <p:stCondLst>
                                            <p:cond delay="999"/>
                                          </p:stCondLst>
                                        </p:cTn>
                                        <p:tgtEl>
                                          <p:spTgt spid="4"/>
                                        </p:tgtEl>
                                        <p:attrNameLst>
                                          <p:attrName>style.visibility</p:attrName>
                                        </p:attrNameLst>
                                      </p:cBhvr>
                                      <p:to>
                                        <p:strVal val="hidden"/>
                                      </p:to>
                                    </p:set>
                                  </p:childTnLst>
                                </p:cTn>
                              </p:par>
                              <p:par>
                                <p:cTn id="64" presetID="55" presetClass="entr" presetSubtype="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1000" fill="hold"/>
                                        <p:tgtEl>
                                          <p:spTgt spid="10"/>
                                        </p:tgtEl>
                                        <p:attrNameLst>
                                          <p:attrName>ppt_w</p:attrName>
                                        </p:attrNameLst>
                                      </p:cBhvr>
                                      <p:tavLst>
                                        <p:tav tm="0">
                                          <p:val>
                                            <p:strVal val="#ppt_w*0.70"/>
                                          </p:val>
                                        </p:tav>
                                        <p:tav tm="100000">
                                          <p:val>
                                            <p:strVal val="#ppt_w"/>
                                          </p:val>
                                        </p:tav>
                                      </p:tavLst>
                                    </p:anim>
                                    <p:anim calcmode="lin" valueType="num">
                                      <p:cBhvr>
                                        <p:cTn id="67" dur="1000" fill="hold"/>
                                        <p:tgtEl>
                                          <p:spTgt spid="10"/>
                                        </p:tgtEl>
                                        <p:attrNameLst>
                                          <p:attrName>ppt_h</p:attrName>
                                        </p:attrNameLst>
                                      </p:cBhvr>
                                      <p:tavLst>
                                        <p:tav tm="0">
                                          <p:val>
                                            <p:strVal val="#ppt_h"/>
                                          </p:val>
                                        </p:tav>
                                        <p:tav tm="100000">
                                          <p:val>
                                            <p:strVal val="#ppt_h"/>
                                          </p:val>
                                        </p:tav>
                                      </p:tavLst>
                                    </p:anim>
                                    <p:animEffect transition="in" filter="fade">
                                      <p:cBhvr>
                                        <p:cTn id="6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תמונה 27" descr="תמונה שמכילה ישן, נצבע, חומרי בנייה, ציור&#10;&#10;התיאור נוצר באופן אוטומטי">
            <a:extLst>
              <a:ext uri="{FF2B5EF4-FFF2-40B4-BE49-F238E27FC236}">
                <a16:creationId xmlns:a16="http://schemas.microsoft.com/office/drawing/2014/main" id="{58C5B468-152A-4E32-B495-EB677B0C03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0057" y="24645"/>
            <a:ext cx="4073236" cy="6858000"/>
          </a:xfrm>
          <a:prstGeom prst="rect">
            <a:avLst/>
          </a:prstGeom>
        </p:spPr>
      </p:pic>
      <p:pic>
        <p:nvPicPr>
          <p:cNvPr id="4" name="תמונה 3" descr="תמונה שמכילה צנצנת, סרקופג&#10;&#10;התיאור נוצר באופן אוטומטי">
            <a:extLst>
              <a:ext uri="{FF2B5EF4-FFF2-40B4-BE49-F238E27FC236}">
                <a16:creationId xmlns:a16="http://schemas.microsoft.com/office/drawing/2014/main" id="{C0547FBC-B431-495C-9EE9-B7A360B93B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1430" y="0"/>
            <a:ext cx="2821139" cy="6858000"/>
          </a:xfrm>
          <a:prstGeom prst="rect">
            <a:avLst/>
          </a:prstGeom>
        </p:spPr>
      </p:pic>
      <p:pic>
        <p:nvPicPr>
          <p:cNvPr id="8" name="תמונה 7" descr="תמונה שמכילה חומרי בנייה, בניין, אבן, לבנה&#10;&#10;התיאור נוצר באופן אוטומטי">
            <a:extLst>
              <a:ext uri="{FF2B5EF4-FFF2-40B4-BE49-F238E27FC236}">
                <a16:creationId xmlns:a16="http://schemas.microsoft.com/office/drawing/2014/main" id="{1C093807-3078-43A6-A252-7CD6B3FBEE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33" y="732530"/>
            <a:ext cx="9144000" cy="6113593"/>
          </a:xfrm>
          <a:prstGeom prst="rect">
            <a:avLst/>
          </a:prstGeom>
        </p:spPr>
      </p:pic>
      <p:pic>
        <p:nvPicPr>
          <p:cNvPr id="10" name="תמונה 9" descr="תמונה שמכילה חומרי בנייה, אבן, אח, אגן מים&#10;&#10;התיאור נוצר באופן אוטומטי">
            <a:extLst>
              <a:ext uri="{FF2B5EF4-FFF2-40B4-BE49-F238E27FC236}">
                <a16:creationId xmlns:a16="http://schemas.microsoft.com/office/drawing/2014/main" id="{37E5DBAA-284E-4985-8241-90D99226CF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688995"/>
            <a:ext cx="9144000" cy="6253026"/>
          </a:xfrm>
          <a:prstGeom prst="rect">
            <a:avLst/>
          </a:prstGeom>
        </p:spPr>
      </p:pic>
      <p:pic>
        <p:nvPicPr>
          <p:cNvPr id="16" name="תמונה 15" descr="תמונה שמכילה חומרי בנייה, אבן&#10;&#10;התיאור נוצר באופן אוטומטי">
            <a:extLst>
              <a:ext uri="{FF2B5EF4-FFF2-40B4-BE49-F238E27FC236}">
                <a16:creationId xmlns:a16="http://schemas.microsoft.com/office/drawing/2014/main" id="{19D0FEB5-6121-4A3E-B79B-8E22F2C287C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633" y="768157"/>
            <a:ext cx="9155878" cy="6113593"/>
          </a:xfrm>
          <a:prstGeom prst="rect">
            <a:avLst/>
          </a:prstGeom>
        </p:spPr>
      </p:pic>
      <p:pic>
        <p:nvPicPr>
          <p:cNvPr id="18" name="תמונה 17" descr="תמונה שמכילה מקורה, קומה, מלוכלך, מרוצף&#10;&#10;התיאור נוצר באופן אוטומטי">
            <a:extLst>
              <a:ext uri="{FF2B5EF4-FFF2-40B4-BE49-F238E27FC236}">
                <a16:creationId xmlns:a16="http://schemas.microsoft.com/office/drawing/2014/main" id="{9FD36FE4-3A2F-402F-ABFD-30A08BBD61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629" y="732530"/>
            <a:ext cx="9144000" cy="6209491"/>
          </a:xfrm>
          <a:prstGeom prst="rect">
            <a:avLst/>
          </a:prstGeom>
        </p:spPr>
      </p:pic>
      <p:pic>
        <p:nvPicPr>
          <p:cNvPr id="24" name="תמונה 23" descr="תמונה שמכילה מקורה, מיכל, עץ, קופסה&#10;&#10;התיאור נוצר באופן אוטומטי">
            <a:extLst>
              <a:ext uri="{FF2B5EF4-FFF2-40B4-BE49-F238E27FC236}">
                <a16:creationId xmlns:a16="http://schemas.microsoft.com/office/drawing/2014/main" id="{2C911B8E-D5ED-4EA0-A5EE-A28373FAF2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632" y="671631"/>
            <a:ext cx="9244956" cy="6253026"/>
          </a:xfrm>
          <a:prstGeom prst="rect">
            <a:avLst/>
          </a:prstGeom>
        </p:spPr>
      </p:pic>
      <p:sp>
        <p:nvSpPr>
          <p:cNvPr id="2" name="תיבת טקסט 1">
            <a:extLst>
              <a:ext uri="{FF2B5EF4-FFF2-40B4-BE49-F238E27FC236}">
                <a16:creationId xmlns:a16="http://schemas.microsoft.com/office/drawing/2014/main" id="{8B8D1EA9-2767-4DB6-BFDD-9136A1C9D4F1}"/>
              </a:ext>
            </a:extLst>
          </p:cNvPr>
          <p:cNvSpPr txBox="1"/>
          <p:nvPr/>
        </p:nvSpPr>
        <p:spPr>
          <a:xfrm>
            <a:off x="5938" y="24644"/>
            <a:ext cx="9144000" cy="707886"/>
          </a:xfrm>
          <a:prstGeom prst="rect">
            <a:avLst/>
          </a:prstGeom>
          <a:solidFill>
            <a:schemeClr val="accent4">
              <a:lumMod val="50000"/>
            </a:schemeClr>
          </a:solidFill>
        </p:spPr>
        <p:txBody>
          <a:bodyPr wrap="square" rtlCol="1">
            <a:spAutoFit/>
          </a:bodyPr>
          <a:lstStyle/>
          <a:p>
            <a:pPr algn="ctr"/>
            <a:r>
              <a:rPr lang="he-IL" sz="2000" b="1" dirty="0">
                <a:solidFill>
                  <a:schemeClr val="bg1"/>
                </a:solidFill>
              </a:rPr>
              <a:t>סרקופגים מעוטרים, </a:t>
            </a:r>
            <a:r>
              <a:rPr lang="he-IL" sz="2000" b="1" dirty="0" err="1">
                <a:solidFill>
                  <a:schemeClr val="bg1"/>
                </a:solidFill>
              </a:rPr>
              <a:t>אנטרופואידים</a:t>
            </a:r>
            <a:r>
              <a:rPr lang="he-IL" sz="2000" b="1" dirty="0">
                <a:solidFill>
                  <a:schemeClr val="bg1"/>
                </a:solidFill>
              </a:rPr>
              <a:t> (דמויי אדם), וגלוסקמאות</a:t>
            </a:r>
            <a:br>
              <a:rPr lang="en-US" sz="2000" b="1" dirty="0">
                <a:solidFill>
                  <a:schemeClr val="bg1"/>
                </a:solidFill>
              </a:rPr>
            </a:br>
            <a:endParaRPr lang="he-IL" sz="2000" b="1" dirty="0">
              <a:solidFill>
                <a:schemeClr val="bg1"/>
              </a:solidFill>
            </a:endParaRPr>
          </a:p>
        </p:txBody>
      </p:sp>
    </p:spTree>
    <p:extLst>
      <p:ext uri="{BB962C8B-B14F-4D97-AF65-F5344CB8AC3E}">
        <p14:creationId xmlns:p14="http://schemas.microsoft.com/office/powerpoint/2010/main" val="142009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1000"/>
                                        <p:tgtEl>
                                          <p:spTgt spid="24"/>
                                        </p:tgtEl>
                                        <p:attrNameLst>
                                          <p:attrName>ppt_w</p:attrName>
                                        </p:attrNameLst>
                                      </p:cBhvr>
                                      <p:tavLst>
                                        <p:tav tm="0">
                                          <p:val>
                                            <p:strVal val="ppt_w"/>
                                          </p:val>
                                        </p:tav>
                                        <p:tav tm="100000">
                                          <p:val>
                                            <p:fltVal val="0"/>
                                          </p:val>
                                        </p:tav>
                                      </p:tavLst>
                                    </p:anim>
                                    <p:anim calcmode="lin" valueType="num">
                                      <p:cBhvr>
                                        <p:cTn id="7" dur="1000"/>
                                        <p:tgtEl>
                                          <p:spTgt spid="24"/>
                                        </p:tgtEl>
                                        <p:attrNameLst>
                                          <p:attrName>ppt_h</p:attrName>
                                        </p:attrNameLst>
                                      </p:cBhvr>
                                      <p:tavLst>
                                        <p:tav tm="0">
                                          <p:val>
                                            <p:strVal val="ppt_h"/>
                                          </p:val>
                                        </p:tav>
                                        <p:tav tm="100000">
                                          <p:val>
                                            <p:fltVal val="0"/>
                                          </p:val>
                                        </p:tav>
                                      </p:tavLst>
                                    </p:anim>
                                    <p:animEffect transition="out" filter="fade">
                                      <p:cBhvr>
                                        <p:cTn id="8" dur="1000"/>
                                        <p:tgtEl>
                                          <p:spTgt spid="24"/>
                                        </p:tgtEl>
                                      </p:cBhvr>
                                    </p:animEffect>
                                    <p:set>
                                      <p:cBhvr>
                                        <p:cTn id="9" dur="1" fill="hold">
                                          <p:stCondLst>
                                            <p:cond delay="999"/>
                                          </p:stCondLst>
                                        </p:cTn>
                                        <p:tgtEl>
                                          <p:spTgt spid="2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1000"/>
                                        <p:tgtEl>
                                          <p:spTgt spid="18"/>
                                        </p:tgtEl>
                                        <p:attrNameLst>
                                          <p:attrName>ppt_w</p:attrName>
                                        </p:attrNameLst>
                                      </p:cBhvr>
                                      <p:tavLst>
                                        <p:tav tm="0">
                                          <p:val>
                                            <p:strVal val="ppt_w"/>
                                          </p:val>
                                        </p:tav>
                                        <p:tav tm="100000">
                                          <p:val>
                                            <p:fltVal val="0"/>
                                          </p:val>
                                        </p:tav>
                                      </p:tavLst>
                                    </p:anim>
                                    <p:anim calcmode="lin" valueType="num">
                                      <p:cBhvr>
                                        <p:cTn id="14" dur="1000"/>
                                        <p:tgtEl>
                                          <p:spTgt spid="18"/>
                                        </p:tgtEl>
                                        <p:attrNameLst>
                                          <p:attrName>ppt_h</p:attrName>
                                        </p:attrNameLst>
                                      </p:cBhvr>
                                      <p:tavLst>
                                        <p:tav tm="0">
                                          <p:val>
                                            <p:strVal val="ppt_h"/>
                                          </p:val>
                                        </p:tav>
                                        <p:tav tm="100000">
                                          <p:val>
                                            <p:fltVal val="0"/>
                                          </p:val>
                                        </p:tav>
                                      </p:tavLst>
                                    </p:anim>
                                    <p:animEffect transition="out" filter="fade">
                                      <p:cBhvr>
                                        <p:cTn id="15" dur="1000"/>
                                        <p:tgtEl>
                                          <p:spTgt spid="18"/>
                                        </p:tgtEl>
                                      </p:cBhvr>
                                    </p:animEffect>
                                    <p:set>
                                      <p:cBhvr>
                                        <p:cTn id="16" dur="1" fill="hold">
                                          <p:stCondLst>
                                            <p:cond delay="999"/>
                                          </p:stCondLst>
                                        </p:cTn>
                                        <p:tgtEl>
                                          <p:spTgt spid="18"/>
                                        </p:tgtEl>
                                        <p:attrNameLst>
                                          <p:attrName>style.visibility</p:attrName>
                                        </p:attrNameLst>
                                      </p:cBhvr>
                                      <p:to>
                                        <p:strVal val="hidden"/>
                                      </p:to>
                                    </p:set>
                                  </p:childTnLst>
                                </p:cTn>
                              </p:par>
                              <p:par>
                                <p:cTn id="17" presetID="47" presetClass="exit" presetSubtype="0" fill="hold" grpId="0" nodeType="withEffect">
                                  <p:stCondLst>
                                    <p:cond delay="0"/>
                                  </p:stCondLst>
                                  <p:childTnLst>
                                    <p:animEffect transition="out" filter="fade">
                                      <p:cBhvr>
                                        <p:cTn id="18" dur="1000"/>
                                        <p:tgtEl>
                                          <p:spTgt spid="2"/>
                                        </p:tgtEl>
                                      </p:cBhvr>
                                    </p:animEffect>
                                    <p:anim calcmode="lin" valueType="num">
                                      <p:cBhvr>
                                        <p:cTn id="19" dur="1000"/>
                                        <p:tgtEl>
                                          <p:spTgt spid="2"/>
                                        </p:tgtEl>
                                        <p:attrNameLst>
                                          <p:attrName>ppt_x</p:attrName>
                                        </p:attrNameLst>
                                      </p:cBhvr>
                                      <p:tavLst>
                                        <p:tav tm="0">
                                          <p:val>
                                            <p:strVal val="ppt_x"/>
                                          </p:val>
                                        </p:tav>
                                        <p:tav tm="100000">
                                          <p:val>
                                            <p:strVal val="ppt_x"/>
                                          </p:val>
                                        </p:tav>
                                      </p:tavLst>
                                    </p:anim>
                                    <p:anim calcmode="lin" valueType="num">
                                      <p:cBhvr>
                                        <p:cTn id="20" dur="1000"/>
                                        <p:tgtEl>
                                          <p:spTgt spid="2"/>
                                        </p:tgtEl>
                                        <p:attrNameLst>
                                          <p:attrName>ppt_y</p:attrName>
                                        </p:attrNameLst>
                                      </p:cBhvr>
                                      <p:tavLst>
                                        <p:tav tm="0">
                                          <p:val>
                                            <p:strVal val="ppt_y"/>
                                          </p:val>
                                        </p:tav>
                                        <p:tav tm="100000">
                                          <p:val>
                                            <p:strVal val="ppt_y-.1"/>
                                          </p:val>
                                        </p:tav>
                                      </p:tavLst>
                                    </p:anim>
                                    <p:set>
                                      <p:cBhvr>
                                        <p:cTn id="21" dur="1" fill="hold">
                                          <p:stCondLst>
                                            <p:cond delay="999"/>
                                          </p:stCondLst>
                                        </p:cTn>
                                        <p:tgtEl>
                                          <p:spTgt spid="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50" presetClass="exit" presetSubtype="0" accel="100000" fill="hold" nodeType="clickEffect">
                                  <p:stCondLst>
                                    <p:cond delay="0"/>
                                  </p:stCondLst>
                                  <p:childTnLst>
                                    <p:anim calcmode="lin" valueType="num">
                                      <p:cBhvr>
                                        <p:cTn id="25" dur="1000"/>
                                        <p:tgtEl>
                                          <p:spTgt spid="16"/>
                                        </p:tgtEl>
                                        <p:attrNameLst>
                                          <p:attrName>ppt_w</p:attrName>
                                        </p:attrNameLst>
                                      </p:cBhvr>
                                      <p:tavLst>
                                        <p:tav tm="0">
                                          <p:val>
                                            <p:strVal val="ppt_w"/>
                                          </p:val>
                                        </p:tav>
                                        <p:tav tm="100000">
                                          <p:val>
                                            <p:strVal val="ppt_w+.3"/>
                                          </p:val>
                                        </p:tav>
                                      </p:tavLst>
                                    </p:anim>
                                    <p:anim calcmode="lin" valueType="num">
                                      <p:cBhvr>
                                        <p:cTn id="26" dur="1000"/>
                                        <p:tgtEl>
                                          <p:spTgt spid="16"/>
                                        </p:tgtEl>
                                        <p:attrNameLst>
                                          <p:attrName>ppt_h</p:attrName>
                                        </p:attrNameLst>
                                      </p:cBhvr>
                                      <p:tavLst>
                                        <p:tav tm="0">
                                          <p:val>
                                            <p:strVal val="ppt_h"/>
                                          </p:val>
                                        </p:tav>
                                        <p:tav tm="100000">
                                          <p:val>
                                            <p:strVal val="ppt_h"/>
                                          </p:val>
                                        </p:tav>
                                      </p:tavLst>
                                    </p:anim>
                                    <p:animEffect transition="out" filter="fade">
                                      <p:cBhvr>
                                        <p:cTn id="27" dur="1000"/>
                                        <p:tgtEl>
                                          <p:spTgt spid="16"/>
                                        </p:tgtEl>
                                      </p:cBhvr>
                                    </p:animEffect>
                                    <p:set>
                                      <p:cBhvr>
                                        <p:cTn id="28" dur="1" fill="hold">
                                          <p:stCondLst>
                                            <p:cond delay="999"/>
                                          </p:stCondLst>
                                        </p:cTn>
                                        <p:tgtEl>
                                          <p:spTgt spid="16"/>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50" presetClass="exit" presetSubtype="0" accel="100000" fill="hold" nodeType="clickEffect">
                                  <p:stCondLst>
                                    <p:cond delay="0"/>
                                  </p:stCondLst>
                                  <p:childTnLst>
                                    <p:anim calcmode="lin" valueType="num">
                                      <p:cBhvr>
                                        <p:cTn id="32" dur="1000"/>
                                        <p:tgtEl>
                                          <p:spTgt spid="10"/>
                                        </p:tgtEl>
                                        <p:attrNameLst>
                                          <p:attrName>ppt_w</p:attrName>
                                        </p:attrNameLst>
                                      </p:cBhvr>
                                      <p:tavLst>
                                        <p:tav tm="0">
                                          <p:val>
                                            <p:strVal val="ppt_w"/>
                                          </p:val>
                                        </p:tav>
                                        <p:tav tm="100000">
                                          <p:val>
                                            <p:strVal val="ppt_w+.3"/>
                                          </p:val>
                                        </p:tav>
                                      </p:tavLst>
                                    </p:anim>
                                    <p:anim calcmode="lin" valueType="num">
                                      <p:cBhvr>
                                        <p:cTn id="33" dur="1000"/>
                                        <p:tgtEl>
                                          <p:spTgt spid="10"/>
                                        </p:tgtEl>
                                        <p:attrNameLst>
                                          <p:attrName>ppt_h</p:attrName>
                                        </p:attrNameLst>
                                      </p:cBhvr>
                                      <p:tavLst>
                                        <p:tav tm="0">
                                          <p:val>
                                            <p:strVal val="ppt_h"/>
                                          </p:val>
                                        </p:tav>
                                        <p:tav tm="100000">
                                          <p:val>
                                            <p:strVal val="ppt_h"/>
                                          </p:val>
                                        </p:tav>
                                      </p:tavLst>
                                    </p:anim>
                                    <p:animEffect transition="out" filter="fade">
                                      <p:cBhvr>
                                        <p:cTn id="34" dur="1000"/>
                                        <p:tgtEl>
                                          <p:spTgt spid="10"/>
                                        </p:tgtEl>
                                      </p:cBhvr>
                                    </p:animEffect>
                                    <p:set>
                                      <p:cBhvr>
                                        <p:cTn id="35" dur="1" fill="hold">
                                          <p:stCondLst>
                                            <p:cond delay="999"/>
                                          </p:stCondLst>
                                        </p:cTn>
                                        <p:tgtEl>
                                          <p:spTgt spid="10"/>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50" presetClass="exit" presetSubtype="0" accel="100000" fill="hold" nodeType="clickEffect">
                                  <p:stCondLst>
                                    <p:cond delay="0"/>
                                  </p:stCondLst>
                                  <p:childTnLst>
                                    <p:anim calcmode="lin" valueType="num">
                                      <p:cBhvr>
                                        <p:cTn id="39" dur="1000"/>
                                        <p:tgtEl>
                                          <p:spTgt spid="8"/>
                                        </p:tgtEl>
                                        <p:attrNameLst>
                                          <p:attrName>ppt_w</p:attrName>
                                        </p:attrNameLst>
                                      </p:cBhvr>
                                      <p:tavLst>
                                        <p:tav tm="0">
                                          <p:val>
                                            <p:strVal val="ppt_w"/>
                                          </p:val>
                                        </p:tav>
                                        <p:tav tm="100000">
                                          <p:val>
                                            <p:strVal val="ppt_w+.3"/>
                                          </p:val>
                                        </p:tav>
                                      </p:tavLst>
                                    </p:anim>
                                    <p:anim calcmode="lin" valueType="num">
                                      <p:cBhvr>
                                        <p:cTn id="40" dur="1000"/>
                                        <p:tgtEl>
                                          <p:spTgt spid="8"/>
                                        </p:tgtEl>
                                        <p:attrNameLst>
                                          <p:attrName>ppt_h</p:attrName>
                                        </p:attrNameLst>
                                      </p:cBhvr>
                                      <p:tavLst>
                                        <p:tav tm="0">
                                          <p:val>
                                            <p:strVal val="ppt_h"/>
                                          </p:val>
                                        </p:tav>
                                        <p:tav tm="100000">
                                          <p:val>
                                            <p:strVal val="ppt_h"/>
                                          </p:val>
                                        </p:tav>
                                      </p:tavLst>
                                    </p:anim>
                                    <p:animEffect transition="out" filter="fade">
                                      <p:cBhvr>
                                        <p:cTn id="41" dur="1000"/>
                                        <p:tgtEl>
                                          <p:spTgt spid="8"/>
                                        </p:tgtEl>
                                      </p:cBhvr>
                                    </p:animEffect>
                                    <p:set>
                                      <p:cBhvr>
                                        <p:cTn id="42" dur="1" fill="hold">
                                          <p:stCondLst>
                                            <p:cond delay="999"/>
                                          </p:stCondLst>
                                        </p:cTn>
                                        <p:tgtEl>
                                          <p:spTgt spid="8"/>
                                        </p:tgtEl>
                                        <p:attrNameLst>
                                          <p:attrName>style.visibility</p:attrName>
                                        </p:attrNameLst>
                                      </p:cBhvr>
                                      <p:to>
                                        <p:strVal val="hidden"/>
                                      </p:to>
                                    </p:set>
                                  </p:childTnLst>
                                </p:cTn>
                              </p:par>
                              <p:par>
                                <p:cTn id="43" presetID="42" presetClass="entr" presetSubtype="0"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1000"/>
                                        <p:tgtEl>
                                          <p:spTgt spid="4"/>
                                        </p:tgtEl>
                                      </p:cBhvr>
                                    </p:animEffect>
                                    <p:anim calcmode="lin" valueType="num">
                                      <p:cBhvr>
                                        <p:cTn id="46" dur="1000" fill="hold"/>
                                        <p:tgtEl>
                                          <p:spTgt spid="4"/>
                                        </p:tgtEl>
                                        <p:attrNameLst>
                                          <p:attrName>ppt_x</p:attrName>
                                        </p:attrNameLst>
                                      </p:cBhvr>
                                      <p:tavLst>
                                        <p:tav tm="0">
                                          <p:val>
                                            <p:strVal val="#ppt_x"/>
                                          </p:val>
                                        </p:tav>
                                        <p:tav tm="100000">
                                          <p:val>
                                            <p:strVal val="#ppt_x"/>
                                          </p:val>
                                        </p:tav>
                                      </p:tavLst>
                                    </p:anim>
                                    <p:anim calcmode="lin" valueType="num">
                                      <p:cBhvr>
                                        <p:cTn id="4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7" presetClass="exit" presetSubtype="10" fill="hold" nodeType="clickEffect">
                                  <p:stCondLst>
                                    <p:cond delay="0"/>
                                  </p:stCondLst>
                                  <p:childTnLst>
                                    <p:anim calcmode="lin" valueType="num">
                                      <p:cBhvr>
                                        <p:cTn id="51" dur="1000"/>
                                        <p:tgtEl>
                                          <p:spTgt spid="4"/>
                                        </p:tgtEl>
                                        <p:attrNameLst>
                                          <p:attrName>ppt_w</p:attrName>
                                        </p:attrNameLst>
                                      </p:cBhvr>
                                      <p:tavLst>
                                        <p:tav tm="0">
                                          <p:val>
                                            <p:strVal val="ppt_w"/>
                                          </p:val>
                                        </p:tav>
                                        <p:tav tm="100000">
                                          <p:val>
                                            <p:fltVal val="0"/>
                                          </p:val>
                                        </p:tav>
                                      </p:tavLst>
                                    </p:anim>
                                    <p:anim calcmode="lin" valueType="num">
                                      <p:cBhvr>
                                        <p:cTn id="52" dur="1000"/>
                                        <p:tgtEl>
                                          <p:spTgt spid="4"/>
                                        </p:tgtEl>
                                        <p:attrNameLst>
                                          <p:attrName>ppt_h</p:attrName>
                                        </p:attrNameLst>
                                      </p:cBhvr>
                                      <p:tavLst>
                                        <p:tav tm="0">
                                          <p:val>
                                            <p:strVal val="ppt_h"/>
                                          </p:val>
                                        </p:tav>
                                        <p:tav tm="100000">
                                          <p:val>
                                            <p:strVal val="ppt_h"/>
                                          </p:val>
                                        </p:tav>
                                      </p:tavLst>
                                    </p:anim>
                                    <p:set>
                                      <p:cBhvr>
                                        <p:cTn id="53" dur="1" fill="hold">
                                          <p:stCondLst>
                                            <p:cond delay="999"/>
                                          </p:stCondLst>
                                        </p:cTn>
                                        <p:tgtEl>
                                          <p:spTgt spid="4"/>
                                        </p:tgtEl>
                                        <p:attrNameLst>
                                          <p:attrName>style.visibility</p:attrName>
                                        </p:attrNameLst>
                                      </p:cBhvr>
                                      <p:to>
                                        <p:strVal val="hidden"/>
                                      </p:to>
                                    </p:set>
                                  </p:childTnLst>
                                </p:cTn>
                              </p:par>
                              <p:par>
                                <p:cTn id="54" presetID="55" presetClass="entr" presetSubtype="0" fill="hold"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p:cTn id="56" dur="1000" fill="hold"/>
                                        <p:tgtEl>
                                          <p:spTgt spid="28"/>
                                        </p:tgtEl>
                                        <p:attrNameLst>
                                          <p:attrName>ppt_w</p:attrName>
                                        </p:attrNameLst>
                                      </p:cBhvr>
                                      <p:tavLst>
                                        <p:tav tm="0">
                                          <p:val>
                                            <p:strVal val="#ppt_w*0.70"/>
                                          </p:val>
                                        </p:tav>
                                        <p:tav tm="100000">
                                          <p:val>
                                            <p:strVal val="#ppt_w"/>
                                          </p:val>
                                        </p:tav>
                                      </p:tavLst>
                                    </p:anim>
                                    <p:anim calcmode="lin" valueType="num">
                                      <p:cBhvr>
                                        <p:cTn id="57" dur="1000" fill="hold"/>
                                        <p:tgtEl>
                                          <p:spTgt spid="28"/>
                                        </p:tgtEl>
                                        <p:attrNameLst>
                                          <p:attrName>ppt_h</p:attrName>
                                        </p:attrNameLst>
                                      </p:cBhvr>
                                      <p:tavLst>
                                        <p:tav tm="0">
                                          <p:val>
                                            <p:strVal val="#ppt_h"/>
                                          </p:val>
                                        </p:tav>
                                        <p:tav tm="100000">
                                          <p:val>
                                            <p:strVal val="#ppt_h"/>
                                          </p:val>
                                        </p:tav>
                                      </p:tavLst>
                                    </p:anim>
                                    <p:animEffect transition="in" filter="fade">
                                      <p:cBhvr>
                                        <p:cTn id="58"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תמונה 4" descr="תמונה שמכילה קיר, מקורה&#10;&#10;התיאור נוצר באופן אוטומטי">
            <a:extLst>
              <a:ext uri="{FF2B5EF4-FFF2-40B4-BE49-F238E27FC236}">
                <a16:creationId xmlns:a16="http://schemas.microsoft.com/office/drawing/2014/main" id="{6171CBFF-B938-4A96-8381-B01AAE1E1F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66" y="24938"/>
            <a:ext cx="7008268" cy="6833062"/>
          </a:xfrm>
          <a:prstGeom prst="rect">
            <a:avLst/>
          </a:prstGeom>
        </p:spPr>
      </p:pic>
      <p:pic>
        <p:nvPicPr>
          <p:cNvPr id="3" name="תמונה 2" descr="תמונה שמכילה קיר, מקורה, קומה&#10;&#10;התיאור נוצר באופן אוטומטי">
            <a:extLst>
              <a:ext uri="{FF2B5EF4-FFF2-40B4-BE49-F238E27FC236}">
                <a16:creationId xmlns:a16="http://schemas.microsoft.com/office/drawing/2014/main" id="{603C7912-F36E-4DC2-92EC-4AF559EEA8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8334"/>
            <a:ext cx="9144000" cy="6113417"/>
          </a:xfrm>
          <a:prstGeom prst="rect">
            <a:avLst/>
          </a:prstGeom>
        </p:spPr>
      </p:pic>
      <p:pic>
        <p:nvPicPr>
          <p:cNvPr id="6" name="תמונה 5" descr="תמונה שמכילה ישן, קופסה, מלוכלך&#10;&#10;התיאור נוצר באופן אוטומטי">
            <a:extLst>
              <a:ext uri="{FF2B5EF4-FFF2-40B4-BE49-F238E27FC236}">
                <a16:creationId xmlns:a16="http://schemas.microsoft.com/office/drawing/2014/main" id="{4FA80DFC-3D0F-4FE9-8517-8C34AF1221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387" y="637476"/>
            <a:ext cx="9203387" cy="6276932"/>
          </a:xfrm>
          <a:prstGeom prst="rect">
            <a:avLst/>
          </a:prstGeom>
        </p:spPr>
      </p:pic>
      <p:sp>
        <p:nvSpPr>
          <p:cNvPr id="7" name="תיבת טקסט 6">
            <a:extLst>
              <a:ext uri="{FF2B5EF4-FFF2-40B4-BE49-F238E27FC236}">
                <a16:creationId xmlns:a16="http://schemas.microsoft.com/office/drawing/2014/main" id="{6B62B8A0-4038-4396-BA09-DF7158814958}"/>
              </a:ext>
            </a:extLst>
          </p:cNvPr>
          <p:cNvSpPr txBox="1"/>
          <p:nvPr/>
        </p:nvSpPr>
        <p:spPr>
          <a:xfrm>
            <a:off x="1294410" y="24938"/>
            <a:ext cx="6781724" cy="400110"/>
          </a:xfrm>
          <a:prstGeom prst="rect">
            <a:avLst/>
          </a:prstGeom>
          <a:noFill/>
        </p:spPr>
        <p:txBody>
          <a:bodyPr wrap="square" rtlCol="1">
            <a:spAutoFit/>
          </a:bodyPr>
          <a:lstStyle/>
          <a:p>
            <a:pPr algn="ctr"/>
            <a:r>
              <a:rPr lang="he-IL" sz="2000" b="1" dirty="0">
                <a:solidFill>
                  <a:schemeClr val="bg1"/>
                </a:solidFill>
              </a:rPr>
              <a:t>גלוסקמאות</a:t>
            </a:r>
          </a:p>
        </p:txBody>
      </p:sp>
    </p:spTree>
    <p:extLst>
      <p:ext uri="{BB962C8B-B14F-4D97-AF65-F5344CB8AC3E}">
        <p14:creationId xmlns:p14="http://schemas.microsoft.com/office/powerpoint/2010/main" val="3684019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1000"/>
                                        <p:tgtEl>
                                          <p:spTgt spid="6"/>
                                        </p:tgtEl>
                                        <p:attrNameLst>
                                          <p:attrName>ppt_w</p:attrName>
                                        </p:attrNameLst>
                                      </p:cBhvr>
                                      <p:tavLst>
                                        <p:tav tm="0">
                                          <p:val>
                                            <p:strVal val="ppt_w"/>
                                          </p:val>
                                        </p:tav>
                                        <p:tav tm="100000">
                                          <p:val>
                                            <p:fltVal val="0"/>
                                          </p:val>
                                        </p:tav>
                                      </p:tavLst>
                                    </p:anim>
                                    <p:anim calcmode="lin" valueType="num">
                                      <p:cBhvr>
                                        <p:cTn id="7" dur="1000"/>
                                        <p:tgtEl>
                                          <p:spTgt spid="6"/>
                                        </p:tgtEl>
                                        <p:attrNameLst>
                                          <p:attrName>ppt_h</p:attrName>
                                        </p:attrNameLst>
                                      </p:cBhvr>
                                      <p:tavLst>
                                        <p:tav tm="0">
                                          <p:val>
                                            <p:strVal val="ppt_h"/>
                                          </p:val>
                                        </p:tav>
                                        <p:tav tm="100000">
                                          <p:val>
                                            <p:fltVal val="0"/>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6" presetClass="exit" presetSubtype="37" fill="hold" nodeType="clickEffect">
                                  <p:stCondLst>
                                    <p:cond delay="0"/>
                                  </p:stCondLst>
                                  <p:childTnLst>
                                    <p:animEffect transition="out" filter="barn(outVertical)">
                                      <p:cBhvr>
                                        <p:cTn id="13" dur="1000"/>
                                        <p:tgtEl>
                                          <p:spTgt spid="3"/>
                                        </p:tgtEl>
                                      </p:cBhvr>
                                    </p:animEffect>
                                    <p:set>
                                      <p:cBhvr>
                                        <p:cTn id="14" dur="1" fill="hold">
                                          <p:stCondLst>
                                            <p:cond delay="999"/>
                                          </p:stCondLst>
                                        </p:cTn>
                                        <p:tgtEl>
                                          <p:spTgt spid="3"/>
                                        </p:tgtEl>
                                        <p:attrNameLst>
                                          <p:attrName>style.visibility</p:attrName>
                                        </p:attrNameLst>
                                      </p:cBhvr>
                                      <p:to>
                                        <p:strVal val="hidden"/>
                                      </p:to>
                                    </p:set>
                                  </p:childTnLst>
                                </p:cTn>
                              </p:par>
                              <p:par>
                                <p:cTn id="15" presetID="10" presetClass="exit" presetSubtype="0" fill="hold" grpId="0" nodeType="withEffect">
                                  <p:stCondLst>
                                    <p:cond delay="0"/>
                                  </p:stCondLst>
                                  <p:childTnLst>
                                    <p:animEffect transition="out" filter="fade">
                                      <p:cBhvr>
                                        <p:cTn id="16" dur="1000"/>
                                        <p:tgtEl>
                                          <p:spTgt spid="7"/>
                                        </p:tgtEl>
                                      </p:cBhvr>
                                    </p:animEffect>
                                    <p:set>
                                      <p:cBhvr>
                                        <p:cTn id="17" dur="1" fill="hold">
                                          <p:stCondLst>
                                            <p:cond delay="999"/>
                                          </p:stCondLst>
                                        </p:cTn>
                                        <p:tgtEl>
                                          <p:spTgt spid="7"/>
                                        </p:tgtEl>
                                        <p:attrNameLst>
                                          <p:attrName>style.visibility</p:attrName>
                                        </p:attrNameLst>
                                      </p:cBhvr>
                                      <p:to>
                                        <p:strVal val="hidden"/>
                                      </p:to>
                                    </p:set>
                                  </p:childTnLst>
                                </p:cTn>
                              </p:par>
                              <p:par>
                                <p:cTn id="18" presetID="55"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strVal val="#ppt_w*0.70"/>
                                          </p:val>
                                        </p:tav>
                                        <p:tav tm="100000">
                                          <p:val>
                                            <p:strVal val="#ppt_w"/>
                                          </p:val>
                                        </p:tav>
                                      </p:tavLst>
                                    </p:anim>
                                    <p:anim calcmode="lin" valueType="num">
                                      <p:cBhvr>
                                        <p:cTn id="21" dur="1000" fill="hold"/>
                                        <p:tgtEl>
                                          <p:spTgt spid="5"/>
                                        </p:tgtEl>
                                        <p:attrNameLst>
                                          <p:attrName>ppt_h</p:attrName>
                                        </p:attrNameLst>
                                      </p:cBhvr>
                                      <p:tavLst>
                                        <p:tav tm="0">
                                          <p:val>
                                            <p:strVal val="#ppt_h"/>
                                          </p:val>
                                        </p:tav>
                                        <p:tav tm="100000">
                                          <p:val>
                                            <p:strVal val="#ppt_h"/>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תמונה 13" descr="תמונה שמכילה חוץ&#10;&#10;התיאור נוצר באופן אוטומטי">
            <a:extLst>
              <a:ext uri="{FF2B5EF4-FFF2-40B4-BE49-F238E27FC236}">
                <a16:creationId xmlns:a16="http://schemas.microsoft.com/office/drawing/2014/main" id="{AB0437BD-179B-4322-924E-DA93772F81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46" y="710176"/>
            <a:ext cx="9144000" cy="6100323"/>
          </a:xfrm>
          <a:prstGeom prst="rect">
            <a:avLst/>
          </a:prstGeom>
        </p:spPr>
      </p:pic>
      <p:pic>
        <p:nvPicPr>
          <p:cNvPr id="16" name="תמונה 15" descr="תמונה שמכילה רהיטים, אבן&#10;&#10;התיאור נוצר באופן אוטומטי">
            <a:extLst>
              <a:ext uri="{FF2B5EF4-FFF2-40B4-BE49-F238E27FC236}">
                <a16:creationId xmlns:a16="http://schemas.microsoft.com/office/drawing/2014/main" id="{A1C7CC14-66B1-4F1D-90AF-926D82475D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98" y="0"/>
            <a:ext cx="4042540" cy="6857999"/>
          </a:xfrm>
          <a:prstGeom prst="rect">
            <a:avLst/>
          </a:prstGeom>
        </p:spPr>
      </p:pic>
      <p:pic>
        <p:nvPicPr>
          <p:cNvPr id="18" name="תמונה 17" descr="תמונה שמכילה טקסט&#10;&#10;התיאור נוצר באופן אוטומטי">
            <a:extLst>
              <a:ext uri="{FF2B5EF4-FFF2-40B4-BE49-F238E27FC236}">
                <a16:creationId xmlns:a16="http://schemas.microsoft.com/office/drawing/2014/main" id="{DFB0AD60-AA5D-4193-A95A-A350F7DBFF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9528" y="47501"/>
            <a:ext cx="4081726" cy="6858000"/>
          </a:xfrm>
          <a:prstGeom prst="rect">
            <a:avLst/>
          </a:prstGeom>
        </p:spPr>
      </p:pic>
      <p:pic>
        <p:nvPicPr>
          <p:cNvPr id="20" name="תמונה 19">
            <a:extLst>
              <a:ext uri="{FF2B5EF4-FFF2-40B4-BE49-F238E27FC236}">
                <a16:creationId xmlns:a16="http://schemas.microsoft.com/office/drawing/2014/main" id="{67E47E41-531D-4710-94B7-29B70CE9AB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7585" y="-1"/>
            <a:ext cx="4012715" cy="6777972"/>
          </a:xfrm>
          <a:prstGeom prst="rect">
            <a:avLst/>
          </a:prstGeom>
        </p:spPr>
      </p:pic>
      <p:pic>
        <p:nvPicPr>
          <p:cNvPr id="22" name="תמונה 21" descr="תמונה שמכילה טקסט, ארון בגדים&#10;&#10;התיאור נוצר באופן אוטומטי">
            <a:extLst>
              <a:ext uri="{FF2B5EF4-FFF2-40B4-BE49-F238E27FC236}">
                <a16:creationId xmlns:a16="http://schemas.microsoft.com/office/drawing/2014/main" id="{7B1FBDCC-0748-4413-9C4D-6AEC1B0DB3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8111" y="1"/>
            <a:ext cx="3927604" cy="6905500"/>
          </a:xfrm>
          <a:prstGeom prst="rect">
            <a:avLst/>
          </a:prstGeom>
        </p:spPr>
      </p:pic>
      <p:pic>
        <p:nvPicPr>
          <p:cNvPr id="28" name="תמונה 27">
            <a:extLst>
              <a:ext uri="{FF2B5EF4-FFF2-40B4-BE49-F238E27FC236}">
                <a16:creationId xmlns:a16="http://schemas.microsoft.com/office/drawing/2014/main" id="{6D7E723F-65C1-489E-B211-27535DCDB09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4882" y="47502"/>
            <a:ext cx="3657599" cy="6810498"/>
          </a:xfrm>
          <a:prstGeom prst="rect">
            <a:avLst/>
          </a:prstGeom>
        </p:spPr>
      </p:pic>
      <p:pic>
        <p:nvPicPr>
          <p:cNvPr id="32" name="תמונה 31" descr="תמונה שמכילה גילוף בעץ, בד, אבן&#10;&#10;התיאור נוצר באופן אוטומטי">
            <a:extLst>
              <a:ext uri="{FF2B5EF4-FFF2-40B4-BE49-F238E27FC236}">
                <a16:creationId xmlns:a16="http://schemas.microsoft.com/office/drawing/2014/main" id="{86493342-E77C-4BB0-BB27-83ABA019E1A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63827" y="0"/>
            <a:ext cx="4378304" cy="6834249"/>
          </a:xfrm>
          <a:prstGeom prst="rect">
            <a:avLst/>
          </a:prstGeom>
        </p:spPr>
      </p:pic>
      <p:pic>
        <p:nvPicPr>
          <p:cNvPr id="4" name="תמונה 3" descr="תמונה שמכילה מקורה, קומה, ישן, אבן&#10;&#10;התיאור נוצר באופן אוטומטי">
            <a:extLst>
              <a:ext uri="{FF2B5EF4-FFF2-40B4-BE49-F238E27FC236}">
                <a16:creationId xmlns:a16="http://schemas.microsoft.com/office/drawing/2014/main" id="{E8A15B3E-35E1-4355-A338-2828E350DA3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630943"/>
            <a:ext cx="9144000" cy="6274558"/>
          </a:xfrm>
          <a:prstGeom prst="rect">
            <a:avLst/>
          </a:prstGeom>
        </p:spPr>
      </p:pic>
      <p:sp>
        <p:nvSpPr>
          <p:cNvPr id="2" name="תיבת טקסט 1">
            <a:extLst>
              <a:ext uri="{FF2B5EF4-FFF2-40B4-BE49-F238E27FC236}">
                <a16:creationId xmlns:a16="http://schemas.microsoft.com/office/drawing/2014/main" id="{D51AB421-C1BC-4515-A8F1-586FC7FAA32E}"/>
              </a:ext>
            </a:extLst>
          </p:cNvPr>
          <p:cNvSpPr txBox="1"/>
          <p:nvPr/>
        </p:nvSpPr>
        <p:spPr>
          <a:xfrm>
            <a:off x="0" y="0"/>
            <a:ext cx="9144000" cy="630942"/>
          </a:xfrm>
          <a:prstGeom prst="rect">
            <a:avLst/>
          </a:prstGeom>
          <a:solidFill>
            <a:schemeClr val="accent4">
              <a:lumMod val="50000"/>
            </a:schemeClr>
          </a:solidFill>
        </p:spPr>
        <p:txBody>
          <a:bodyPr wrap="square" rtlCol="1">
            <a:spAutoFit/>
          </a:bodyPr>
          <a:lstStyle/>
          <a:p>
            <a:pPr algn="ctr">
              <a:lnSpc>
                <a:spcPts val="2100"/>
              </a:lnSpc>
            </a:pPr>
            <a:r>
              <a:rPr lang="he-IL" sz="2000" b="1" dirty="0">
                <a:solidFill>
                  <a:schemeClr val="bg1"/>
                </a:solidFill>
              </a:rPr>
              <a:t>עכשיו אני רוצה לעבור להצגת פריטים שונים, גדולים למדי, ממקומות שונים, לא תמיד מזוהים, אך כאן מתחתינו קבוצת מחיצות עץ שניצלו משריפה במסגד אל אקצה.</a:t>
            </a:r>
          </a:p>
        </p:txBody>
      </p:sp>
    </p:spTree>
    <p:extLst>
      <p:ext uri="{BB962C8B-B14F-4D97-AF65-F5344CB8AC3E}">
        <p14:creationId xmlns:p14="http://schemas.microsoft.com/office/powerpoint/2010/main" val="210848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par>
                                <p:cTn id="10" presetID="47" presetClass="exit" presetSubtype="0" fill="hold" grpId="0" nodeType="withEffect">
                                  <p:stCondLst>
                                    <p:cond delay="0"/>
                                  </p:stCondLst>
                                  <p:childTnLst>
                                    <p:animEffect transition="out" filter="fade">
                                      <p:cBhvr>
                                        <p:cTn id="11" dur="1000"/>
                                        <p:tgtEl>
                                          <p:spTgt spid="2"/>
                                        </p:tgtEl>
                                      </p:cBhvr>
                                    </p:animEffect>
                                    <p:anim calcmode="lin" valueType="num">
                                      <p:cBhvr>
                                        <p:cTn id="12" dur="1000"/>
                                        <p:tgtEl>
                                          <p:spTgt spid="2"/>
                                        </p:tgtEl>
                                        <p:attrNameLst>
                                          <p:attrName>ppt_x</p:attrName>
                                        </p:attrNameLst>
                                      </p:cBhvr>
                                      <p:tavLst>
                                        <p:tav tm="0">
                                          <p:val>
                                            <p:strVal val="ppt_x"/>
                                          </p:val>
                                        </p:tav>
                                        <p:tav tm="100000">
                                          <p:val>
                                            <p:strVal val="ppt_x"/>
                                          </p:val>
                                        </p:tav>
                                      </p:tavLst>
                                    </p:anim>
                                    <p:anim calcmode="lin" valueType="num">
                                      <p:cBhvr>
                                        <p:cTn id="13" dur="1000"/>
                                        <p:tgtEl>
                                          <p:spTgt spid="2"/>
                                        </p:tgtEl>
                                        <p:attrNameLst>
                                          <p:attrName>ppt_y</p:attrName>
                                        </p:attrNameLst>
                                      </p:cBhvr>
                                      <p:tavLst>
                                        <p:tav tm="0">
                                          <p:val>
                                            <p:strVal val="ppt_y"/>
                                          </p:val>
                                        </p:tav>
                                        <p:tav tm="100000">
                                          <p:val>
                                            <p:strVal val="ppt_y-.1"/>
                                          </p:val>
                                        </p:tav>
                                      </p:tavLst>
                                    </p:anim>
                                    <p:set>
                                      <p:cBhvr>
                                        <p:cTn id="14" dur="1" fill="hold">
                                          <p:stCondLst>
                                            <p:cond delay="999"/>
                                          </p:stCondLst>
                                        </p:cTn>
                                        <p:tgtEl>
                                          <p:spTgt spid="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2" presetClass="exit" presetSubtype="8" fill="hold" nodeType="clickEffect">
                                  <p:stCondLst>
                                    <p:cond delay="0"/>
                                  </p:stCondLst>
                                  <p:childTnLst>
                                    <p:anim calcmode="lin" valueType="num">
                                      <p:cBhvr additive="base">
                                        <p:cTn id="18" dur="1000"/>
                                        <p:tgtEl>
                                          <p:spTgt spid="28"/>
                                        </p:tgtEl>
                                        <p:attrNameLst>
                                          <p:attrName>ppt_x</p:attrName>
                                        </p:attrNameLst>
                                      </p:cBhvr>
                                      <p:tavLst>
                                        <p:tav tm="0">
                                          <p:val>
                                            <p:strVal val="#ppt_x"/>
                                          </p:val>
                                        </p:tav>
                                        <p:tav tm="100000">
                                          <p:val>
                                            <p:strVal val="#ppt_x-#ppt_w*1.125000"/>
                                          </p:val>
                                        </p:tav>
                                      </p:tavLst>
                                    </p:anim>
                                    <p:animEffect transition="out" filter="wipe(left)">
                                      <p:cBhvr>
                                        <p:cTn id="19" dur="1000"/>
                                        <p:tgtEl>
                                          <p:spTgt spid="28"/>
                                        </p:tgtEl>
                                      </p:cBhvr>
                                    </p:animEffect>
                                    <p:set>
                                      <p:cBhvr>
                                        <p:cTn id="20" dur="1" fill="hold">
                                          <p:stCondLst>
                                            <p:cond delay="999"/>
                                          </p:stCondLst>
                                        </p:cTn>
                                        <p:tgtEl>
                                          <p:spTgt spid="28"/>
                                        </p:tgtEl>
                                        <p:attrNameLst>
                                          <p:attrName>style.visibility</p:attrName>
                                        </p:attrNameLst>
                                      </p:cBhvr>
                                      <p:to>
                                        <p:strVal val="hidden"/>
                                      </p:to>
                                    </p:set>
                                  </p:childTnLst>
                                </p:cTn>
                              </p:par>
                              <p:par>
                                <p:cTn id="21" presetID="12" presetClass="exit" presetSubtype="2" fill="hold" nodeType="withEffect">
                                  <p:stCondLst>
                                    <p:cond delay="0"/>
                                  </p:stCondLst>
                                  <p:childTnLst>
                                    <p:anim calcmode="lin" valueType="num">
                                      <p:cBhvr additive="base">
                                        <p:cTn id="22" dur="1000"/>
                                        <p:tgtEl>
                                          <p:spTgt spid="32"/>
                                        </p:tgtEl>
                                        <p:attrNameLst>
                                          <p:attrName>ppt_x</p:attrName>
                                        </p:attrNameLst>
                                      </p:cBhvr>
                                      <p:tavLst>
                                        <p:tav tm="0">
                                          <p:val>
                                            <p:strVal val="#ppt_x"/>
                                          </p:val>
                                        </p:tav>
                                        <p:tav tm="100000">
                                          <p:val>
                                            <p:strVal val="#ppt_x+#ppt_w*1.125000"/>
                                          </p:val>
                                        </p:tav>
                                      </p:tavLst>
                                    </p:anim>
                                    <p:animEffect transition="out" filter="wipe(right)">
                                      <p:cBhvr>
                                        <p:cTn id="23" dur="1000"/>
                                        <p:tgtEl>
                                          <p:spTgt spid="32"/>
                                        </p:tgtEl>
                                      </p:cBhvr>
                                    </p:animEffect>
                                    <p:set>
                                      <p:cBhvr>
                                        <p:cTn id="24" dur="1" fill="hold">
                                          <p:stCondLst>
                                            <p:cond delay="999"/>
                                          </p:stCondLst>
                                        </p:cTn>
                                        <p:tgtEl>
                                          <p:spTgt spid="32"/>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2" presetClass="exit" presetSubtype="8" fill="hold" nodeType="clickEffect">
                                  <p:stCondLst>
                                    <p:cond delay="0"/>
                                  </p:stCondLst>
                                  <p:childTnLst>
                                    <p:anim calcmode="lin" valueType="num">
                                      <p:cBhvr additive="base">
                                        <p:cTn id="28" dur="1000"/>
                                        <p:tgtEl>
                                          <p:spTgt spid="22"/>
                                        </p:tgtEl>
                                        <p:attrNameLst>
                                          <p:attrName>ppt_x</p:attrName>
                                        </p:attrNameLst>
                                      </p:cBhvr>
                                      <p:tavLst>
                                        <p:tav tm="0">
                                          <p:val>
                                            <p:strVal val="#ppt_x"/>
                                          </p:val>
                                        </p:tav>
                                        <p:tav tm="100000">
                                          <p:val>
                                            <p:strVal val="#ppt_x-#ppt_w*1.125000"/>
                                          </p:val>
                                        </p:tav>
                                      </p:tavLst>
                                    </p:anim>
                                    <p:animEffect transition="out" filter="wipe(left)">
                                      <p:cBhvr>
                                        <p:cTn id="29" dur="1000"/>
                                        <p:tgtEl>
                                          <p:spTgt spid="22"/>
                                        </p:tgtEl>
                                      </p:cBhvr>
                                    </p:animEffect>
                                    <p:set>
                                      <p:cBhvr>
                                        <p:cTn id="30" dur="1" fill="hold">
                                          <p:stCondLst>
                                            <p:cond delay="999"/>
                                          </p:stCondLst>
                                        </p:cTn>
                                        <p:tgtEl>
                                          <p:spTgt spid="22"/>
                                        </p:tgtEl>
                                        <p:attrNameLst>
                                          <p:attrName>style.visibility</p:attrName>
                                        </p:attrNameLst>
                                      </p:cBhvr>
                                      <p:to>
                                        <p:strVal val="hidden"/>
                                      </p:to>
                                    </p:set>
                                  </p:childTnLst>
                                </p:cTn>
                              </p:par>
                              <p:par>
                                <p:cTn id="31" presetID="12" presetClass="exit" presetSubtype="2" fill="hold" nodeType="withEffect">
                                  <p:stCondLst>
                                    <p:cond delay="0"/>
                                  </p:stCondLst>
                                  <p:childTnLst>
                                    <p:anim calcmode="lin" valueType="num">
                                      <p:cBhvr additive="base">
                                        <p:cTn id="32" dur="1000"/>
                                        <p:tgtEl>
                                          <p:spTgt spid="20"/>
                                        </p:tgtEl>
                                        <p:attrNameLst>
                                          <p:attrName>ppt_x</p:attrName>
                                        </p:attrNameLst>
                                      </p:cBhvr>
                                      <p:tavLst>
                                        <p:tav tm="0">
                                          <p:val>
                                            <p:strVal val="#ppt_x"/>
                                          </p:val>
                                        </p:tav>
                                        <p:tav tm="100000">
                                          <p:val>
                                            <p:strVal val="#ppt_x+#ppt_w*1.125000"/>
                                          </p:val>
                                        </p:tav>
                                      </p:tavLst>
                                    </p:anim>
                                    <p:animEffect transition="out" filter="wipe(right)">
                                      <p:cBhvr>
                                        <p:cTn id="33" dur="1000"/>
                                        <p:tgtEl>
                                          <p:spTgt spid="20"/>
                                        </p:tgtEl>
                                      </p:cBhvr>
                                    </p:animEffect>
                                    <p:set>
                                      <p:cBhvr>
                                        <p:cTn id="34" dur="1" fill="hold">
                                          <p:stCondLst>
                                            <p:cond delay="999"/>
                                          </p:stCondLst>
                                        </p:cTn>
                                        <p:tgtEl>
                                          <p:spTgt spid="2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2" presetClass="exit" presetSubtype="2" fill="hold" nodeType="clickEffect">
                                  <p:stCondLst>
                                    <p:cond delay="0"/>
                                  </p:stCondLst>
                                  <p:childTnLst>
                                    <p:anim calcmode="lin" valueType="num">
                                      <p:cBhvr additive="base">
                                        <p:cTn id="38" dur="1000"/>
                                        <p:tgtEl>
                                          <p:spTgt spid="18"/>
                                        </p:tgtEl>
                                        <p:attrNameLst>
                                          <p:attrName>ppt_x</p:attrName>
                                        </p:attrNameLst>
                                      </p:cBhvr>
                                      <p:tavLst>
                                        <p:tav tm="0">
                                          <p:val>
                                            <p:strVal val="#ppt_x"/>
                                          </p:val>
                                        </p:tav>
                                        <p:tav tm="100000">
                                          <p:val>
                                            <p:strVal val="#ppt_x+#ppt_w*1.125000"/>
                                          </p:val>
                                        </p:tav>
                                      </p:tavLst>
                                    </p:anim>
                                    <p:animEffect transition="out" filter="wipe(right)">
                                      <p:cBhvr>
                                        <p:cTn id="39" dur="1000"/>
                                        <p:tgtEl>
                                          <p:spTgt spid="18"/>
                                        </p:tgtEl>
                                      </p:cBhvr>
                                    </p:animEffect>
                                    <p:set>
                                      <p:cBhvr>
                                        <p:cTn id="40" dur="1" fill="hold">
                                          <p:stCondLst>
                                            <p:cond delay="999"/>
                                          </p:stCondLst>
                                        </p:cTn>
                                        <p:tgtEl>
                                          <p:spTgt spid="18"/>
                                        </p:tgtEl>
                                        <p:attrNameLst>
                                          <p:attrName>style.visibility</p:attrName>
                                        </p:attrNameLst>
                                      </p:cBhvr>
                                      <p:to>
                                        <p:strVal val="hidden"/>
                                      </p:to>
                                    </p:set>
                                  </p:childTnLst>
                                </p:cTn>
                              </p:par>
                              <p:par>
                                <p:cTn id="41" presetID="12" presetClass="exit" presetSubtype="8" fill="hold" nodeType="withEffect">
                                  <p:stCondLst>
                                    <p:cond delay="0"/>
                                  </p:stCondLst>
                                  <p:childTnLst>
                                    <p:anim calcmode="lin" valueType="num">
                                      <p:cBhvr additive="base">
                                        <p:cTn id="42" dur="1000"/>
                                        <p:tgtEl>
                                          <p:spTgt spid="16"/>
                                        </p:tgtEl>
                                        <p:attrNameLst>
                                          <p:attrName>ppt_x</p:attrName>
                                        </p:attrNameLst>
                                      </p:cBhvr>
                                      <p:tavLst>
                                        <p:tav tm="0">
                                          <p:val>
                                            <p:strVal val="#ppt_x"/>
                                          </p:val>
                                        </p:tav>
                                        <p:tav tm="100000">
                                          <p:val>
                                            <p:strVal val="#ppt_x-#ppt_w*1.125000"/>
                                          </p:val>
                                        </p:tav>
                                      </p:tavLst>
                                    </p:anim>
                                    <p:animEffect transition="out" filter="wipe(left)">
                                      <p:cBhvr>
                                        <p:cTn id="43" dur="1000"/>
                                        <p:tgtEl>
                                          <p:spTgt spid="16"/>
                                        </p:tgtEl>
                                      </p:cBhvr>
                                    </p:animEffect>
                                    <p:set>
                                      <p:cBhvr>
                                        <p:cTn id="44" dur="1" fill="hold">
                                          <p:stCondLst>
                                            <p:cond delay="999"/>
                                          </p:stCondLst>
                                        </p:cTn>
                                        <p:tgtEl>
                                          <p:spTgt spid="16"/>
                                        </p:tgtEl>
                                        <p:attrNameLst>
                                          <p:attrName>style.visibility</p:attrName>
                                        </p:attrNameLst>
                                      </p:cBhvr>
                                      <p:to>
                                        <p:strVal val="hidden"/>
                                      </p:to>
                                    </p:set>
                                  </p:childTnLst>
                                </p:cTn>
                              </p:par>
                              <p:par>
                                <p:cTn id="45" presetID="10" presetClass="entr" presetSubtype="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מונה 7" descr="תמונה שמכילה טקסט, רהיטים, שטיח&#10;&#10;התיאור נוצר באופן אוטומטי">
            <a:extLst>
              <a:ext uri="{FF2B5EF4-FFF2-40B4-BE49-F238E27FC236}">
                <a16:creationId xmlns:a16="http://schemas.microsoft.com/office/drawing/2014/main" id="{E20C7B61-92DD-4464-9A96-AAE3951BAB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591" y="0"/>
            <a:ext cx="9061409" cy="6858000"/>
          </a:xfrm>
          <a:prstGeom prst="rect">
            <a:avLst/>
          </a:prstGeom>
        </p:spPr>
      </p:pic>
      <p:pic>
        <p:nvPicPr>
          <p:cNvPr id="3" name="תמונה 2" descr="תמונה שמכילה בניין&#10;&#10;התיאור נוצר באופן אוטומטי">
            <a:extLst>
              <a:ext uri="{FF2B5EF4-FFF2-40B4-BE49-F238E27FC236}">
                <a16:creationId xmlns:a16="http://schemas.microsoft.com/office/drawing/2014/main" id="{94981230-4FEA-4327-BE4E-6EB83ACEBE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24" y="900246"/>
            <a:ext cx="9144000" cy="5951816"/>
          </a:xfrm>
          <a:prstGeom prst="rect">
            <a:avLst/>
          </a:prstGeom>
        </p:spPr>
      </p:pic>
      <p:pic>
        <p:nvPicPr>
          <p:cNvPr id="6" name="תמונה 5" descr="תמונה שמכילה מקורה&#10;&#10;התיאור נוצר באופן אוטומטי">
            <a:extLst>
              <a:ext uri="{FF2B5EF4-FFF2-40B4-BE49-F238E27FC236}">
                <a16:creationId xmlns:a16="http://schemas.microsoft.com/office/drawing/2014/main" id="{1C765103-E55B-4970-A561-C77DB8E5C4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35467"/>
            <a:ext cx="9144000" cy="6116595"/>
          </a:xfrm>
          <a:prstGeom prst="rect">
            <a:avLst/>
          </a:prstGeom>
        </p:spPr>
      </p:pic>
      <p:pic>
        <p:nvPicPr>
          <p:cNvPr id="5" name="תמונה 4" descr="תמונה שמכילה מקורה, קומה, קשת, מזבח&#10;&#10;התיאור נוצר באופן אוטומטי">
            <a:extLst>
              <a:ext uri="{FF2B5EF4-FFF2-40B4-BE49-F238E27FC236}">
                <a16:creationId xmlns:a16="http://schemas.microsoft.com/office/drawing/2014/main" id="{EEC00235-3D3D-4FC7-BFA2-117EC70383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24" y="894308"/>
            <a:ext cx="9183624" cy="6116594"/>
          </a:xfrm>
          <a:prstGeom prst="rect">
            <a:avLst/>
          </a:prstGeom>
        </p:spPr>
      </p:pic>
      <p:sp>
        <p:nvSpPr>
          <p:cNvPr id="2" name="תיבת טקסט 1">
            <a:extLst>
              <a:ext uri="{FF2B5EF4-FFF2-40B4-BE49-F238E27FC236}">
                <a16:creationId xmlns:a16="http://schemas.microsoft.com/office/drawing/2014/main" id="{BB3870A6-34BE-4137-AB04-E72585D1E811}"/>
              </a:ext>
            </a:extLst>
          </p:cNvPr>
          <p:cNvSpPr txBox="1"/>
          <p:nvPr/>
        </p:nvSpPr>
        <p:spPr>
          <a:xfrm>
            <a:off x="0" y="0"/>
            <a:ext cx="9183624" cy="900246"/>
          </a:xfrm>
          <a:prstGeom prst="rect">
            <a:avLst/>
          </a:prstGeom>
          <a:solidFill>
            <a:schemeClr val="accent4">
              <a:lumMod val="50000"/>
            </a:schemeClr>
          </a:solidFill>
        </p:spPr>
        <p:txBody>
          <a:bodyPr wrap="square" rtlCol="1">
            <a:spAutoFit/>
          </a:bodyPr>
          <a:lstStyle/>
          <a:p>
            <a:pPr algn="ctr">
              <a:lnSpc>
                <a:spcPts val="2100"/>
              </a:lnSpc>
            </a:pPr>
            <a:r>
              <a:rPr lang="he-IL" sz="2000" b="1" dirty="0">
                <a:solidFill>
                  <a:schemeClr val="bg1"/>
                </a:solidFill>
              </a:rPr>
              <a:t>אולם שלם מוקדש לחלקים מרהיבים מארמון הישם (אל </a:t>
            </a:r>
            <a:r>
              <a:rPr lang="he-IL" sz="2000" b="1" dirty="0" err="1">
                <a:solidFill>
                  <a:schemeClr val="bg1"/>
                </a:solidFill>
              </a:rPr>
              <a:t>מפג'ר</a:t>
            </a:r>
            <a:r>
              <a:rPr lang="he-IL" sz="2000" b="1" dirty="0">
                <a:solidFill>
                  <a:schemeClr val="bg1"/>
                </a:solidFill>
              </a:rPr>
              <a:t>) שליד יריחו, שניבנה ע"י </a:t>
            </a:r>
            <a:r>
              <a:rPr lang="he-IL" sz="2000" b="1" dirty="0" err="1">
                <a:solidFill>
                  <a:schemeClr val="bg1"/>
                </a:solidFill>
              </a:rPr>
              <a:t>האומאים</a:t>
            </a:r>
            <a:r>
              <a:rPr lang="he-IL" sz="2000" b="1" dirty="0">
                <a:solidFill>
                  <a:schemeClr val="bg1"/>
                </a:solidFill>
              </a:rPr>
              <a:t> במאה השמינית </a:t>
            </a:r>
            <a:r>
              <a:rPr lang="he-IL" sz="2000" b="1" dirty="0" err="1">
                <a:solidFill>
                  <a:schemeClr val="bg1"/>
                </a:solidFill>
              </a:rPr>
              <a:t>לספ</a:t>
            </a:r>
            <a:r>
              <a:rPr lang="he-IL" sz="2000" b="1" dirty="0">
                <a:solidFill>
                  <a:schemeClr val="bg1"/>
                </a:solidFill>
              </a:rPr>
              <a:t>' ונחרב ברעידת אדמה זמן קצר לאחר שנסתיימה בנייתו</a:t>
            </a:r>
          </a:p>
          <a:p>
            <a:pPr algn="ctr">
              <a:lnSpc>
                <a:spcPts val="2100"/>
              </a:lnSpc>
            </a:pPr>
            <a:r>
              <a:rPr lang="he-IL" sz="2000" b="1" dirty="0">
                <a:solidFill>
                  <a:schemeClr val="bg1"/>
                </a:solidFill>
              </a:rPr>
              <a:t>( ב 747 </a:t>
            </a:r>
            <a:r>
              <a:rPr lang="he-IL" sz="2000" b="1" dirty="0" err="1">
                <a:solidFill>
                  <a:schemeClr val="bg1"/>
                </a:solidFill>
              </a:rPr>
              <a:t>לספ</a:t>
            </a:r>
            <a:r>
              <a:rPr lang="he-IL" sz="2000" b="1" dirty="0">
                <a:solidFill>
                  <a:schemeClr val="bg1"/>
                </a:solidFill>
              </a:rPr>
              <a:t>'), האתר עצמו, על חורבותיו הנהדרות נמצא בתחומי הרשות </a:t>
            </a:r>
            <a:r>
              <a:rPr lang="he-IL" sz="2000" b="1" dirty="0" err="1">
                <a:solidFill>
                  <a:schemeClr val="bg1"/>
                </a:solidFill>
              </a:rPr>
              <a:t>הפלסתינאית</a:t>
            </a:r>
            <a:r>
              <a:rPr lang="he-IL" sz="2000" b="1" dirty="0">
                <a:solidFill>
                  <a:schemeClr val="bg1"/>
                </a:solidFill>
              </a:rPr>
              <a:t>.</a:t>
            </a:r>
          </a:p>
        </p:txBody>
      </p:sp>
    </p:spTree>
    <p:extLst>
      <p:ext uri="{BB962C8B-B14F-4D97-AF65-F5344CB8AC3E}">
        <p14:creationId xmlns:p14="http://schemas.microsoft.com/office/powerpoint/2010/main" val="34096493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8" fill="hold" nodeType="clickEffect">
                                  <p:stCondLst>
                                    <p:cond delay="0"/>
                                  </p:stCondLst>
                                  <p:childTnLst>
                                    <p:animEffect transition="out" filter="wheel(8)">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1" presetClass="exit" presetSubtype="8" fill="hold" nodeType="clickEffect">
                                  <p:stCondLst>
                                    <p:cond delay="0"/>
                                  </p:stCondLst>
                                  <p:childTnLst>
                                    <p:animEffect transition="out" filter="wheel(8)">
                                      <p:cBhvr>
                                        <p:cTn id="11" dur="1000"/>
                                        <p:tgtEl>
                                          <p:spTgt spid="6"/>
                                        </p:tgtEl>
                                      </p:cBhvr>
                                    </p:animEffect>
                                    <p:set>
                                      <p:cBhvr>
                                        <p:cTn id="12" dur="1" fill="hold">
                                          <p:stCondLst>
                                            <p:cond delay="999"/>
                                          </p:stCondLst>
                                        </p:cTn>
                                        <p:tgtEl>
                                          <p:spTgt spid="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1" presetClass="exit" presetSubtype="8" fill="hold" nodeType="clickEffect">
                                  <p:stCondLst>
                                    <p:cond delay="0"/>
                                  </p:stCondLst>
                                  <p:childTnLst>
                                    <p:animEffect transition="out" filter="wheel(8)">
                                      <p:cBhvr>
                                        <p:cTn id="16" dur="1000"/>
                                        <p:tgtEl>
                                          <p:spTgt spid="3"/>
                                        </p:tgtEl>
                                      </p:cBhvr>
                                    </p:animEffect>
                                    <p:set>
                                      <p:cBhvr>
                                        <p:cTn id="17" dur="1" fill="hold">
                                          <p:stCondLst>
                                            <p:cond delay="999"/>
                                          </p:stCondLst>
                                        </p:cTn>
                                        <p:tgtEl>
                                          <p:spTgt spid="3"/>
                                        </p:tgtEl>
                                        <p:attrNameLst>
                                          <p:attrName>style.visibility</p:attrName>
                                        </p:attrNameLst>
                                      </p:cBhvr>
                                      <p:to>
                                        <p:strVal val="hidden"/>
                                      </p:to>
                                    </p:set>
                                  </p:childTnLst>
                                </p:cTn>
                              </p:par>
                              <p:par>
                                <p:cTn id="18" presetID="47" presetClass="exit" presetSubtype="0" fill="hold" grpId="0" nodeType="withEffect">
                                  <p:stCondLst>
                                    <p:cond delay="0"/>
                                  </p:stCondLst>
                                  <p:childTnLst>
                                    <p:animEffect transition="out" filter="fade">
                                      <p:cBhvr>
                                        <p:cTn id="19" dur="1000"/>
                                        <p:tgtEl>
                                          <p:spTgt spid="2"/>
                                        </p:tgtEl>
                                      </p:cBhvr>
                                    </p:animEffect>
                                    <p:anim calcmode="lin" valueType="num">
                                      <p:cBhvr>
                                        <p:cTn id="20" dur="1000"/>
                                        <p:tgtEl>
                                          <p:spTgt spid="2"/>
                                        </p:tgtEl>
                                        <p:attrNameLst>
                                          <p:attrName>ppt_x</p:attrName>
                                        </p:attrNameLst>
                                      </p:cBhvr>
                                      <p:tavLst>
                                        <p:tav tm="0">
                                          <p:val>
                                            <p:strVal val="ppt_x"/>
                                          </p:val>
                                        </p:tav>
                                        <p:tav tm="100000">
                                          <p:val>
                                            <p:strVal val="ppt_x"/>
                                          </p:val>
                                        </p:tav>
                                      </p:tavLst>
                                    </p:anim>
                                    <p:anim calcmode="lin" valueType="num">
                                      <p:cBhvr>
                                        <p:cTn id="21" dur="1000"/>
                                        <p:tgtEl>
                                          <p:spTgt spid="2"/>
                                        </p:tgtEl>
                                        <p:attrNameLst>
                                          <p:attrName>ppt_y</p:attrName>
                                        </p:attrNameLst>
                                      </p:cBhvr>
                                      <p:tavLst>
                                        <p:tav tm="0">
                                          <p:val>
                                            <p:strVal val="ppt_y"/>
                                          </p:val>
                                        </p:tav>
                                        <p:tav tm="100000">
                                          <p:val>
                                            <p:strVal val="ppt_y-.1"/>
                                          </p:val>
                                        </p:tav>
                                      </p:tavLst>
                                    </p:anim>
                                    <p:set>
                                      <p:cBhvr>
                                        <p:cTn id="22" dur="1" fill="hold">
                                          <p:stCondLst>
                                            <p:cond delay="999"/>
                                          </p:stCondLst>
                                        </p:cTn>
                                        <p:tgtEl>
                                          <p:spTgt spid="2"/>
                                        </p:tgtEl>
                                        <p:attrNameLst>
                                          <p:attrName>style.visibility</p:attrName>
                                        </p:attrNameLst>
                                      </p:cBhvr>
                                      <p:to>
                                        <p:strVal val="hidden"/>
                                      </p:to>
                                    </p:set>
                                  </p:childTnLst>
                                </p:cTn>
                              </p:par>
                              <p:par>
                                <p:cTn id="23" presetID="5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strVal val="#ppt_w*0.70"/>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Effect transition="in" filter="fade">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תמונה 6" descr="תמונה שמכילה מקורה&#10;&#10;התיאור נוצר באופן אוטומטי">
            <a:extLst>
              <a:ext uri="{FF2B5EF4-FFF2-40B4-BE49-F238E27FC236}">
                <a16:creationId xmlns:a16="http://schemas.microsoft.com/office/drawing/2014/main" id="{E7C79501-0E8C-4B29-9E87-0EE105310E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54155"/>
            <a:ext cx="9144000" cy="3915942"/>
          </a:xfrm>
          <a:prstGeom prst="rect">
            <a:avLst/>
          </a:prstGeom>
        </p:spPr>
      </p:pic>
      <p:pic>
        <p:nvPicPr>
          <p:cNvPr id="5" name="תמונה 4" descr="תמונה שמכילה מקורה&#10;&#10;התיאור נוצר באופן אוטומטי">
            <a:extLst>
              <a:ext uri="{FF2B5EF4-FFF2-40B4-BE49-F238E27FC236}">
                <a16:creationId xmlns:a16="http://schemas.microsoft.com/office/drawing/2014/main" id="{437E9641-9ABC-47C7-ACB9-45C3D69ACC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67114"/>
            <a:ext cx="9143999" cy="5290025"/>
          </a:xfrm>
          <a:prstGeom prst="rect">
            <a:avLst/>
          </a:prstGeom>
        </p:spPr>
      </p:pic>
      <p:pic>
        <p:nvPicPr>
          <p:cNvPr id="3" name="תמונה 2" descr="תמונה שמכילה שולחן, עץ, מקורה&#10;&#10;התיאור נוצר באופן אוטומטי">
            <a:extLst>
              <a:ext uri="{FF2B5EF4-FFF2-40B4-BE49-F238E27FC236}">
                <a16:creationId xmlns:a16="http://schemas.microsoft.com/office/drawing/2014/main" id="{FC2A51A8-9ECD-4356-9DB0-9A971910DB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78288"/>
            <a:ext cx="9143999" cy="6101423"/>
          </a:xfrm>
          <a:prstGeom prst="rect">
            <a:avLst/>
          </a:prstGeom>
        </p:spPr>
      </p:pic>
      <p:pic>
        <p:nvPicPr>
          <p:cNvPr id="11" name="תמונה 10">
            <a:extLst>
              <a:ext uri="{FF2B5EF4-FFF2-40B4-BE49-F238E27FC236}">
                <a16:creationId xmlns:a16="http://schemas.microsoft.com/office/drawing/2014/main" id="{DC905FDD-C493-40EB-BB65-BFFD4E366E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Tree>
    <p:extLst>
      <p:ext uri="{BB962C8B-B14F-4D97-AF65-F5344CB8AC3E}">
        <p14:creationId xmlns:p14="http://schemas.microsoft.com/office/powerpoint/2010/main" val="9358879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nodeType="clickEffect">
                                  <p:stCondLst>
                                    <p:cond delay="0"/>
                                  </p:stCondLst>
                                  <p:childTnLst>
                                    <p:animEffect transition="out" filter="wedge">
                                      <p:cBhvr>
                                        <p:cTn id="6" dur="1000"/>
                                        <p:tgtEl>
                                          <p:spTgt spid="11"/>
                                        </p:tgtEl>
                                      </p:cBhvr>
                                    </p:animEffect>
                                    <p:set>
                                      <p:cBhvr>
                                        <p:cTn id="7" dur="1" fill="hold">
                                          <p:stCondLst>
                                            <p:cond delay="999"/>
                                          </p:stCondLst>
                                        </p:cTn>
                                        <p:tgtEl>
                                          <p:spTgt spid="1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0" presetClass="exit" presetSubtype="0" fill="hold" nodeType="clickEffect">
                                  <p:stCondLst>
                                    <p:cond delay="0"/>
                                  </p:stCondLst>
                                  <p:childTnLst>
                                    <p:animEffect transition="out" filter="wedge">
                                      <p:cBhvr>
                                        <p:cTn id="11" dur="1000"/>
                                        <p:tgtEl>
                                          <p:spTgt spid="3"/>
                                        </p:tgtEl>
                                      </p:cBhvr>
                                    </p:animEffect>
                                    <p:set>
                                      <p:cBhvr>
                                        <p:cTn id="12" dur="1" fill="hold">
                                          <p:stCondLst>
                                            <p:cond delay="9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37" fill="hold" nodeType="clickEffect">
                                  <p:stCondLst>
                                    <p:cond delay="0"/>
                                  </p:stCondLst>
                                  <p:childTnLst>
                                    <p:animEffect transition="out" filter="barn(outVertical)">
                                      <p:cBhvr>
                                        <p:cTn id="16" dur="1000"/>
                                        <p:tgtEl>
                                          <p:spTgt spid="5"/>
                                        </p:tgtEl>
                                      </p:cBhvr>
                                    </p:animEffect>
                                    <p:set>
                                      <p:cBhvr>
                                        <p:cTn id="1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83247B7D-3667-41BC-8015-933926016438}"/>
              </a:ext>
            </a:extLst>
          </p:cNvPr>
          <p:cNvSpPr txBox="1"/>
          <p:nvPr/>
        </p:nvSpPr>
        <p:spPr>
          <a:xfrm>
            <a:off x="0" y="0"/>
            <a:ext cx="9144000" cy="2862322"/>
          </a:xfrm>
          <a:prstGeom prst="rect">
            <a:avLst/>
          </a:prstGeom>
          <a:noFill/>
        </p:spPr>
        <p:txBody>
          <a:bodyPr wrap="square" rtlCol="1">
            <a:spAutoFit/>
          </a:bodyPr>
          <a:lstStyle/>
          <a:p>
            <a:pPr algn="ctr"/>
            <a:r>
              <a:rPr lang="he-IL" sz="3600" b="1" dirty="0">
                <a:solidFill>
                  <a:srgbClr val="FFFF00"/>
                </a:solidFill>
              </a:rPr>
              <a:t>ועם </a:t>
            </a:r>
            <a:r>
              <a:rPr lang="he-IL" sz="3600" b="1" dirty="0" err="1">
                <a:solidFill>
                  <a:srgbClr val="FFFF00"/>
                </a:solidFill>
              </a:rPr>
              <a:t>מימצאים</a:t>
            </a:r>
            <a:r>
              <a:rPr lang="he-IL" sz="3600" b="1" dirty="0">
                <a:solidFill>
                  <a:srgbClr val="FFFF00"/>
                </a:solidFill>
              </a:rPr>
              <a:t> יפהפיים אלה, של ארמון הישם, נסיים את סיורנו במוזיאון הנהדר הזה, שבולט </a:t>
            </a:r>
            <a:br>
              <a:rPr lang="en-US" sz="3600" b="1" dirty="0">
                <a:solidFill>
                  <a:srgbClr val="FFFF00"/>
                </a:solidFill>
              </a:rPr>
            </a:br>
            <a:r>
              <a:rPr lang="he-IL" sz="3600" b="1" dirty="0">
                <a:solidFill>
                  <a:srgbClr val="FFFF00"/>
                </a:solidFill>
              </a:rPr>
              <a:t>ביופיו, הן החיצוני והן הפנימי, ואף שהוא עומד  על תילו קרוב למאה שנים עדיין לא נס </a:t>
            </a:r>
            <a:r>
              <a:rPr lang="he-IL" sz="3600" b="1" dirty="0" err="1">
                <a:solidFill>
                  <a:srgbClr val="FFFF00"/>
                </a:solidFill>
              </a:rPr>
              <a:t>ליחו</a:t>
            </a:r>
            <a:br>
              <a:rPr lang="en-US" sz="3600" b="1" dirty="0">
                <a:solidFill>
                  <a:srgbClr val="FFFF00"/>
                </a:solidFill>
              </a:rPr>
            </a:br>
            <a:r>
              <a:rPr lang="he-IL" sz="3600" b="1" dirty="0">
                <a:solidFill>
                  <a:srgbClr val="FFFF00"/>
                </a:solidFill>
              </a:rPr>
              <a:t>והוא שווה ביקור יסודי ומעמיק.</a:t>
            </a:r>
            <a:r>
              <a:rPr lang="en-US" sz="3600" b="1" dirty="0">
                <a:solidFill>
                  <a:srgbClr val="FFFF00"/>
                </a:solidFill>
              </a:rPr>
              <a:t> </a:t>
            </a:r>
          </a:p>
        </p:txBody>
      </p:sp>
      <p:sp>
        <p:nvSpPr>
          <p:cNvPr id="3" name="תיבת טקסט 2">
            <a:extLst>
              <a:ext uri="{FF2B5EF4-FFF2-40B4-BE49-F238E27FC236}">
                <a16:creationId xmlns:a16="http://schemas.microsoft.com/office/drawing/2014/main" id="{F81835DD-D1F3-4398-AD07-A5DDA9F187C5}"/>
              </a:ext>
            </a:extLst>
          </p:cNvPr>
          <p:cNvSpPr txBox="1"/>
          <p:nvPr/>
        </p:nvSpPr>
        <p:spPr>
          <a:xfrm>
            <a:off x="0" y="3230088"/>
            <a:ext cx="9144000" cy="2277547"/>
          </a:xfrm>
          <a:prstGeom prst="rect">
            <a:avLst/>
          </a:prstGeom>
          <a:noFill/>
        </p:spPr>
        <p:txBody>
          <a:bodyPr wrap="square" rtlCol="1">
            <a:spAutoFit/>
          </a:bodyPr>
          <a:lstStyle/>
          <a:p>
            <a:pPr algn="ctr"/>
            <a:r>
              <a:rPr lang="he-IL" sz="4000" b="1" dirty="0">
                <a:solidFill>
                  <a:schemeClr val="bg1"/>
                </a:solidFill>
              </a:rPr>
              <a:t>ביקר במקום כמה וכמה פעמים, </a:t>
            </a:r>
            <a:br>
              <a:rPr lang="en-US" sz="4000" b="1" dirty="0">
                <a:solidFill>
                  <a:schemeClr val="bg1"/>
                </a:solidFill>
              </a:rPr>
            </a:br>
            <a:r>
              <a:rPr lang="he-IL" sz="4800" b="1" dirty="0">
                <a:solidFill>
                  <a:schemeClr val="bg1"/>
                </a:solidFill>
              </a:rPr>
              <a:t>צילם וערך את המצגת – יגאל מורג.</a:t>
            </a:r>
          </a:p>
          <a:p>
            <a:pPr algn="ctr"/>
            <a:r>
              <a:rPr lang="en-US" sz="5400" b="1" dirty="0">
                <a:solidFill>
                  <a:schemeClr val="bg1"/>
                </a:solidFill>
                <a:hlinkClick r:id="rId2"/>
              </a:rPr>
              <a:t>Morag-i@013.net</a:t>
            </a:r>
            <a:r>
              <a:rPr lang="en-US" sz="5400" b="1" dirty="0">
                <a:solidFill>
                  <a:schemeClr val="bg1"/>
                </a:solidFill>
              </a:rPr>
              <a:t> </a:t>
            </a:r>
            <a:endParaRPr lang="he-IL" sz="5400" b="1" dirty="0">
              <a:solidFill>
                <a:schemeClr val="bg1"/>
              </a:solidFill>
            </a:endParaRPr>
          </a:p>
        </p:txBody>
      </p:sp>
      <p:pic>
        <p:nvPicPr>
          <p:cNvPr id="4" name="Picture 5">
            <a:extLst>
              <a:ext uri="{FF2B5EF4-FFF2-40B4-BE49-F238E27FC236}">
                <a16:creationId xmlns:a16="http://schemas.microsoft.com/office/drawing/2014/main" id="{A4BF9DFC-6676-446B-9777-C03F7657360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78242" y="4609110"/>
            <a:ext cx="1141095" cy="89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77317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661</TotalTime>
  <Words>509</Words>
  <Application>Microsoft Office PowerPoint</Application>
  <PresentationFormat>‫הצגה על המסך (4:3)</PresentationFormat>
  <Paragraphs>19</Paragraphs>
  <Slides>14</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14</vt:i4>
      </vt:variant>
    </vt:vector>
  </HeadingPairs>
  <TitlesOfParts>
    <vt:vector size="19" baseType="lpstr">
      <vt:lpstr>Arial</vt:lpstr>
      <vt:lpstr>Calibri</vt:lpstr>
      <vt:lpstr>Calibri Light</vt:lpstr>
      <vt:lpstr>simplerregular</vt:lpstr>
      <vt:lpstr>ערכת נושא Office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יגאל מורג</dc:creator>
  <cp:lastModifiedBy>יגאל מורג</cp:lastModifiedBy>
  <cp:revision>13</cp:revision>
  <dcterms:created xsi:type="dcterms:W3CDTF">2021-08-30T22:00:01Z</dcterms:created>
  <dcterms:modified xsi:type="dcterms:W3CDTF">2021-09-23T13:05:09Z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7786847</vt:lpwstr>
  </property>
  <property fmtid="{D5CDD505-2E9C-101B-9397-08002B2CF9AE}" pid="3" name="NXPowerLiteSettings">
    <vt:lpwstr>E700052003A000</vt:lpwstr>
  </property>
  <property fmtid="{D5CDD505-2E9C-101B-9397-08002B2CF9AE}" pid="4" name="NXPowerLiteVersion">
    <vt:lpwstr>D9.1.0</vt:lpwstr>
  </property>
</Properties>
</file>