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62" r:id="rId3"/>
    <p:sldId id="263" r:id="rId4"/>
    <p:sldId id="270" r:id="rId5"/>
    <p:sldId id="264" r:id="rId6"/>
    <p:sldId id="265" r:id="rId7"/>
    <p:sldId id="269" r:id="rId8"/>
    <p:sldId id="268" r:id="rId9"/>
    <p:sldId id="271" r:id="rId10"/>
    <p:sldId id="267" r:id="rId11"/>
    <p:sldId id="289"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003" autoAdjust="0"/>
    <p:restoredTop sz="94660"/>
  </p:normalViewPr>
  <p:slideViewPr>
    <p:cSldViewPr snapToGrid="0">
      <p:cViewPr varScale="1">
        <p:scale>
          <a:sx n="67" d="100"/>
          <a:sy n="67" d="100"/>
        </p:scale>
        <p:origin x="128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he-IL"/>
              <a:t>לחץ כדי לערוך סגנון כותרת של תבנית בסיס</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2388912193"/>
      </p:ext>
    </p:extLst>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2815846292"/>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a:t>לחץ כדי לערוך סגנונות טקסט של תבנית בסיס</a:t>
            </a:r>
          </a:p>
        </p:txBody>
      </p:sp>
      <p:sp>
        <p:nvSpPr>
          <p:cNvPr id="4" name="Date Placeholder 3"/>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4420505"/>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Date Placeholder 4"/>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2060680988"/>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Content Placeholder 3"/>
          <p:cNvSpPr>
            <a:spLocks noGrp="1"/>
          </p:cNvSpPr>
          <p:nvPr>
            <p:ph sz="half" idx="2"/>
          </p:nvPr>
        </p:nvSpPr>
        <p:spPr>
          <a:xfrm>
            <a:off x="629842" y="2505075"/>
            <a:ext cx="3868340"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Content Placeholder 5"/>
          <p:cNvSpPr>
            <a:spLocks noGrp="1"/>
          </p:cNvSpPr>
          <p:nvPr>
            <p:ph sz="quarter" idx="4"/>
          </p:nvPr>
        </p:nvSpPr>
        <p:spPr>
          <a:xfrm>
            <a:off x="4629150" y="2505075"/>
            <a:ext cx="3887391"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7" name="Date Placeholder 6"/>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559807513"/>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297974952"/>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1651971438"/>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he-IL"/>
              <a:t>לחץ כדי לערוך סגנון כותרת של תבנית בסיס</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970194088"/>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he-IL"/>
              <a:t>לחץ כדי לערוך סגנון כותרת של תבנית בסיס</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a:t>לחץ על הסמל כדי להוסיף תמונה</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1303319394"/>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3858244482"/>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02E8E17C-09FD-4601-9F0A-128630009CD0}" type="datetimeFigureOut">
              <a:rPr lang="he-IL" smtClean="0"/>
              <a:t>ט"ז/שבט/תשפ"ב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06C970B-D913-4092-AA94-E36350487816}" type="slidenum">
              <a:rPr lang="he-IL" smtClean="0"/>
              <a:t>‹#›</a:t>
            </a:fld>
            <a:endParaRPr lang="he-IL"/>
          </a:p>
        </p:txBody>
      </p:sp>
    </p:spTree>
    <p:extLst>
      <p:ext uri="{BB962C8B-B14F-4D97-AF65-F5344CB8AC3E}">
        <p14:creationId xmlns:p14="http://schemas.microsoft.com/office/powerpoint/2010/main" val="4254210104"/>
      </p:ext>
    </p:extLst>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E8E17C-09FD-4601-9F0A-128630009CD0}" type="datetimeFigureOut">
              <a:rPr lang="he-IL" smtClean="0"/>
              <a:t>ט"ז/שבט/תשפ"ב</a:t>
            </a:fld>
            <a:endParaRPr lang="he-I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e-IL"/>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C970B-D913-4092-AA94-E36350487816}" type="slidenum">
              <a:rPr lang="he-IL" smtClean="0"/>
              <a:t>‹#›</a:t>
            </a:fld>
            <a:endParaRPr lang="he-IL"/>
          </a:p>
        </p:txBody>
      </p:sp>
    </p:spTree>
    <p:extLst>
      <p:ext uri="{BB962C8B-B14F-4D97-AF65-F5344CB8AC3E}">
        <p14:creationId xmlns:p14="http://schemas.microsoft.com/office/powerpoint/2010/main" val="29631845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wipe dir="r"/>
  </p:transition>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G"/><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מלבן 5">
            <a:extLst>
              <a:ext uri="{FF2B5EF4-FFF2-40B4-BE49-F238E27FC236}">
                <a16:creationId xmlns:a16="http://schemas.microsoft.com/office/drawing/2014/main" id="{E1843034-BEB7-490D-AE13-8BE110528280}"/>
              </a:ext>
            </a:extLst>
          </p:cNvPr>
          <p:cNvSpPr/>
          <p:nvPr/>
        </p:nvSpPr>
        <p:spPr>
          <a:xfrm>
            <a:off x="-132202" y="-1"/>
            <a:ext cx="9441456" cy="923330"/>
          </a:xfrm>
          <a:prstGeom prst="rect">
            <a:avLst/>
          </a:prstGeom>
          <a:noFill/>
        </p:spPr>
        <p:txBody>
          <a:bodyPr wrap="square" lIns="91440" tIns="45720" rIns="91440" bIns="45720">
            <a:spAutoFit/>
          </a:bodyPr>
          <a:lstStyle/>
          <a:p>
            <a:pPr algn="ctr"/>
            <a:r>
              <a:rPr lang="he-IL" sz="5400" b="1" cap="none" spc="0" dirty="0">
                <a:ln w="12700">
                  <a:solidFill>
                    <a:schemeClr val="accent1"/>
                  </a:solidFill>
                  <a:prstDash val="solid"/>
                </a:ln>
                <a:solidFill>
                  <a:srgbClr val="FFFF00"/>
                </a:solidFill>
                <a:effectLst>
                  <a:outerShdw dist="38100" dir="2640000" algn="bl" rotWithShape="0">
                    <a:schemeClr val="accent1"/>
                  </a:outerShdw>
                </a:effectLst>
              </a:rPr>
              <a:t>מוזיאון המצודה – "מגדל דויד"</a:t>
            </a:r>
          </a:p>
        </p:txBody>
      </p:sp>
      <p:pic>
        <p:nvPicPr>
          <p:cNvPr id="4" name="תמונה 3" descr="תמונה שמכילה עץ, חוץ, שמים, בניין&#10;&#10;התיאור נוצר באופן אוטומטי">
            <a:extLst>
              <a:ext uri="{FF2B5EF4-FFF2-40B4-BE49-F238E27FC236}">
                <a16:creationId xmlns:a16="http://schemas.microsoft.com/office/drawing/2014/main" id="{DA9C30D5-DB79-47B8-A39F-1BD59196D5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658" y="987653"/>
            <a:ext cx="8262650" cy="5408682"/>
          </a:xfrm>
          <a:prstGeom prst="rect">
            <a:avLst/>
          </a:prstGeom>
        </p:spPr>
      </p:pic>
      <p:sp>
        <p:nvSpPr>
          <p:cNvPr id="2" name="תיבת טקסט 1">
            <a:extLst>
              <a:ext uri="{FF2B5EF4-FFF2-40B4-BE49-F238E27FC236}">
                <a16:creationId xmlns:a16="http://schemas.microsoft.com/office/drawing/2014/main" id="{15297B55-53F9-4FDC-844E-8535FC1DED54}"/>
              </a:ext>
            </a:extLst>
          </p:cNvPr>
          <p:cNvSpPr txBox="1"/>
          <p:nvPr/>
        </p:nvSpPr>
        <p:spPr>
          <a:xfrm>
            <a:off x="698500" y="6045160"/>
            <a:ext cx="8445500" cy="830997"/>
          </a:xfrm>
          <a:prstGeom prst="rect">
            <a:avLst/>
          </a:prstGeom>
          <a:solidFill>
            <a:schemeClr val="accent4">
              <a:lumMod val="50000"/>
            </a:schemeClr>
          </a:solidFill>
        </p:spPr>
        <p:txBody>
          <a:bodyPr wrap="square" rtlCol="1">
            <a:spAutoFit/>
          </a:bodyPr>
          <a:lstStyle/>
          <a:p>
            <a:pPr algn="r"/>
            <a:r>
              <a:rPr lang="he-IL" sz="2400" b="1" dirty="0">
                <a:solidFill>
                  <a:schemeClr val="bg1"/>
                </a:solidFill>
              </a:rPr>
              <a:t>       צילום ועריכה – יגאל מורג. ברקע – "זאת ירושלים" –  איתן פרץ,</a:t>
            </a:r>
            <a:br>
              <a:rPr lang="en-US" sz="2400" b="1" dirty="0">
                <a:solidFill>
                  <a:schemeClr val="bg1"/>
                </a:solidFill>
              </a:rPr>
            </a:br>
            <a:r>
              <a:rPr lang="he-IL" sz="2400" b="1" dirty="0">
                <a:solidFill>
                  <a:schemeClr val="bg1"/>
                </a:solidFill>
              </a:rPr>
              <a:t>   </a:t>
            </a:r>
            <a:r>
              <a:rPr lang="he-IL" sz="2400" b="1" dirty="0" err="1">
                <a:solidFill>
                  <a:schemeClr val="bg1"/>
                </a:solidFill>
              </a:rPr>
              <a:t>נחצ'ה</a:t>
            </a:r>
            <a:r>
              <a:rPr lang="he-IL" sz="2400" b="1" dirty="0">
                <a:solidFill>
                  <a:schemeClr val="bg1"/>
                </a:solidFill>
              </a:rPr>
              <a:t> היימן, מפי </a:t>
            </a:r>
            <a:r>
              <a:rPr lang="he-IL" sz="2400" b="1" dirty="0" err="1">
                <a:solidFill>
                  <a:schemeClr val="bg1"/>
                </a:solidFill>
              </a:rPr>
              <a:t>הגבעתרון</a:t>
            </a:r>
            <a:r>
              <a:rPr lang="he-IL" sz="2400" b="1" dirty="0">
                <a:solidFill>
                  <a:schemeClr val="bg1"/>
                </a:solidFill>
              </a:rPr>
              <a:t>.</a:t>
            </a:r>
          </a:p>
        </p:txBody>
      </p:sp>
      <p:pic>
        <p:nvPicPr>
          <p:cNvPr id="5" name="תמונה 4" descr="speakers on">
            <a:extLst>
              <a:ext uri="{FF2B5EF4-FFF2-40B4-BE49-F238E27FC236}">
                <a16:creationId xmlns:a16="http://schemas.microsoft.com/office/drawing/2014/main" id="{4506829A-8DF3-42CC-82A7-87CFC34C9494}"/>
              </a:ext>
            </a:extLst>
          </p:cNvPr>
          <p:cNvPicPr/>
          <p:nvPr/>
        </p:nvPicPr>
        <p:blipFill>
          <a:blip r:embed="rId4" cstate="print"/>
          <a:srcRect/>
          <a:stretch>
            <a:fillRect/>
          </a:stretch>
        </p:blipFill>
        <p:spPr bwMode="auto">
          <a:xfrm rot="19352424">
            <a:off x="-72463" y="5963704"/>
            <a:ext cx="1156137" cy="874598"/>
          </a:xfrm>
          <a:prstGeom prst="rect">
            <a:avLst/>
          </a:prstGeom>
          <a:noFill/>
        </p:spPr>
      </p:pic>
      <p:sp>
        <p:nvSpPr>
          <p:cNvPr id="3" name="תיבת טקסט 2">
            <a:extLst>
              <a:ext uri="{FF2B5EF4-FFF2-40B4-BE49-F238E27FC236}">
                <a16:creationId xmlns:a16="http://schemas.microsoft.com/office/drawing/2014/main" id="{932F684F-9567-46E6-910C-2D44A06A0CE1}"/>
              </a:ext>
            </a:extLst>
          </p:cNvPr>
          <p:cNvSpPr txBox="1"/>
          <p:nvPr/>
        </p:nvSpPr>
        <p:spPr>
          <a:xfrm>
            <a:off x="2869501" y="840075"/>
            <a:ext cx="3200400" cy="646331"/>
          </a:xfrm>
          <a:prstGeom prst="rect">
            <a:avLst/>
          </a:prstGeom>
          <a:noFill/>
        </p:spPr>
        <p:txBody>
          <a:bodyPr wrap="square" rtlCol="1">
            <a:spAutoFit/>
          </a:bodyPr>
          <a:lstStyle/>
          <a:p>
            <a:pPr algn="ctr"/>
            <a:r>
              <a:rPr lang="he-IL" sz="3600" b="1" dirty="0"/>
              <a:t>חלק ראשון</a:t>
            </a:r>
          </a:p>
        </p:txBody>
      </p:sp>
    </p:spTree>
    <p:extLst>
      <p:ext uri="{BB962C8B-B14F-4D97-AF65-F5344CB8AC3E}">
        <p14:creationId xmlns:p14="http://schemas.microsoft.com/office/powerpoint/2010/main" val="2946750948"/>
      </p:ext>
    </p:extLst>
  </p:cSld>
  <p:clrMapOvr>
    <a:masterClrMapping/>
  </p:clrMapOvr>
  <p:transition spd="slow">
    <p:wipe dir="r"/>
    <p:sndAc>
      <p:stSnd loop="1">
        <p:snd r:embed="rId2" name="זאת ירושלים - הגבעטרון.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תמונה 5" descr="תמונה שמכילה בניין, שמים, חוץ, אבן&#10;&#10;התיאור נוצר באופן אוטומטי">
            <a:extLst>
              <a:ext uri="{FF2B5EF4-FFF2-40B4-BE49-F238E27FC236}">
                <a16:creationId xmlns:a16="http://schemas.microsoft.com/office/drawing/2014/main" id="{6DA3E086-2148-4281-9185-E124CDA037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367" y="0"/>
            <a:ext cx="9653285" cy="6857999"/>
          </a:xfrm>
          <a:prstGeom prst="rect">
            <a:avLst/>
          </a:prstGeom>
          <a:solidFill>
            <a:schemeClr val="accent4">
              <a:lumMod val="50000"/>
            </a:schemeClr>
          </a:solidFill>
        </p:spPr>
      </p:pic>
      <p:sp>
        <p:nvSpPr>
          <p:cNvPr id="7" name="תיבת טקסט 6">
            <a:extLst>
              <a:ext uri="{FF2B5EF4-FFF2-40B4-BE49-F238E27FC236}">
                <a16:creationId xmlns:a16="http://schemas.microsoft.com/office/drawing/2014/main" id="{94836424-5C42-497C-8CE9-FB7906AD49B3}"/>
              </a:ext>
            </a:extLst>
          </p:cNvPr>
          <p:cNvSpPr txBox="1"/>
          <p:nvPr/>
        </p:nvSpPr>
        <p:spPr>
          <a:xfrm>
            <a:off x="-266217" y="0"/>
            <a:ext cx="9630135" cy="900246"/>
          </a:xfrm>
          <a:prstGeom prst="rect">
            <a:avLst/>
          </a:prstGeom>
          <a:noFill/>
        </p:spPr>
        <p:txBody>
          <a:bodyPr wrap="square" rtlCol="1">
            <a:spAutoFit/>
          </a:bodyPr>
          <a:lstStyle/>
          <a:p>
            <a:pPr algn="ctr">
              <a:lnSpc>
                <a:spcPts val="2100"/>
              </a:lnSpc>
            </a:pPr>
            <a:r>
              <a:rPr lang="he-IL" sz="2000" b="1" dirty="0"/>
              <a:t> לפנינו שניים מהמגדלים שעומדים עד היום, כשבשמאלי ניתן לראות בברור את החלק  התחתון – ההרודיאני הבנוי מאבנים גדולות, לעומת חלקו העליון שהינו בנייה עות'מאנית, בדומה לשאר המבנים במתחם.</a:t>
            </a:r>
          </a:p>
        </p:txBody>
      </p:sp>
      <p:sp>
        <p:nvSpPr>
          <p:cNvPr id="2" name="תיבת טקסט 1">
            <a:extLst>
              <a:ext uri="{FF2B5EF4-FFF2-40B4-BE49-F238E27FC236}">
                <a16:creationId xmlns:a16="http://schemas.microsoft.com/office/drawing/2014/main" id="{DB000E76-297F-454D-B47C-A039C5227DA9}"/>
              </a:ext>
            </a:extLst>
          </p:cNvPr>
          <p:cNvSpPr txBox="1"/>
          <p:nvPr/>
        </p:nvSpPr>
        <p:spPr>
          <a:xfrm>
            <a:off x="0" y="0"/>
            <a:ext cx="9144000" cy="6924973"/>
          </a:xfrm>
          <a:prstGeom prst="rect">
            <a:avLst/>
          </a:prstGeom>
          <a:solidFill>
            <a:schemeClr val="accent4">
              <a:lumMod val="50000"/>
            </a:schemeClr>
          </a:solidFill>
        </p:spPr>
        <p:txBody>
          <a:bodyPr wrap="square" rtlCol="1">
            <a:spAutoFit/>
          </a:bodyPr>
          <a:lstStyle/>
          <a:p>
            <a:pPr algn="ctr"/>
            <a:r>
              <a:rPr lang="he-IL" sz="2400" b="1" dirty="0">
                <a:solidFill>
                  <a:srgbClr val="FFFF00"/>
                </a:solidFill>
              </a:rPr>
              <a:t>מוזיאון המצודה (מגדל דויד)</a:t>
            </a:r>
          </a:p>
          <a:p>
            <a:pPr algn="ctr"/>
            <a:r>
              <a:rPr lang="he-IL" sz="2000" b="1" dirty="0">
                <a:solidFill>
                  <a:schemeClr val="bg1"/>
                </a:solidFill>
              </a:rPr>
              <a:t>מן הראוי להתחיל עם כמה מילים באשר למבנה המצודה ומגדליה.</a:t>
            </a:r>
          </a:p>
          <a:p>
            <a:pPr algn="ctr"/>
            <a:r>
              <a:rPr lang="he-IL" sz="2000" b="1" i="0" dirty="0">
                <a:solidFill>
                  <a:schemeClr val="bg1"/>
                </a:solidFill>
                <a:effectLst/>
                <a:latin typeface="Alef" panose="00000500000000000000" pitchFamily="2" charset="-79"/>
                <a:cs typeface="Alef" panose="00000500000000000000" pitchFamily="2" charset="-79"/>
              </a:rPr>
              <a:t>מצודת ירושלים, המכונה בטעות "מגדל דוד", הינה אחד המבנים ההיסטוריים הקדומים ביותר בירושלים. המצודה ממוקמת בפינה הצפון – מערבית של הגבעה המערבית להר הבית ולעיר דוד. נקודה זו היא נקודת התורפה של ירושלים שכן בדיוק במקום זה נפגשים גיא בן-הינום ונחל הערב המקיפים את הגבעה המערבית ממערב ומצפון וכך נוצר מעבר נוח יחסית אל העיר, עובדה החושפת את העיר להתקפות אויבים ופולשים. תפקידה של המצודה הוא להגן על העיר מפני התקפות אלה. הבניה באזור המצודה החלה כבר בתקופת בית ראשון. עם התפשטות העיר והתרחבותה לכיוון הגבעה המערבית הורגש הצורך הדחוף בהגנת תושבי העיר באזור החדש. ואכן, באזור המצודה נמצאו שרידי חומה אשר נבנתה ככל הנראה בימיו של חזקיהו המלך (725-698 לפנה"ס).</a:t>
            </a:r>
            <a:r>
              <a:rPr lang="he-IL" sz="2000" b="1" dirty="0">
                <a:solidFill>
                  <a:schemeClr val="bg1"/>
                </a:solidFill>
              </a:rPr>
              <a:t>    היה זה הורדוס שחידש ובנה  את המצודה הנוכחית בסמוך לארמונו, כפי שהיא מוכרת כיום, והקים בה שלושה מגדלים אותם הקדיש לאשתו מרים, לבנו </a:t>
            </a:r>
            <a:r>
              <a:rPr lang="he-IL" sz="2000" b="1" dirty="0" err="1">
                <a:solidFill>
                  <a:schemeClr val="bg1"/>
                </a:solidFill>
              </a:rPr>
              <a:t>פצאל</a:t>
            </a:r>
            <a:r>
              <a:rPr lang="he-IL" sz="2000" b="1" dirty="0">
                <a:solidFill>
                  <a:schemeClr val="bg1"/>
                </a:solidFill>
              </a:rPr>
              <a:t> ולחברו – </a:t>
            </a:r>
            <a:r>
              <a:rPr lang="he-IL" sz="2000" b="1" dirty="0" err="1">
                <a:solidFill>
                  <a:schemeClr val="bg1"/>
                </a:solidFill>
              </a:rPr>
              <a:t>היפיקוס</a:t>
            </a:r>
            <a:r>
              <a:rPr lang="he-IL" sz="2000" b="1" dirty="0">
                <a:solidFill>
                  <a:schemeClr val="bg1"/>
                </a:solidFill>
              </a:rPr>
              <a:t>, כיום נראים במקום שני מגדלים, אולם רק באחד מהם השתמרו יסודותיו ההרודיאניים אותם ניתן לזהות ע"פ האבנים הגדולות והמסותתות מהם הם בנויים לעומת הבנייה המאוחרת – </a:t>
            </a:r>
            <a:r>
              <a:rPr lang="he-IL" sz="2000" b="1" dirty="0" err="1">
                <a:solidFill>
                  <a:schemeClr val="bg1"/>
                </a:solidFill>
              </a:rPr>
              <a:t>העותמאנית</a:t>
            </a:r>
            <a:r>
              <a:rPr lang="he-IL" sz="2000" b="1" dirty="0">
                <a:solidFill>
                  <a:schemeClr val="bg1"/>
                </a:solidFill>
              </a:rPr>
              <a:t>.</a:t>
            </a:r>
            <a:r>
              <a:rPr lang="en-US" sz="2000" b="1" dirty="0">
                <a:solidFill>
                  <a:schemeClr val="bg1"/>
                </a:solidFill>
              </a:rPr>
              <a:t> </a:t>
            </a:r>
            <a:br>
              <a:rPr lang="en-US" sz="2000" b="1" dirty="0">
                <a:solidFill>
                  <a:schemeClr val="bg1"/>
                </a:solidFill>
              </a:rPr>
            </a:br>
            <a:r>
              <a:rPr lang="he-IL" sz="2000" b="1" dirty="0">
                <a:solidFill>
                  <a:schemeClr val="bg1"/>
                </a:solidFill>
              </a:rPr>
              <a:t>המבנה הקיים היום משויך ברובו לתקופת ממלכת ירושלים הצלבנית בה עברה המצודה (או הטירה) הרחבה ניכרת במיוחד, כאשר הייתה צמודה למתחם הארמוני של המונרך (במתחם הקישלה של היום).</a:t>
            </a:r>
            <a:r>
              <a:rPr lang="he-IL" sz="2000" b="1" baseline="30000" dirty="0">
                <a:solidFill>
                  <a:schemeClr val="bg1"/>
                </a:solidFill>
              </a:rPr>
              <a:t> </a:t>
            </a:r>
            <a:r>
              <a:rPr lang="he-IL" sz="2000" b="1" dirty="0">
                <a:solidFill>
                  <a:schemeClr val="bg1"/>
                </a:solidFill>
              </a:rPr>
              <a:t>בנוסף לתקופה הצלבנית, ישנם גם שרידים מהתקופה הרומית המאוחרת, הביזנטית, המוסלמית הקדומה, </a:t>
            </a:r>
            <a:r>
              <a:rPr lang="he-IL" sz="2000" b="1" dirty="0" err="1">
                <a:solidFill>
                  <a:schemeClr val="bg1"/>
                </a:solidFill>
              </a:rPr>
              <a:t>הממלוכית</a:t>
            </a:r>
            <a:r>
              <a:rPr lang="he-IL" sz="2000" b="1" dirty="0">
                <a:solidFill>
                  <a:schemeClr val="bg1"/>
                </a:solidFill>
              </a:rPr>
              <a:t> והעות'מאנית. </a:t>
            </a:r>
            <a:r>
              <a:rPr lang="he-IL" sz="2000" b="1" baseline="30000" dirty="0">
                <a:solidFill>
                  <a:schemeClr val="bg1"/>
                </a:solidFill>
              </a:rPr>
              <a:t> </a:t>
            </a:r>
            <a:r>
              <a:rPr lang="he-IL" sz="2000" b="1" dirty="0">
                <a:solidFill>
                  <a:schemeClr val="bg1"/>
                </a:solidFill>
              </a:rPr>
              <a:t>כיום שוכן במבנה, מוזיאון המוקדש לתולדותיה של ירושלים.</a:t>
            </a:r>
            <a:endParaRPr lang="en-US" sz="2000" b="1" dirty="0">
              <a:solidFill>
                <a:schemeClr val="bg1"/>
              </a:solidFill>
            </a:endParaRPr>
          </a:p>
          <a:p>
            <a:pPr algn="ctr"/>
            <a:endParaRPr lang="he-IL" sz="2000" b="1" dirty="0">
              <a:solidFill>
                <a:schemeClr val="bg1"/>
              </a:solidFill>
            </a:endParaRPr>
          </a:p>
        </p:txBody>
      </p:sp>
    </p:spTree>
    <p:extLst>
      <p:ext uri="{BB962C8B-B14F-4D97-AF65-F5344CB8AC3E}">
        <p14:creationId xmlns:p14="http://schemas.microsoft.com/office/powerpoint/2010/main" val="210737730"/>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par>
                                <p:cTn id="10" presetID="55"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CF033572-D9F6-482B-A9BD-201FF197194D}"/>
              </a:ext>
            </a:extLst>
          </p:cNvPr>
          <p:cNvSpPr txBox="1"/>
          <p:nvPr/>
        </p:nvSpPr>
        <p:spPr>
          <a:xfrm>
            <a:off x="0" y="0"/>
            <a:ext cx="9144000" cy="6771084"/>
          </a:xfrm>
          <a:prstGeom prst="rect">
            <a:avLst/>
          </a:prstGeom>
          <a:noFill/>
        </p:spPr>
        <p:txBody>
          <a:bodyPr wrap="square" rtlCol="1">
            <a:spAutoFit/>
          </a:bodyPr>
          <a:lstStyle/>
          <a:p>
            <a:pPr algn="ctr"/>
            <a:r>
              <a:rPr lang="he-IL" sz="1800" b="1" i="0" dirty="0">
                <a:solidFill>
                  <a:schemeClr val="bg1"/>
                </a:solidFill>
                <a:effectLst/>
                <a:latin typeface="Assistant" pitchFamily="2" charset="-79"/>
                <a:cs typeface="Assistant" pitchFamily="2" charset="-79"/>
              </a:rPr>
              <a:t>מוזיאון מגדל דוד הוא אתר היסטורי יוצא דופן בירושלים - ובעולם כולו. המוזיאון שוכן במצודת ירושלים, אחד מסמליה של העיר, ומגולל סיפור בן למעלה מ-3,000 שנה. קירות המצודה והממצאים הארכיאולוגיים שבין חומותיה היוו חלק מהמאורעות שעיצבו את פניה של ירושלים מאז תקופת ימי מלכי יהודה המקראיים ועד ימינו. מיקום המצודה - בנקודת החיבור בין מזרח למערב העיר, מבטא את הדיאלוג המתמשך שמתקיים בין ירושלים העתיקה לבין ירושלים המודרנית בת ימינו. מגדל דוד נישא מעל חומות העיר העתיקה, נצפה ממרחקים, ומקבל את באי העיר העתיקה בכניסה הראשית לעיר, משער יפו. בשנת 2014 נפתח בפני המבקרים במוזיאון מגדל דוד אגף חדש, "הקישלה", מתחם בית מעצר עתיק שסיור בתוכו פותח דלת למעמקי ההיסטוריה של ירושלים וחושף סיפורים עוצרי נשימה על </a:t>
            </a:r>
            <a:r>
              <a:rPr lang="he-IL" sz="1800" b="1" i="0" dirty="0" err="1">
                <a:solidFill>
                  <a:schemeClr val="bg1"/>
                </a:solidFill>
                <a:effectLst/>
                <a:latin typeface="Assistant" pitchFamily="2" charset="-79"/>
                <a:cs typeface="Assistant" pitchFamily="2" charset="-79"/>
              </a:rPr>
              <a:t>גילגוליו</a:t>
            </a:r>
            <a:r>
              <a:rPr lang="he-IL" sz="1800" b="1" i="0" dirty="0">
                <a:solidFill>
                  <a:schemeClr val="bg1"/>
                </a:solidFill>
                <a:effectLst/>
                <a:latin typeface="Assistant" pitchFamily="2" charset="-79"/>
                <a:cs typeface="Assistant" pitchFamily="2" charset="-79"/>
              </a:rPr>
              <a:t> של המבנה. לאורך כל השנה מציג המוזיאון תערוכות מתחלפות וכן אירועי תרבות ומופעים, שמושכים אליו קהל רחב של מבקרים מכל גיל, דת ולאום, ומזמינים את אוהבי העיר להכיר, לגעת ולחוות את ירושלים מנקודת מבט מעמיקה, מרגשת ומפתיעה. </a:t>
            </a:r>
            <a:endParaRPr lang="en-US" sz="1800" b="1" i="0" dirty="0">
              <a:solidFill>
                <a:schemeClr val="bg1"/>
              </a:solidFill>
              <a:effectLst/>
              <a:latin typeface="Assistant" pitchFamily="2" charset="-79"/>
              <a:cs typeface="Assistant" pitchFamily="2" charset="-79"/>
            </a:endParaRPr>
          </a:p>
          <a:p>
            <a:pPr algn="ctr"/>
            <a:br>
              <a:rPr lang="en-US" sz="2000" b="1" dirty="0">
                <a:solidFill>
                  <a:schemeClr val="bg1"/>
                </a:solidFill>
                <a:latin typeface="Assistant" pitchFamily="2" charset="-79"/>
                <a:cs typeface="Assistant" pitchFamily="2" charset="-79"/>
              </a:rPr>
            </a:br>
            <a:r>
              <a:rPr lang="he-IL" sz="2400" b="1" dirty="0">
                <a:solidFill>
                  <a:srgbClr val="FFFF00"/>
                </a:solidFill>
                <a:latin typeface="Assistant" pitchFamily="2" charset="-79"/>
                <a:cs typeface="Assistant" pitchFamily="2" charset="-79"/>
              </a:rPr>
              <a:t>אני מוצא לנכון לספר כי במצודה ניתן לבצע שלושה סיורים שונים:             האחד – סיור  בחצר המצודה, תוך הליכה בחפירים הענקיים שלה שהוכשרו בשנים האחרונות לביקור, ומהם ירידה לאולמות התחתונים, ועלייה לסיור חומות בקטע העליון.</a:t>
            </a:r>
          </a:p>
          <a:p>
            <a:pPr algn="ctr"/>
            <a:r>
              <a:rPr lang="he-IL" sz="2400" b="1" dirty="0">
                <a:solidFill>
                  <a:srgbClr val="FFFF00"/>
                </a:solidFill>
                <a:latin typeface="Assistant" pitchFamily="2" charset="-79"/>
                <a:cs typeface="Assistant" pitchFamily="2" charset="-79"/>
              </a:rPr>
              <a:t>השני – סיור במוזיאון, לו תוקדש מצגת זו, והשלישי – מופע אור-קולי מרהיב של אורות  וצלילים המתבצע מדי ערב כמעט, כאשר על קירות המבנים והמגדלים מוקרנים סיפורי  המקום תוך ליווי מוזיקלי וקריינות </a:t>
            </a:r>
            <a:r>
              <a:rPr lang="he-IL" sz="2400" b="1" dirty="0" err="1">
                <a:solidFill>
                  <a:srgbClr val="FFFF00"/>
                </a:solidFill>
                <a:latin typeface="Assistant" pitchFamily="2" charset="-79"/>
                <a:cs typeface="Assistant" pitchFamily="2" charset="-79"/>
              </a:rPr>
              <a:t>מצויינת</a:t>
            </a:r>
            <a:r>
              <a:rPr lang="he-IL" sz="2400" b="1" dirty="0">
                <a:solidFill>
                  <a:srgbClr val="FFFF00"/>
                </a:solidFill>
                <a:latin typeface="Assistant" pitchFamily="2" charset="-79"/>
                <a:cs typeface="Assistant" pitchFamily="2" charset="-79"/>
              </a:rPr>
              <a:t>.    ניתן כמובן גם לאחד שניים מן הסיורים ולראותם באותו יום.  במצגת ארמוז  בלבד על שני הראשונים, ואתרכז כאמור – במוזיאון.</a:t>
            </a:r>
            <a:endParaRPr lang="en-US" sz="2400" b="1" dirty="0">
              <a:solidFill>
                <a:srgbClr val="FFFF00"/>
              </a:solidFill>
              <a:latin typeface="Assistant" pitchFamily="2" charset="-79"/>
              <a:cs typeface="Assistant" pitchFamily="2" charset="-79"/>
            </a:endParaRPr>
          </a:p>
        </p:txBody>
      </p:sp>
    </p:spTree>
    <p:extLst>
      <p:ext uri="{BB962C8B-B14F-4D97-AF65-F5344CB8AC3E}">
        <p14:creationId xmlns:p14="http://schemas.microsoft.com/office/powerpoint/2010/main" val="2236639409"/>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תמונה 5" descr="תמונה שמכילה בניין, קיר, אבן, רוק&#10;&#10;התיאור נוצר באופן אוטומטי">
            <a:extLst>
              <a:ext uri="{FF2B5EF4-FFF2-40B4-BE49-F238E27FC236}">
                <a16:creationId xmlns:a16="http://schemas.microsoft.com/office/drawing/2014/main" id="{B19CD008-4D32-4BAC-A58E-F013C493A4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2000"/>
            <a:ext cx="9144000" cy="6096000"/>
          </a:xfrm>
          <a:prstGeom prst="rect">
            <a:avLst/>
          </a:prstGeom>
        </p:spPr>
      </p:pic>
      <p:pic>
        <p:nvPicPr>
          <p:cNvPr id="3" name="תמונה 2" descr="תמונה שמכילה בניין, מעבר, תקרה, ישן&#10;&#10;התיאור נוצר באופן אוטומטי">
            <a:extLst>
              <a:ext uri="{FF2B5EF4-FFF2-40B4-BE49-F238E27FC236}">
                <a16:creationId xmlns:a16="http://schemas.microsoft.com/office/drawing/2014/main" id="{297D3B00-D624-4687-868F-A6469BEED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2000"/>
            <a:ext cx="9144000" cy="6096000"/>
          </a:xfrm>
          <a:prstGeom prst="rect">
            <a:avLst/>
          </a:prstGeom>
        </p:spPr>
      </p:pic>
      <p:sp>
        <p:nvSpPr>
          <p:cNvPr id="7" name="תיבת טקסט 6">
            <a:extLst>
              <a:ext uri="{FF2B5EF4-FFF2-40B4-BE49-F238E27FC236}">
                <a16:creationId xmlns:a16="http://schemas.microsoft.com/office/drawing/2014/main" id="{390F7FE4-07AD-40AB-95DE-E2B65CF17948}"/>
              </a:ext>
            </a:extLst>
          </p:cNvPr>
          <p:cNvSpPr txBox="1"/>
          <p:nvPr/>
        </p:nvSpPr>
        <p:spPr>
          <a:xfrm>
            <a:off x="0" y="20968"/>
            <a:ext cx="9144000" cy="400110"/>
          </a:xfrm>
          <a:prstGeom prst="rect">
            <a:avLst/>
          </a:prstGeom>
          <a:solidFill>
            <a:schemeClr val="accent4">
              <a:lumMod val="50000"/>
            </a:schemeClr>
          </a:solidFill>
        </p:spPr>
        <p:txBody>
          <a:bodyPr wrap="square" rtlCol="1">
            <a:spAutoFit/>
          </a:bodyPr>
          <a:lstStyle/>
          <a:p>
            <a:pPr algn="ctr"/>
            <a:r>
              <a:rPr lang="he-IL" sz="2000" b="1" dirty="0">
                <a:solidFill>
                  <a:schemeClr val="bg1"/>
                </a:solidFill>
              </a:rPr>
              <a:t>כולל מבט אל עמית ראם (ארכיאולוג ירושלים) העומד על רקע קיר ארמונו של הורדוס</a:t>
            </a:r>
          </a:p>
        </p:txBody>
      </p:sp>
      <p:sp>
        <p:nvSpPr>
          <p:cNvPr id="4" name="תיבת טקסט 3">
            <a:extLst>
              <a:ext uri="{FF2B5EF4-FFF2-40B4-BE49-F238E27FC236}">
                <a16:creationId xmlns:a16="http://schemas.microsoft.com/office/drawing/2014/main" id="{BF718627-B67F-47A5-8A26-BE5C952EE57B}"/>
              </a:ext>
            </a:extLst>
          </p:cNvPr>
          <p:cNvSpPr txBox="1"/>
          <p:nvPr/>
        </p:nvSpPr>
        <p:spPr>
          <a:xfrm>
            <a:off x="0" y="42603"/>
            <a:ext cx="9144000" cy="630942"/>
          </a:xfrm>
          <a:prstGeom prst="rect">
            <a:avLst/>
          </a:prstGeom>
          <a:solidFill>
            <a:schemeClr val="accent4">
              <a:lumMod val="50000"/>
            </a:schemeClr>
          </a:solidFill>
        </p:spPr>
        <p:txBody>
          <a:bodyPr wrap="square" rtlCol="1">
            <a:spAutoFit/>
          </a:bodyPr>
          <a:lstStyle/>
          <a:p>
            <a:pPr algn="ctr">
              <a:lnSpc>
                <a:spcPts val="2100"/>
              </a:lnSpc>
            </a:pPr>
            <a:r>
              <a:rPr lang="he-IL" sz="2000" b="1" dirty="0">
                <a:solidFill>
                  <a:schemeClr val="bg1"/>
                </a:solidFill>
              </a:rPr>
              <a:t>נתחיל עם הצצה למרתפי הקישלה, הגובלים בארמונו של הורדוס, אליהם ניתן כיום   להגיע בצורה מסודרת מתוך החפירים שסביב המצודה.</a:t>
            </a:r>
          </a:p>
        </p:txBody>
      </p:sp>
    </p:spTree>
    <p:extLst>
      <p:ext uri="{BB962C8B-B14F-4D97-AF65-F5344CB8AC3E}">
        <p14:creationId xmlns:p14="http://schemas.microsoft.com/office/powerpoint/2010/main" val="763468676"/>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par>
                                <p:cTn id="8" presetID="47" presetClass="exit" presetSubtype="0" fill="hold" grpId="0" nodeType="withEffect">
                                  <p:stCondLst>
                                    <p:cond delay="0"/>
                                  </p:stCondLst>
                                  <p:childTnLst>
                                    <p:animEffect transition="out" filter="fade">
                                      <p:cBhvr>
                                        <p:cTn id="9" dur="1000"/>
                                        <p:tgtEl>
                                          <p:spTgt spid="4"/>
                                        </p:tgtEl>
                                      </p:cBhvr>
                                    </p:animEffect>
                                    <p:anim calcmode="lin" valueType="num">
                                      <p:cBhvr>
                                        <p:cTn id="10" dur="1000"/>
                                        <p:tgtEl>
                                          <p:spTgt spid="4"/>
                                        </p:tgtEl>
                                        <p:attrNameLst>
                                          <p:attrName>ppt_x</p:attrName>
                                        </p:attrNameLst>
                                      </p:cBhvr>
                                      <p:tavLst>
                                        <p:tav tm="0">
                                          <p:val>
                                            <p:strVal val="ppt_x"/>
                                          </p:val>
                                        </p:tav>
                                        <p:tav tm="100000">
                                          <p:val>
                                            <p:strVal val="ppt_x"/>
                                          </p:val>
                                        </p:tav>
                                      </p:tavLst>
                                    </p:anim>
                                    <p:anim calcmode="lin" valueType="num">
                                      <p:cBhvr>
                                        <p:cTn id="11" dur="1000"/>
                                        <p:tgtEl>
                                          <p:spTgt spid="4"/>
                                        </p:tgtEl>
                                        <p:attrNameLst>
                                          <p:attrName>ppt_y</p:attrName>
                                        </p:attrNameLst>
                                      </p:cBhvr>
                                      <p:tavLst>
                                        <p:tav tm="0">
                                          <p:val>
                                            <p:strVal val="ppt_y"/>
                                          </p:val>
                                        </p:tav>
                                        <p:tav tm="100000">
                                          <p:val>
                                            <p:strVal val="ppt_y-.1"/>
                                          </p:val>
                                        </p:tav>
                                      </p:tavLst>
                                    </p:anim>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תמונה 6" descr="תמונה שמכילה בניין, קיר, חוץ, אבן&#10;&#10;התיאור נוצר באופן אוטומטי">
            <a:extLst>
              <a:ext uri="{FF2B5EF4-FFF2-40B4-BE49-F238E27FC236}">
                <a16:creationId xmlns:a16="http://schemas.microsoft.com/office/drawing/2014/main" id="{709F9964-FAA3-4BCA-A760-285F9A3CDF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5362" y="0"/>
            <a:ext cx="4572000" cy="6858000"/>
          </a:xfrm>
          <a:prstGeom prst="rect">
            <a:avLst/>
          </a:prstGeom>
        </p:spPr>
      </p:pic>
      <p:pic>
        <p:nvPicPr>
          <p:cNvPr id="9" name="תמונה 8" descr="תמונה שמכילה חוץ, רוק, בניין, אבן&#10;&#10;התיאור נוצר באופן אוטומטי">
            <a:extLst>
              <a:ext uri="{FF2B5EF4-FFF2-40B4-BE49-F238E27FC236}">
                <a16:creationId xmlns:a16="http://schemas.microsoft.com/office/drawing/2014/main" id="{A354B63D-952D-4A04-B451-4578AE0314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37917"/>
            <a:ext cx="9144000" cy="6356007"/>
          </a:xfrm>
          <a:prstGeom prst="rect">
            <a:avLst/>
          </a:prstGeom>
        </p:spPr>
      </p:pic>
      <p:pic>
        <p:nvPicPr>
          <p:cNvPr id="10" name="תמונה 9" descr="תמונה שמכילה בניין, חוץ, קרקע, רוק&#10;&#10;התיאור נוצר באופן אוטומטי">
            <a:extLst>
              <a:ext uri="{FF2B5EF4-FFF2-40B4-BE49-F238E27FC236}">
                <a16:creationId xmlns:a16="http://schemas.microsoft.com/office/drawing/2014/main" id="{9980BB1B-7C92-47A9-B4CF-CD6BC47921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55585"/>
            <a:ext cx="9171372" cy="6438339"/>
          </a:xfrm>
          <a:prstGeom prst="rect">
            <a:avLst/>
          </a:prstGeom>
        </p:spPr>
      </p:pic>
      <p:sp>
        <p:nvSpPr>
          <p:cNvPr id="11" name="תיבת טקסט 10">
            <a:extLst>
              <a:ext uri="{FF2B5EF4-FFF2-40B4-BE49-F238E27FC236}">
                <a16:creationId xmlns:a16="http://schemas.microsoft.com/office/drawing/2014/main" id="{557172E1-32A8-4FD1-9C53-853D510BCA99}"/>
              </a:ext>
            </a:extLst>
          </p:cNvPr>
          <p:cNvSpPr txBox="1"/>
          <p:nvPr/>
        </p:nvSpPr>
        <p:spPr>
          <a:xfrm>
            <a:off x="0" y="-69969"/>
            <a:ext cx="9144000" cy="707886"/>
          </a:xfrm>
          <a:prstGeom prst="rect">
            <a:avLst/>
          </a:prstGeom>
          <a:solidFill>
            <a:schemeClr val="accent4">
              <a:lumMod val="50000"/>
            </a:schemeClr>
          </a:solidFill>
        </p:spPr>
        <p:txBody>
          <a:bodyPr wrap="square" rtlCol="1">
            <a:spAutoFit/>
          </a:bodyPr>
          <a:lstStyle/>
          <a:p>
            <a:pPr algn="ctr"/>
            <a:r>
              <a:rPr lang="he-IL" sz="2000" b="1" dirty="0">
                <a:solidFill>
                  <a:schemeClr val="bg1"/>
                </a:solidFill>
              </a:rPr>
              <a:t>נמשיך עם ההליכה בחפירים והעלייה לחלק מסיור החומות.</a:t>
            </a:r>
          </a:p>
          <a:p>
            <a:pPr algn="ctr"/>
            <a:endParaRPr lang="he-IL" sz="2000" b="1" dirty="0">
              <a:solidFill>
                <a:schemeClr val="bg1"/>
              </a:solidFill>
            </a:endParaRPr>
          </a:p>
        </p:txBody>
      </p:sp>
    </p:spTree>
    <p:extLst>
      <p:ext uri="{BB962C8B-B14F-4D97-AF65-F5344CB8AC3E}">
        <p14:creationId xmlns:p14="http://schemas.microsoft.com/office/powerpoint/2010/main" val="169902857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xit" presetSubtype="0" fill="hold" nodeType="clickEffect">
                                  <p:stCondLst>
                                    <p:cond delay="0"/>
                                  </p:stCondLst>
                                  <p:childTnLst>
                                    <p:animEffect transition="out" filter="wedge">
                                      <p:cBhvr>
                                        <p:cTn id="6" dur="1000"/>
                                        <p:tgtEl>
                                          <p:spTgt spid="10"/>
                                        </p:tgtEl>
                                      </p:cBhvr>
                                    </p:animEffect>
                                    <p:set>
                                      <p:cBhvr>
                                        <p:cTn id="7" dur="1" fill="hold">
                                          <p:stCondLst>
                                            <p:cond delay="9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0" presetClass="exit" presetSubtype="0" fill="hold" nodeType="clickEffect">
                                  <p:stCondLst>
                                    <p:cond delay="0"/>
                                  </p:stCondLst>
                                  <p:childTnLst>
                                    <p:animEffect transition="out" filter="wedge">
                                      <p:cBhvr>
                                        <p:cTn id="11" dur="1000"/>
                                        <p:tgtEl>
                                          <p:spTgt spid="9"/>
                                        </p:tgtEl>
                                      </p:cBhvr>
                                    </p:animEffect>
                                    <p:set>
                                      <p:cBhvr>
                                        <p:cTn id="12"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תמונה 8" descr="תמונה שמכילה טקסט, חתול&#10;&#10;התיאור נוצר באופן אוטומטי">
            <a:extLst>
              <a:ext uri="{FF2B5EF4-FFF2-40B4-BE49-F238E27FC236}">
                <a16:creationId xmlns:a16="http://schemas.microsoft.com/office/drawing/2014/main" id="{B3EB45CA-077B-4B63-9371-7FE7F773DC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87403"/>
            <a:ext cx="9144000" cy="3483194"/>
          </a:xfrm>
          <a:prstGeom prst="rect">
            <a:avLst/>
          </a:prstGeom>
        </p:spPr>
      </p:pic>
      <p:pic>
        <p:nvPicPr>
          <p:cNvPr id="11" name="תמונה 10" descr="תמונה שמכילה ישן&#10;&#10;התיאור נוצר באופן אוטומטי">
            <a:extLst>
              <a:ext uri="{FF2B5EF4-FFF2-40B4-BE49-F238E27FC236}">
                <a16:creationId xmlns:a16="http://schemas.microsoft.com/office/drawing/2014/main" id="{6A00EB06-B94D-4AC6-B07F-B7E767419D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87" y="1687403"/>
            <a:ext cx="9235587" cy="3483194"/>
          </a:xfrm>
          <a:prstGeom prst="rect">
            <a:avLst/>
          </a:prstGeom>
        </p:spPr>
      </p:pic>
      <p:sp>
        <p:nvSpPr>
          <p:cNvPr id="12" name="תיבת טקסט 11">
            <a:extLst>
              <a:ext uri="{FF2B5EF4-FFF2-40B4-BE49-F238E27FC236}">
                <a16:creationId xmlns:a16="http://schemas.microsoft.com/office/drawing/2014/main" id="{73628A68-B8CC-470B-9C8E-324EDFDD4E3D}"/>
              </a:ext>
            </a:extLst>
          </p:cNvPr>
          <p:cNvSpPr txBox="1"/>
          <p:nvPr/>
        </p:nvSpPr>
        <p:spPr>
          <a:xfrm>
            <a:off x="0" y="0"/>
            <a:ext cx="9144000" cy="400110"/>
          </a:xfrm>
          <a:prstGeom prst="rect">
            <a:avLst/>
          </a:prstGeom>
          <a:noFill/>
        </p:spPr>
        <p:txBody>
          <a:bodyPr wrap="square" rtlCol="1">
            <a:spAutoFit/>
          </a:bodyPr>
          <a:lstStyle/>
          <a:p>
            <a:pPr algn="ctr"/>
            <a:r>
              <a:rPr lang="he-IL" sz="2000" b="1" dirty="0">
                <a:solidFill>
                  <a:schemeClr val="bg1"/>
                </a:solidFill>
              </a:rPr>
              <a:t>דוגמית קטנה לחיזיון האור-קולי במצודה.</a:t>
            </a:r>
          </a:p>
        </p:txBody>
      </p:sp>
      <p:pic>
        <p:nvPicPr>
          <p:cNvPr id="3" name="תמונה 2" descr="תמונה שמכילה טקסט, מסלול, מסילת רכבת&#10;&#10;התיאור נוצר באופן אוטומטי">
            <a:extLst>
              <a:ext uri="{FF2B5EF4-FFF2-40B4-BE49-F238E27FC236}">
                <a16:creationId xmlns:a16="http://schemas.microsoft.com/office/drawing/2014/main" id="{FF0E88C1-3AEA-4DE6-A737-01DC940F5A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639846"/>
            <a:ext cx="9144000" cy="3578308"/>
          </a:xfrm>
          <a:prstGeom prst="rect">
            <a:avLst/>
          </a:prstGeom>
        </p:spPr>
      </p:pic>
    </p:spTree>
    <p:extLst>
      <p:ext uri="{BB962C8B-B14F-4D97-AF65-F5344CB8AC3E}">
        <p14:creationId xmlns:p14="http://schemas.microsoft.com/office/powerpoint/2010/main" val="1627141226"/>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xit" presetSubtype="37" fill="hold" nodeType="clickEffect">
                                  <p:stCondLst>
                                    <p:cond delay="0"/>
                                  </p:stCondLst>
                                  <p:childTnLst>
                                    <p:animEffect transition="out" filter="barn(outVertical)">
                                      <p:cBhvr>
                                        <p:cTn id="11" dur="1000"/>
                                        <p:tgtEl>
                                          <p:spTgt spid="11"/>
                                        </p:tgtEl>
                                      </p:cBhvr>
                                    </p:animEffect>
                                    <p:set>
                                      <p:cBhvr>
                                        <p:cTn id="12"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תמונה 9">
            <a:extLst>
              <a:ext uri="{FF2B5EF4-FFF2-40B4-BE49-F238E27FC236}">
                <a16:creationId xmlns:a16="http://schemas.microsoft.com/office/drawing/2014/main" id="{7A8632BD-A99E-4FEC-B34C-2CD2C1F8D9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24977"/>
            <a:ext cx="9143999" cy="6057343"/>
          </a:xfrm>
          <a:prstGeom prst="rect">
            <a:avLst/>
          </a:prstGeom>
        </p:spPr>
      </p:pic>
      <p:pic>
        <p:nvPicPr>
          <p:cNvPr id="12" name="תמונה 11" descr="תמונה שמכילה בניין, שמים, אבן, חוץ&#10;&#10;התיאור נוצר באופן אוטומטי">
            <a:extLst>
              <a:ext uri="{FF2B5EF4-FFF2-40B4-BE49-F238E27FC236}">
                <a16:creationId xmlns:a16="http://schemas.microsoft.com/office/drawing/2014/main" id="{4E442FE6-8F42-4EC6-BAB2-FB7475ECFB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06" y="761890"/>
            <a:ext cx="9162406" cy="6120429"/>
          </a:xfrm>
          <a:prstGeom prst="rect">
            <a:avLst/>
          </a:prstGeom>
        </p:spPr>
      </p:pic>
      <p:pic>
        <p:nvPicPr>
          <p:cNvPr id="7" name="תמונה 6" descr="תמונה שמכילה בניין, שמים, חוץ, אבן&#10;&#10;התיאור נוצר באופן אוטומטי">
            <a:extLst>
              <a:ext uri="{FF2B5EF4-FFF2-40B4-BE49-F238E27FC236}">
                <a16:creationId xmlns:a16="http://schemas.microsoft.com/office/drawing/2014/main" id="{25B90F71-7CFE-4D78-B142-7D58F4CF8C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813" y="762000"/>
            <a:ext cx="9180813" cy="6132475"/>
          </a:xfrm>
          <a:prstGeom prst="rect">
            <a:avLst/>
          </a:prstGeom>
        </p:spPr>
      </p:pic>
      <p:pic>
        <p:nvPicPr>
          <p:cNvPr id="5" name="תמונה 4" descr="תמונה שמכילה בניין, אבן, שמים, ישן&#10;&#10;התיאור נוצר באופן אוטומטי">
            <a:extLst>
              <a:ext uri="{FF2B5EF4-FFF2-40B4-BE49-F238E27FC236}">
                <a16:creationId xmlns:a16="http://schemas.microsoft.com/office/drawing/2014/main" id="{0249CD9B-769D-48FD-BBDF-B64FC3AD53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406" y="749733"/>
            <a:ext cx="9162407" cy="6120428"/>
          </a:xfrm>
          <a:prstGeom prst="rect">
            <a:avLst/>
          </a:prstGeom>
        </p:spPr>
      </p:pic>
      <p:pic>
        <p:nvPicPr>
          <p:cNvPr id="3" name="תמונה 2" descr="תמונה שמכילה בניין, שמים, אבן, ישן&#10;&#10;התיאור נוצר באופן אוטומטי">
            <a:extLst>
              <a:ext uri="{FF2B5EF4-FFF2-40B4-BE49-F238E27FC236}">
                <a16:creationId xmlns:a16="http://schemas.microsoft.com/office/drawing/2014/main" id="{04742413-1DF5-480D-BC63-EEDB2FF801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814" y="693919"/>
            <a:ext cx="9180814" cy="6188399"/>
          </a:xfrm>
          <a:prstGeom prst="rect">
            <a:avLst/>
          </a:prstGeom>
        </p:spPr>
      </p:pic>
      <p:sp>
        <p:nvSpPr>
          <p:cNvPr id="13" name="תיבת טקסט 12">
            <a:extLst>
              <a:ext uri="{FF2B5EF4-FFF2-40B4-BE49-F238E27FC236}">
                <a16:creationId xmlns:a16="http://schemas.microsoft.com/office/drawing/2014/main" id="{2CD1A27C-9C47-477D-832B-99845D7202E5}"/>
              </a:ext>
            </a:extLst>
          </p:cNvPr>
          <p:cNvSpPr txBox="1"/>
          <p:nvPr/>
        </p:nvSpPr>
        <p:spPr>
          <a:xfrm>
            <a:off x="0" y="0"/>
            <a:ext cx="9144000" cy="400110"/>
          </a:xfrm>
          <a:prstGeom prst="rect">
            <a:avLst/>
          </a:prstGeom>
          <a:noFill/>
        </p:spPr>
        <p:txBody>
          <a:bodyPr wrap="square" rtlCol="1">
            <a:spAutoFit/>
          </a:bodyPr>
          <a:lstStyle/>
          <a:p>
            <a:pPr algn="ctr"/>
            <a:r>
              <a:rPr lang="he-IL" sz="2000" b="1" dirty="0">
                <a:solidFill>
                  <a:schemeClr val="bg1"/>
                </a:solidFill>
              </a:rPr>
              <a:t>וכאן תמונה של חצר </a:t>
            </a:r>
            <a:r>
              <a:rPr lang="he-IL" sz="2000" b="1" dirty="0" err="1">
                <a:solidFill>
                  <a:schemeClr val="bg1"/>
                </a:solidFill>
              </a:rPr>
              <a:t>הצודה</a:t>
            </a:r>
            <a:r>
              <a:rPr lang="he-IL" sz="2000" b="1" dirty="0">
                <a:solidFill>
                  <a:schemeClr val="bg1"/>
                </a:solidFill>
              </a:rPr>
              <a:t> עם ערב (צולמה ע"י  נפתלי </a:t>
            </a:r>
            <a:r>
              <a:rPr lang="he-IL" sz="2000" b="1" dirty="0" err="1">
                <a:solidFill>
                  <a:schemeClr val="bg1"/>
                </a:solidFill>
              </a:rPr>
              <a:t>הילגר</a:t>
            </a:r>
            <a:r>
              <a:rPr lang="he-IL" sz="2000" b="1" dirty="0">
                <a:solidFill>
                  <a:schemeClr val="bg1"/>
                </a:solidFill>
              </a:rPr>
              <a:t>).</a:t>
            </a:r>
          </a:p>
        </p:txBody>
      </p:sp>
      <p:sp>
        <p:nvSpPr>
          <p:cNvPr id="8" name="תיבת טקסט 7">
            <a:extLst>
              <a:ext uri="{FF2B5EF4-FFF2-40B4-BE49-F238E27FC236}">
                <a16:creationId xmlns:a16="http://schemas.microsoft.com/office/drawing/2014/main" id="{76F38E82-9006-4CD8-A90F-FD7DC0AA8CCC}"/>
              </a:ext>
            </a:extLst>
          </p:cNvPr>
          <p:cNvSpPr txBox="1"/>
          <p:nvPr/>
        </p:nvSpPr>
        <p:spPr>
          <a:xfrm>
            <a:off x="-18406" y="0"/>
            <a:ext cx="9144000" cy="630942"/>
          </a:xfrm>
          <a:prstGeom prst="rect">
            <a:avLst/>
          </a:prstGeom>
          <a:solidFill>
            <a:schemeClr val="accent4">
              <a:lumMod val="50000"/>
            </a:schemeClr>
          </a:solidFill>
        </p:spPr>
        <p:txBody>
          <a:bodyPr wrap="square" rtlCol="1">
            <a:spAutoFit/>
          </a:bodyPr>
          <a:lstStyle/>
          <a:p>
            <a:pPr algn="ctr">
              <a:lnSpc>
                <a:spcPts val="2100"/>
              </a:lnSpc>
            </a:pPr>
            <a:r>
              <a:rPr lang="he-IL" sz="2000" b="1" dirty="0">
                <a:solidFill>
                  <a:schemeClr val="bg1"/>
                </a:solidFill>
              </a:rPr>
              <a:t>וכמה מבטים, מכיוונים שונים אל חצר המצודה עצמה, אל המגדלים, ואל המינרט  המוסלמי המתנשא מעל כולם.</a:t>
            </a:r>
          </a:p>
        </p:txBody>
      </p:sp>
    </p:spTree>
    <p:extLst>
      <p:ext uri="{BB962C8B-B14F-4D97-AF65-F5344CB8AC3E}">
        <p14:creationId xmlns:p14="http://schemas.microsoft.com/office/powerpoint/2010/main" val="3255336502"/>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2" fill="hold" nodeType="clickEffect">
                                  <p:stCondLst>
                                    <p:cond delay="0"/>
                                  </p:stCondLst>
                                  <p:childTnLst>
                                    <p:anim calcmode="lin" valueType="num">
                                      <p:cBhvr additive="base">
                                        <p:cTn id="6" dur="1000"/>
                                        <p:tgtEl>
                                          <p:spTgt spid="3"/>
                                        </p:tgtEl>
                                        <p:attrNameLst>
                                          <p:attrName>ppt_x</p:attrName>
                                        </p:attrNameLst>
                                      </p:cBhvr>
                                      <p:tavLst>
                                        <p:tav tm="0">
                                          <p:val>
                                            <p:strVal val="#ppt_x"/>
                                          </p:val>
                                        </p:tav>
                                        <p:tav tm="100000">
                                          <p:val>
                                            <p:strVal val="#ppt_x+#ppt_w*1.125000"/>
                                          </p:val>
                                        </p:tav>
                                      </p:tavLst>
                                    </p:anim>
                                    <p:animEffect transition="out" filter="wipe(right)">
                                      <p:cBhvr>
                                        <p:cTn id="7" dur="1000"/>
                                        <p:tgtEl>
                                          <p:spTgt spid="3"/>
                                        </p:tgtEl>
                                      </p:cBhvr>
                                    </p:animEffect>
                                    <p:set>
                                      <p:cBhvr>
                                        <p:cTn id="8" dur="1" fill="hold">
                                          <p:stCondLst>
                                            <p:cond delay="999"/>
                                          </p:stCondLst>
                                        </p:cTn>
                                        <p:tgtEl>
                                          <p:spTgt spid="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2" presetClass="exit" presetSubtype="8" fill="hold" nodeType="clickEffect">
                                  <p:stCondLst>
                                    <p:cond delay="0"/>
                                  </p:stCondLst>
                                  <p:childTnLst>
                                    <p:anim calcmode="lin" valueType="num">
                                      <p:cBhvr additive="base">
                                        <p:cTn id="12" dur="1000"/>
                                        <p:tgtEl>
                                          <p:spTgt spid="5"/>
                                        </p:tgtEl>
                                        <p:attrNameLst>
                                          <p:attrName>ppt_x</p:attrName>
                                        </p:attrNameLst>
                                      </p:cBhvr>
                                      <p:tavLst>
                                        <p:tav tm="0">
                                          <p:val>
                                            <p:strVal val="#ppt_x"/>
                                          </p:val>
                                        </p:tav>
                                        <p:tav tm="100000">
                                          <p:val>
                                            <p:strVal val="#ppt_x-#ppt_w*1.125000"/>
                                          </p:val>
                                        </p:tav>
                                      </p:tavLst>
                                    </p:anim>
                                    <p:animEffect transition="out" filter="wipe(left)">
                                      <p:cBhvr>
                                        <p:cTn id="13" dur="1000"/>
                                        <p:tgtEl>
                                          <p:spTgt spid="5"/>
                                        </p:tgtEl>
                                      </p:cBhvr>
                                    </p:animEffect>
                                    <p:set>
                                      <p:cBhvr>
                                        <p:cTn id="14" dur="1" fill="hold">
                                          <p:stCondLst>
                                            <p:cond delay="9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42" presetClass="exit" presetSubtype="0" fill="hold" nodeType="clickEffect">
                                  <p:stCondLst>
                                    <p:cond delay="0"/>
                                  </p:stCondLst>
                                  <p:childTnLst>
                                    <p:animEffect transition="out" filter="fade">
                                      <p:cBhvr>
                                        <p:cTn id="18" dur="1000"/>
                                        <p:tgtEl>
                                          <p:spTgt spid="7"/>
                                        </p:tgtEl>
                                      </p:cBhvr>
                                    </p:animEffect>
                                    <p:anim calcmode="lin" valueType="num">
                                      <p:cBhvr>
                                        <p:cTn id="19" dur="1000"/>
                                        <p:tgtEl>
                                          <p:spTgt spid="7"/>
                                        </p:tgtEl>
                                        <p:attrNameLst>
                                          <p:attrName>ppt_x</p:attrName>
                                        </p:attrNameLst>
                                      </p:cBhvr>
                                      <p:tavLst>
                                        <p:tav tm="0">
                                          <p:val>
                                            <p:strVal val="ppt_x"/>
                                          </p:val>
                                        </p:tav>
                                        <p:tav tm="100000">
                                          <p:val>
                                            <p:strVal val="ppt_x"/>
                                          </p:val>
                                        </p:tav>
                                      </p:tavLst>
                                    </p:anim>
                                    <p:anim calcmode="lin" valueType="num">
                                      <p:cBhvr>
                                        <p:cTn id="20" dur="1000"/>
                                        <p:tgtEl>
                                          <p:spTgt spid="7"/>
                                        </p:tgtEl>
                                        <p:attrNameLst>
                                          <p:attrName>ppt_y</p:attrName>
                                        </p:attrNameLst>
                                      </p:cBhvr>
                                      <p:tavLst>
                                        <p:tav tm="0">
                                          <p:val>
                                            <p:strVal val="ppt_y"/>
                                          </p:val>
                                        </p:tav>
                                        <p:tav tm="100000">
                                          <p:val>
                                            <p:strVal val="ppt_y+.1"/>
                                          </p:val>
                                        </p:tav>
                                      </p:tavLst>
                                    </p:anim>
                                    <p:set>
                                      <p:cBhvr>
                                        <p:cTn id="21" dur="1" fill="hold">
                                          <p:stCondLst>
                                            <p:cond delay="999"/>
                                          </p:stCondLst>
                                        </p:cTn>
                                        <p:tgtEl>
                                          <p:spTgt spid="7"/>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42" presetClass="exit" presetSubtype="0" fill="hold" nodeType="clickEffect">
                                  <p:stCondLst>
                                    <p:cond delay="0"/>
                                  </p:stCondLst>
                                  <p:childTnLst>
                                    <p:animEffect transition="out" filter="fade">
                                      <p:cBhvr>
                                        <p:cTn id="25" dur="1000"/>
                                        <p:tgtEl>
                                          <p:spTgt spid="12"/>
                                        </p:tgtEl>
                                      </p:cBhvr>
                                    </p:animEffect>
                                    <p:anim calcmode="lin" valueType="num">
                                      <p:cBhvr>
                                        <p:cTn id="26" dur="1000"/>
                                        <p:tgtEl>
                                          <p:spTgt spid="12"/>
                                        </p:tgtEl>
                                        <p:attrNameLst>
                                          <p:attrName>ppt_x</p:attrName>
                                        </p:attrNameLst>
                                      </p:cBhvr>
                                      <p:tavLst>
                                        <p:tav tm="0">
                                          <p:val>
                                            <p:strVal val="ppt_x"/>
                                          </p:val>
                                        </p:tav>
                                        <p:tav tm="100000">
                                          <p:val>
                                            <p:strVal val="ppt_x"/>
                                          </p:val>
                                        </p:tav>
                                      </p:tavLst>
                                    </p:anim>
                                    <p:anim calcmode="lin" valueType="num">
                                      <p:cBhvr>
                                        <p:cTn id="27" dur="1000"/>
                                        <p:tgtEl>
                                          <p:spTgt spid="12"/>
                                        </p:tgtEl>
                                        <p:attrNameLst>
                                          <p:attrName>ppt_y</p:attrName>
                                        </p:attrNameLst>
                                      </p:cBhvr>
                                      <p:tavLst>
                                        <p:tav tm="0">
                                          <p:val>
                                            <p:strVal val="ppt_y"/>
                                          </p:val>
                                        </p:tav>
                                        <p:tav tm="100000">
                                          <p:val>
                                            <p:strVal val="ppt_y+.1"/>
                                          </p:val>
                                        </p:tav>
                                      </p:tavLst>
                                    </p:anim>
                                    <p:set>
                                      <p:cBhvr>
                                        <p:cTn id="28" dur="1" fill="hold">
                                          <p:stCondLst>
                                            <p:cond delay="999"/>
                                          </p:stCondLst>
                                        </p:cTn>
                                        <p:tgtEl>
                                          <p:spTgt spid="12"/>
                                        </p:tgtEl>
                                        <p:attrNameLst>
                                          <p:attrName>style.visibility</p:attrName>
                                        </p:attrNameLst>
                                      </p:cBhvr>
                                      <p:to>
                                        <p:strVal val="hidden"/>
                                      </p:to>
                                    </p:set>
                                  </p:childTnLst>
                                </p:cTn>
                              </p:par>
                              <p:par>
                                <p:cTn id="29" presetID="55" presetClass="exit" presetSubtype="0" fill="hold" grpId="0" nodeType="withEffect">
                                  <p:stCondLst>
                                    <p:cond delay="0"/>
                                  </p:stCondLst>
                                  <p:childTnLst>
                                    <p:anim calcmode="lin" valueType="num">
                                      <p:cBhvr>
                                        <p:cTn id="30" dur="1000"/>
                                        <p:tgtEl>
                                          <p:spTgt spid="8"/>
                                        </p:tgtEl>
                                        <p:attrNameLst>
                                          <p:attrName>ppt_w</p:attrName>
                                        </p:attrNameLst>
                                      </p:cBhvr>
                                      <p:tavLst>
                                        <p:tav tm="0">
                                          <p:val>
                                            <p:strVal val="ppt_w"/>
                                          </p:val>
                                        </p:tav>
                                        <p:tav tm="100000">
                                          <p:val>
                                            <p:strVal val="ppt_w*0.70"/>
                                          </p:val>
                                        </p:tav>
                                      </p:tavLst>
                                    </p:anim>
                                    <p:anim calcmode="lin" valueType="num">
                                      <p:cBhvr>
                                        <p:cTn id="31" dur="1000"/>
                                        <p:tgtEl>
                                          <p:spTgt spid="8"/>
                                        </p:tgtEl>
                                        <p:attrNameLst>
                                          <p:attrName>ppt_h</p:attrName>
                                        </p:attrNameLst>
                                      </p:cBhvr>
                                      <p:tavLst>
                                        <p:tav tm="0">
                                          <p:val>
                                            <p:strVal val="ppt_h"/>
                                          </p:val>
                                        </p:tav>
                                        <p:tav tm="100000">
                                          <p:val>
                                            <p:strVal val="ppt_h"/>
                                          </p:val>
                                        </p:tav>
                                      </p:tavLst>
                                    </p:anim>
                                    <p:animEffect transition="out" filter="fade">
                                      <p:cBhvr>
                                        <p:cTn id="32" dur="1000"/>
                                        <p:tgtEl>
                                          <p:spTgt spid="8"/>
                                        </p:tgtEl>
                                      </p:cBhvr>
                                    </p:animEffect>
                                    <p:set>
                                      <p:cBhvr>
                                        <p:cTn id="33"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תמונה 5" descr="תמונה שמכילה חוץ, עץ&#10;&#10;התיאור נוצר באופן אוטומטי">
            <a:extLst>
              <a:ext uri="{FF2B5EF4-FFF2-40B4-BE49-F238E27FC236}">
                <a16:creationId xmlns:a16="http://schemas.microsoft.com/office/drawing/2014/main" id="{A6897CD9-913A-4C1A-BB4C-1943D4423C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87" y="1229879"/>
            <a:ext cx="9261585" cy="5659711"/>
          </a:xfrm>
          <a:prstGeom prst="rect">
            <a:avLst/>
          </a:prstGeom>
        </p:spPr>
      </p:pic>
      <p:sp>
        <p:nvSpPr>
          <p:cNvPr id="2" name="תיבת טקסט 1">
            <a:extLst>
              <a:ext uri="{FF2B5EF4-FFF2-40B4-BE49-F238E27FC236}">
                <a16:creationId xmlns:a16="http://schemas.microsoft.com/office/drawing/2014/main" id="{33529A3B-309A-43C0-BBEC-30C34851D080}"/>
              </a:ext>
            </a:extLst>
          </p:cNvPr>
          <p:cNvSpPr txBox="1"/>
          <p:nvPr/>
        </p:nvSpPr>
        <p:spPr>
          <a:xfrm>
            <a:off x="8966" y="0"/>
            <a:ext cx="9144000" cy="707886"/>
          </a:xfrm>
          <a:prstGeom prst="rect">
            <a:avLst/>
          </a:prstGeom>
          <a:solidFill>
            <a:schemeClr val="accent4">
              <a:lumMod val="50000"/>
            </a:schemeClr>
          </a:solidFill>
        </p:spPr>
        <p:txBody>
          <a:bodyPr wrap="square" rtlCol="1">
            <a:spAutoFit/>
          </a:bodyPr>
          <a:lstStyle/>
          <a:p>
            <a:pPr algn="ctr"/>
            <a:r>
              <a:rPr lang="he-IL" sz="2000" b="1" dirty="0">
                <a:solidFill>
                  <a:schemeClr val="bg1"/>
                </a:solidFill>
              </a:rPr>
              <a:t>ואנחנו עוברים לתצוגות המוזיאון... שכאמור – מנסה להאיר בפנינו את ההיסטוריה שלנו</a:t>
            </a:r>
            <a:br>
              <a:rPr lang="en-US" sz="2000" b="1" dirty="0">
                <a:solidFill>
                  <a:schemeClr val="bg1"/>
                </a:solidFill>
              </a:rPr>
            </a:br>
            <a:r>
              <a:rPr lang="he-IL" sz="2000" b="1" dirty="0">
                <a:solidFill>
                  <a:schemeClr val="bg1"/>
                </a:solidFill>
              </a:rPr>
              <a:t>מאז ימי בית ראשון ועד ימינו...</a:t>
            </a:r>
          </a:p>
        </p:txBody>
      </p:sp>
      <p:sp>
        <p:nvSpPr>
          <p:cNvPr id="5" name="תיבת טקסט 4">
            <a:extLst>
              <a:ext uri="{FF2B5EF4-FFF2-40B4-BE49-F238E27FC236}">
                <a16:creationId xmlns:a16="http://schemas.microsoft.com/office/drawing/2014/main" id="{3063C3BA-B451-482C-8EEA-D757E108B69F}"/>
              </a:ext>
            </a:extLst>
          </p:cNvPr>
          <p:cNvSpPr txBox="1"/>
          <p:nvPr/>
        </p:nvSpPr>
        <p:spPr>
          <a:xfrm>
            <a:off x="8965" y="7341"/>
            <a:ext cx="9152966" cy="1323439"/>
          </a:xfrm>
          <a:prstGeom prst="rect">
            <a:avLst/>
          </a:prstGeom>
          <a:solidFill>
            <a:schemeClr val="accent4">
              <a:lumMod val="50000"/>
            </a:schemeClr>
          </a:solidFill>
        </p:spPr>
        <p:txBody>
          <a:bodyPr wrap="square" rtlCol="1">
            <a:spAutoFit/>
          </a:bodyPr>
          <a:lstStyle/>
          <a:p>
            <a:pPr algn="ctr"/>
            <a:r>
              <a:rPr lang="he-IL" sz="2000" b="1" dirty="0">
                <a:solidFill>
                  <a:schemeClr val="bg1"/>
                </a:solidFill>
              </a:rPr>
              <a:t>מהחדר הראשון אליו הגענו, יש אפשרות לרדת קומה ולחזות בסרטון (של כעשר דקות)</a:t>
            </a:r>
            <a:br>
              <a:rPr lang="en-US" sz="2000" b="1" dirty="0">
                <a:solidFill>
                  <a:schemeClr val="bg1"/>
                </a:solidFill>
              </a:rPr>
            </a:br>
            <a:r>
              <a:rPr lang="he-IL" sz="2000" b="1" dirty="0">
                <a:solidFill>
                  <a:schemeClr val="bg1"/>
                </a:solidFill>
              </a:rPr>
              <a:t>על המוזיאון ותכולתו, ואז מומלץ לעלות לגג המגדל ממנו יש תצפית הן על ירושלים העתיקה כולה (ממזרח, ובתמונה שמתחתנו – הר הצופים והר הזיתים.)</a:t>
            </a:r>
            <a:br>
              <a:rPr lang="en-US" sz="2000" b="1" dirty="0">
                <a:solidFill>
                  <a:schemeClr val="bg1"/>
                </a:solidFill>
              </a:rPr>
            </a:br>
            <a:r>
              <a:rPr lang="he-IL" sz="2000" b="1" dirty="0">
                <a:solidFill>
                  <a:schemeClr val="bg1"/>
                </a:solidFill>
              </a:rPr>
              <a:t>והן אל העיר המערבית (ממערב) כשמתחתנו ממש משתרע "פארק טדי קולק" היפהפה. </a:t>
            </a:r>
          </a:p>
        </p:txBody>
      </p:sp>
      <p:sp>
        <p:nvSpPr>
          <p:cNvPr id="3" name="תיבת טקסט 2">
            <a:extLst>
              <a:ext uri="{FF2B5EF4-FFF2-40B4-BE49-F238E27FC236}">
                <a16:creationId xmlns:a16="http://schemas.microsoft.com/office/drawing/2014/main" id="{9E928381-70B6-472E-9C79-C374593BBB38}"/>
              </a:ext>
            </a:extLst>
          </p:cNvPr>
          <p:cNvSpPr txBox="1"/>
          <p:nvPr/>
        </p:nvSpPr>
        <p:spPr>
          <a:xfrm>
            <a:off x="-8966" y="30524"/>
            <a:ext cx="9144000" cy="923330"/>
          </a:xfrm>
          <a:prstGeom prst="rect">
            <a:avLst/>
          </a:prstGeom>
          <a:solidFill>
            <a:schemeClr val="accent4">
              <a:lumMod val="50000"/>
            </a:schemeClr>
          </a:solidFill>
        </p:spPr>
        <p:txBody>
          <a:bodyPr wrap="square" rtlCol="1">
            <a:spAutoFit/>
          </a:bodyPr>
          <a:lstStyle/>
          <a:p>
            <a:pPr algn="ctr" fontAlgn="base"/>
            <a:r>
              <a:rPr lang="he-IL" sz="1800" b="1" dirty="0">
                <a:solidFill>
                  <a:schemeClr val="bg1"/>
                </a:solidFill>
              </a:rPr>
              <a:t>מעל שער הכניסה הראשי למצודה מופיעה כתובת </a:t>
            </a:r>
            <a:r>
              <a:rPr lang="he-IL" sz="1800" b="1" i="0" dirty="0">
                <a:solidFill>
                  <a:schemeClr val="bg1"/>
                </a:solidFill>
                <a:effectLst/>
                <a:latin typeface="arial" panose="020B0604020202020204" pitchFamily="34" charset="0"/>
              </a:rPr>
              <a:t>המתארת את בנייתו בשנת  1538 </a:t>
            </a:r>
          </a:p>
          <a:p>
            <a:pPr algn="ctr" fontAlgn="base"/>
            <a:r>
              <a:rPr lang="he-IL" sz="1800" b="1" i="0" dirty="0">
                <a:solidFill>
                  <a:schemeClr val="bg1"/>
                </a:solidFill>
                <a:effectLst/>
                <a:latin typeface="arial" panose="020B0604020202020204" pitchFamily="34" charset="0"/>
              </a:rPr>
              <a:t>על ידי (הסולטן העות'מאני) סולימאן המפואר.</a:t>
            </a:r>
            <a:r>
              <a:rPr lang="he-IL" sz="1800" b="1" dirty="0">
                <a:solidFill>
                  <a:schemeClr val="bg1"/>
                </a:solidFill>
              </a:rPr>
              <a:t> </a:t>
            </a:r>
          </a:p>
          <a:p>
            <a:pPr algn="ctr" fontAlgn="base"/>
            <a:r>
              <a:rPr lang="he-IL" sz="1800" b="1" dirty="0">
                <a:solidFill>
                  <a:schemeClr val="bg1"/>
                </a:solidFill>
              </a:rPr>
              <a:t> </a:t>
            </a:r>
          </a:p>
        </p:txBody>
      </p:sp>
      <p:sp>
        <p:nvSpPr>
          <p:cNvPr id="4" name="תיבת טקסט 3">
            <a:extLst>
              <a:ext uri="{FF2B5EF4-FFF2-40B4-BE49-F238E27FC236}">
                <a16:creationId xmlns:a16="http://schemas.microsoft.com/office/drawing/2014/main" id="{92B8C44D-D2AA-4889-9D89-9BFA6FC958DB}"/>
              </a:ext>
            </a:extLst>
          </p:cNvPr>
          <p:cNvSpPr txBox="1"/>
          <p:nvPr/>
        </p:nvSpPr>
        <p:spPr>
          <a:xfrm>
            <a:off x="1520328" y="1310802"/>
            <a:ext cx="7171980" cy="400110"/>
          </a:xfrm>
          <a:prstGeom prst="rect">
            <a:avLst/>
          </a:prstGeom>
          <a:solidFill>
            <a:schemeClr val="accent3"/>
          </a:solidFill>
        </p:spPr>
        <p:txBody>
          <a:bodyPr wrap="square" rtlCol="1">
            <a:spAutoFit/>
          </a:bodyPr>
          <a:lstStyle/>
          <a:p>
            <a:pPr algn="ctr"/>
            <a:r>
              <a:rPr lang="he-IL" sz="2000" b="1" dirty="0"/>
              <a:t>פארק טדי קולק והמזרקה שבמרכזו, ביום שירושלים מצופה בשלג.</a:t>
            </a:r>
          </a:p>
        </p:txBody>
      </p:sp>
      <p:sp>
        <p:nvSpPr>
          <p:cNvPr id="11" name="תיבת טקסט 10">
            <a:extLst>
              <a:ext uri="{FF2B5EF4-FFF2-40B4-BE49-F238E27FC236}">
                <a16:creationId xmlns:a16="http://schemas.microsoft.com/office/drawing/2014/main" id="{D8529592-CE35-4C7B-93C9-2B1EEE0A11B9}"/>
              </a:ext>
            </a:extLst>
          </p:cNvPr>
          <p:cNvSpPr txBox="1"/>
          <p:nvPr/>
        </p:nvSpPr>
        <p:spPr>
          <a:xfrm>
            <a:off x="-22486" y="1301144"/>
            <a:ext cx="9223001" cy="400110"/>
          </a:xfrm>
          <a:prstGeom prst="rect">
            <a:avLst/>
          </a:prstGeom>
          <a:solidFill>
            <a:schemeClr val="accent4">
              <a:lumMod val="50000"/>
            </a:schemeClr>
          </a:solidFill>
        </p:spPr>
        <p:txBody>
          <a:bodyPr wrap="square" rtlCol="1">
            <a:spAutoFit/>
          </a:bodyPr>
          <a:lstStyle/>
          <a:p>
            <a:pPr algn="ctr"/>
            <a:r>
              <a:rPr lang="he-IL" sz="2000" b="1" dirty="0"/>
              <a:t>מבט למערב – אל העיר החדשה.</a:t>
            </a:r>
          </a:p>
        </p:txBody>
      </p:sp>
      <p:pic>
        <p:nvPicPr>
          <p:cNvPr id="12" name="תמונה 11" descr="תמונה שמכילה שמים, חוץ, עיר, בניין&#10;&#10;התיאור נוצר באופן אוטומטי">
            <a:extLst>
              <a:ext uri="{FF2B5EF4-FFF2-40B4-BE49-F238E27FC236}">
                <a16:creationId xmlns:a16="http://schemas.microsoft.com/office/drawing/2014/main" id="{E226559E-D025-4989-A60B-D6F5221585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97" y="1663438"/>
            <a:ext cx="9152965" cy="5259203"/>
          </a:xfrm>
          <a:prstGeom prst="rect">
            <a:avLst/>
          </a:prstGeom>
        </p:spPr>
      </p:pic>
      <p:pic>
        <p:nvPicPr>
          <p:cNvPr id="8" name="תמונה 7" descr="תמונה שמכילה שמים, חוץ, עיר, טבע&#10;&#10;התיאור נוצר באופן אוטומטי">
            <a:extLst>
              <a:ext uri="{FF2B5EF4-FFF2-40B4-BE49-F238E27FC236}">
                <a16:creationId xmlns:a16="http://schemas.microsoft.com/office/drawing/2014/main" id="{B6C0827D-6333-497F-AF72-0B339962C5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70" y="1040543"/>
            <a:ext cx="9300168" cy="5773665"/>
          </a:xfrm>
          <a:prstGeom prst="rect">
            <a:avLst/>
          </a:prstGeom>
        </p:spPr>
      </p:pic>
      <p:pic>
        <p:nvPicPr>
          <p:cNvPr id="7" name="תמונה 6" descr="תמונה שמכילה בניין, אבן, קשת&#10;&#10;התיאור נוצר באופן אוטומטי">
            <a:extLst>
              <a:ext uri="{FF2B5EF4-FFF2-40B4-BE49-F238E27FC236}">
                <a16:creationId xmlns:a16="http://schemas.microsoft.com/office/drawing/2014/main" id="{93D080AA-3931-4CAC-BB56-DC60DBBAC0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03" y="769162"/>
            <a:ext cx="9230134" cy="4397750"/>
          </a:xfrm>
          <a:prstGeom prst="rect">
            <a:avLst/>
          </a:prstGeom>
        </p:spPr>
      </p:pic>
    </p:spTree>
    <p:extLst>
      <p:ext uri="{BB962C8B-B14F-4D97-AF65-F5344CB8AC3E}">
        <p14:creationId xmlns:p14="http://schemas.microsoft.com/office/powerpoint/2010/main" val="3271929519"/>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1000"/>
                                        <p:tgtEl>
                                          <p:spTgt spid="7"/>
                                        </p:tgtEl>
                                      </p:cBhvr>
                                    </p:animEffect>
                                    <p:anim calcmode="lin" valueType="num">
                                      <p:cBhvr>
                                        <p:cTn id="7" dur="1000"/>
                                        <p:tgtEl>
                                          <p:spTgt spid="7"/>
                                        </p:tgtEl>
                                        <p:attrNameLst>
                                          <p:attrName>ppt_x</p:attrName>
                                        </p:attrNameLst>
                                      </p:cBhvr>
                                      <p:tavLst>
                                        <p:tav tm="0">
                                          <p:val>
                                            <p:strVal val="ppt_x"/>
                                          </p:val>
                                        </p:tav>
                                        <p:tav tm="100000">
                                          <p:val>
                                            <p:strVal val="ppt_x"/>
                                          </p:val>
                                        </p:tav>
                                      </p:tavLst>
                                    </p:anim>
                                    <p:anim calcmode="lin" valueType="num">
                                      <p:cBhvr>
                                        <p:cTn id="8" dur="1000"/>
                                        <p:tgtEl>
                                          <p:spTgt spid="7"/>
                                        </p:tgtEl>
                                        <p:attrNameLst>
                                          <p:attrName>ppt_y</p:attrName>
                                        </p:attrNameLst>
                                      </p:cBhvr>
                                      <p:tavLst>
                                        <p:tav tm="0">
                                          <p:val>
                                            <p:strVal val="ppt_y"/>
                                          </p:val>
                                        </p:tav>
                                        <p:tav tm="100000">
                                          <p:val>
                                            <p:strVal val="ppt_y-.1"/>
                                          </p:val>
                                        </p:tav>
                                      </p:tavLst>
                                    </p:anim>
                                    <p:set>
                                      <p:cBhvr>
                                        <p:cTn id="9" dur="1" fill="hold">
                                          <p:stCondLst>
                                            <p:cond delay="999"/>
                                          </p:stCondLst>
                                        </p:cTn>
                                        <p:tgtEl>
                                          <p:spTgt spid="7"/>
                                        </p:tgtEl>
                                        <p:attrNameLst>
                                          <p:attrName>style.visibility</p:attrName>
                                        </p:attrNameLst>
                                      </p:cBhvr>
                                      <p:to>
                                        <p:strVal val="hidden"/>
                                      </p:to>
                                    </p:set>
                                  </p:childTnLst>
                                </p:cTn>
                              </p:par>
                              <p:par>
                                <p:cTn id="10" presetID="47" presetClass="exit" presetSubtype="0" fill="hold" grpId="0" nodeType="withEffect">
                                  <p:stCondLst>
                                    <p:cond delay="0"/>
                                  </p:stCondLst>
                                  <p:childTnLst>
                                    <p:animEffect transition="out" filter="fade">
                                      <p:cBhvr>
                                        <p:cTn id="11" dur="1000"/>
                                        <p:tgtEl>
                                          <p:spTgt spid="3"/>
                                        </p:tgtEl>
                                      </p:cBhvr>
                                    </p:animEffect>
                                    <p:anim calcmode="lin" valueType="num">
                                      <p:cBhvr>
                                        <p:cTn id="12" dur="1000"/>
                                        <p:tgtEl>
                                          <p:spTgt spid="3"/>
                                        </p:tgtEl>
                                        <p:attrNameLst>
                                          <p:attrName>ppt_x</p:attrName>
                                        </p:attrNameLst>
                                      </p:cBhvr>
                                      <p:tavLst>
                                        <p:tav tm="0">
                                          <p:val>
                                            <p:strVal val="ppt_x"/>
                                          </p:val>
                                        </p:tav>
                                        <p:tav tm="100000">
                                          <p:val>
                                            <p:strVal val="ppt_x"/>
                                          </p:val>
                                        </p:tav>
                                      </p:tavLst>
                                    </p:anim>
                                    <p:anim calcmode="lin" valueType="num">
                                      <p:cBhvr>
                                        <p:cTn id="13" dur="1000"/>
                                        <p:tgtEl>
                                          <p:spTgt spid="3"/>
                                        </p:tgtEl>
                                        <p:attrNameLst>
                                          <p:attrName>ppt_y</p:attrName>
                                        </p:attrNameLst>
                                      </p:cBhvr>
                                      <p:tavLst>
                                        <p:tav tm="0">
                                          <p:val>
                                            <p:strVal val="ppt_y"/>
                                          </p:val>
                                        </p:tav>
                                        <p:tav tm="100000">
                                          <p:val>
                                            <p:strVal val="ppt_y-.1"/>
                                          </p:val>
                                        </p:tav>
                                      </p:tavLst>
                                    </p:anim>
                                    <p:set>
                                      <p:cBhvr>
                                        <p:cTn id="14" dur="1" fill="hold">
                                          <p:stCondLst>
                                            <p:cond delay="999"/>
                                          </p:stCondLst>
                                        </p:cTn>
                                        <p:tgtEl>
                                          <p:spTgt spid="3"/>
                                        </p:tgtEl>
                                        <p:attrNameLst>
                                          <p:attrName>style.visibility</p:attrName>
                                        </p:attrNameLst>
                                      </p:cBhvr>
                                      <p:to>
                                        <p:strVal val="hidden"/>
                                      </p:to>
                                    </p:set>
                                  </p:childTnLst>
                                </p:cTn>
                              </p:par>
                              <p:par>
                                <p:cTn id="15" presetID="55"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strVal val="#ppt_w*0.70"/>
                                          </p:val>
                                        </p:tav>
                                        <p:tav tm="100000">
                                          <p:val>
                                            <p:strVal val="#ppt_w"/>
                                          </p:val>
                                        </p:tav>
                                      </p:tavLst>
                                    </p:anim>
                                    <p:anim calcmode="lin" valueType="num">
                                      <p:cBhvr>
                                        <p:cTn id="18" dur="1000" fill="hold"/>
                                        <p:tgtEl>
                                          <p:spTgt spid="8"/>
                                        </p:tgtEl>
                                        <p:attrNameLst>
                                          <p:attrName>ppt_h</p:attrName>
                                        </p:attrNameLst>
                                      </p:cBhvr>
                                      <p:tavLst>
                                        <p:tav tm="0">
                                          <p:val>
                                            <p:strVal val="#ppt_h"/>
                                          </p:val>
                                        </p:tav>
                                        <p:tav tm="100000">
                                          <p:val>
                                            <p:strVal val="#ppt_h"/>
                                          </p:val>
                                        </p:tav>
                                      </p:tavLst>
                                    </p:anim>
                                    <p:animEffect transition="in" filter="fade">
                                      <p:cBhvr>
                                        <p:cTn id="19" dur="10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7" presetClass="exit" presetSubtype="8" fill="hold" nodeType="clickEffect">
                                  <p:stCondLst>
                                    <p:cond delay="0"/>
                                  </p:stCondLst>
                                  <p:childTnLst>
                                    <p:anim calcmode="lin" valueType="num">
                                      <p:cBhvr>
                                        <p:cTn id="23" dur="1000"/>
                                        <p:tgtEl>
                                          <p:spTgt spid="8"/>
                                        </p:tgtEl>
                                        <p:attrNameLst>
                                          <p:attrName>ppt_x</p:attrName>
                                        </p:attrNameLst>
                                      </p:cBhvr>
                                      <p:tavLst>
                                        <p:tav tm="0">
                                          <p:val>
                                            <p:strVal val="ppt_x"/>
                                          </p:val>
                                        </p:tav>
                                        <p:tav tm="100000">
                                          <p:val>
                                            <p:strVal val="ppt_x-ppt_w/2"/>
                                          </p:val>
                                        </p:tav>
                                      </p:tavLst>
                                    </p:anim>
                                    <p:anim calcmode="lin" valueType="num">
                                      <p:cBhvr>
                                        <p:cTn id="24" dur="1000"/>
                                        <p:tgtEl>
                                          <p:spTgt spid="8"/>
                                        </p:tgtEl>
                                        <p:attrNameLst>
                                          <p:attrName>ppt_y</p:attrName>
                                        </p:attrNameLst>
                                      </p:cBhvr>
                                      <p:tavLst>
                                        <p:tav tm="0">
                                          <p:val>
                                            <p:strVal val="ppt_y"/>
                                          </p:val>
                                        </p:tav>
                                        <p:tav tm="100000">
                                          <p:val>
                                            <p:strVal val="ppt_y"/>
                                          </p:val>
                                        </p:tav>
                                      </p:tavLst>
                                    </p:anim>
                                    <p:anim calcmode="lin" valueType="num">
                                      <p:cBhvr>
                                        <p:cTn id="25" dur="1000"/>
                                        <p:tgtEl>
                                          <p:spTgt spid="8"/>
                                        </p:tgtEl>
                                        <p:attrNameLst>
                                          <p:attrName>ppt_w</p:attrName>
                                        </p:attrNameLst>
                                      </p:cBhvr>
                                      <p:tavLst>
                                        <p:tav tm="0">
                                          <p:val>
                                            <p:strVal val="ppt_w"/>
                                          </p:val>
                                        </p:tav>
                                        <p:tav tm="100000">
                                          <p:val>
                                            <p:fltVal val="0"/>
                                          </p:val>
                                        </p:tav>
                                      </p:tavLst>
                                    </p:anim>
                                    <p:anim calcmode="lin" valueType="num">
                                      <p:cBhvr>
                                        <p:cTn id="26" dur="1000"/>
                                        <p:tgtEl>
                                          <p:spTgt spid="8"/>
                                        </p:tgtEl>
                                        <p:attrNameLst>
                                          <p:attrName>ppt_h</p:attrName>
                                        </p:attrNameLst>
                                      </p:cBhvr>
                                      <p:tavLst>
                                        <p:tav tm="0">
                                          <p:val>
                                            <p:strVal val="ppt_h"/>
                                          </p:val>
                                        </p:tav>
                                        <p:tav tm="100000">
                                          <p:val>
                                            <p:strVal val="ppt_h"/>
                                          </p:val>
                                        </p:tav>
                                      </p:tavLst>
                                    </p:anim>
                                    <p:set>
                                      <p:cBhvr>
                                        <p:cTn id="27" dur="1" fill="hold">
                                          <p:stCondLst>
                                            <p:cond delay="999"/>
                                          </p:stCondLst>
                                        </p:cTn>
                                        <p:tgtEl>
                                          <p:spTgt spid="8"/>
                                        </p:tgtEl>
                                        <p:attrNameLst>
                                          <p:attrName>style.visibility</p:attrName>
                                        </p:attrNameLst>
                                      </p:cBhvr>
                                      <p:to>
                                        <p:strVal val="hidden"/>
                                      </p:to>
                                    </p:set>
                                  </p:childTnLst>
                                </p:cTn>
                              </p:par>
                              <p:par>
                                <p:cTn id="28" presetID="55"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1000" fill="hold"/>
                                        <p:tgtEl>
                                          <p:spTgt spid="12"/>
                                        </p:tgtEl>
                                        <p:attrNameLst>
                                          <p:attrName>ppt_w</p:attrName>
                                        </p:attrNameLst>
                                      </p:cBhvr>
                                      <p:tavLst>
                                        <p:tav tm="0">
                                          <p:val>
                                            <p:strVal val="#ppt_w*0.70"/>
                                          </p:val>
                                        </p:tav>
                                        <p:tav tm="100000">
                                          <p:val>
                                            <p:strVal val="#ppt_w"/>
                                          </p:val>
                                        </p:tav>
                                      </p:tavLst>
                                    </p:anim>
                                    <p:anim calcmode="lin" valueType="num">
                                      <p:cBhvr>
                                        <p:cTn id="31" dur="1000" fill="hold"/>
                                        <p:tgtEl>
                                          <p:spTgt spid="12"/>
                                        </p:tgtEl>
                                        <p:attrNameLst>
                                          <p:attrName>ppt_h</p:attrName>
                                        </p:attrNameLst>
                                      </p:cBhvr>
                                      <p:tavLst>
                                        <p:tav tm="0">
                                          <p:val>
                                            <p:strVal val="#ppt_h"/>
                                          </p:val>
                                        </p:tav>
                                        <p:tav tm="100000">
                                          <p:val>
                                            <p:strVal val="#ppt_h"/>
                                          </p:val>
                                        </p:tav>
                                      </p:tavLst>
                                    </p:anim>
                                    <p:animEffect transition="in" filter="fade">
                                      <p:cBhvr>
                                        <p:cTn id="32" dur="10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xit" presetSubtype="2" fill="hold" nodeType="clickEffect">
                                  <p:stCondLst>
                                    <p:cond delay="0"/>
                                  </p:stCondLst>
                                  <p:childTnLst>
                                    <p:anim calcmode="lin" valueType="num">
                                      <p:cBhvr additive="base">
                                        <p:cTn id="36" dur="1000"/>
                                        <p:tgtEl>
                                          <p:spTgt spid="12"/>
                                        </p:tgtEl>
                                        <p:attrNameLst>
                                          <p:attrName>ppt_x</p:attrName>
                                        </p:attrNameLst>
                                      </p:cBhvr>
                                      <p:tavLst>
                                        <p:tav tm="0">
                                          <p:val>
                                            <p:strVal val="#ppt_x"/>
                                          </p:val>
                                        </p:tav>
                                        <p:tav tm="100000">
                                          <p:val>
                                            <p:strVal val="#ppt_x+#ppt_w*1.125000"/>
                                          </p:val>
                                        </p:tav>
                                      </p:tavLst>
                                    </p:anim>
                                    <p:animEffect transition="out" filter="wipe(right)">
                                      <p:cBhvr>
                                        <p:cTn id="37" dur="1000"/>
                                        <p:tgtEl>
                                          <p:spTgt spid="12"/>
                                        </p:tgtEl>
                                      </p:cBhvr>
                                    </p:animEffect>
                                    <p:set>
                                      <p:cBhvr>
                                        <p:cTn id="38" dur="1" fill="hold">
                                          <p:stCondLst>
                                            <p:cond delay="999"/>
                                          </p:stCondLst>
                                        </p:cTn>
                                        <p:tgtEl>
                                          <p:spTgt spid="12"/>
                                        </p:tgtEl>
                                        <p:attrNameLst>
                                          <p:attrName>style.visibility</p:attrName>
                                        </p:attrNameLst>
                                      </p:cBhvr>
                                      <p:to>
                                        <p:strVal val="hidden"/>
                                      </p:to>
                                    </p:set>
                                  </p:childTnLst>
                                </p:cTn>
                              </p:par>
                              <p:par>
                                <p:cTn id="39" presetID="55" presetClass="entr" presetSubtype="0"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1000" fill="hold"/>
                                        <p:tgtEl>
                                          <p:spTgt spid="6"/>
                                        </p:tgtEl>
                                        <p:attrNameLst>
                                          <p:attrName>ppt_w</p:attrName>
                                        </p:attrNameLst>
                                      </p:cBhvr>
                                      <p:tavLst>
                                        <p:tav tm="0">
                                          <p:val>
                                            <p:strVal val="#ppt_w*0.70"/>
                                          </p:val>
                                        </p:tav>
                                        <p:tav tm="100000">
                                          <p:val>
                                            <p:strVal val="#ppt_w"/>
                                          </p:val>
                                        </p:tav>
                                      </p:tavLst>
                                    </p:anim>
                                    <p:anim calcmode="lin" valueType="num">
                                      <p:cBhvr>
                                        <p:cTn id="42" dur="1000" fill="hold"/>
                                        <p:tgtEl>
                                          <p:spTgt spid="6"/>
                                        </p:tgtEl>
                                        <p:attrNameLst>
                                          <p:attrName>ppt_h</p:attrName>
                                        </p:attrNameLst>
                                      </p:cBhvr>
                                      <p:tavLst>
                                        <p:tav tm="0">
                                          <p:val>
                                            <p:strVal val="#ppt_h"/>
                                          </p:val>
                                        </p:tav>
                                        <p:tav tm="100000">
                                          <p:val>
                                            <p:strVal val="#ppt_h"/>
                                          </p:val>
                                        </p:tav>
                                      </p:tavLst>
                                    </p:anim>
                                    <p:animEffect transition="in" filter="fade">
                                      <p:cBhvr>
                                        <p:cTn id="43" dur="1000"/>
                                        <p:tgtEl>
                                          <p:spTgt spid="6"/>
                                        </p:tgtEl>
                                      </p:cBhvr>
                                    </p:animEffect>
                                  </p:childTnLst>
                                </p:cTn>
                              </p:par>
                              <p:par>
                                <p:cTn id="44" presetID="10" presetClass="exit" presetSubtype="0" fill="hold" grpId="0" nodeType="withEffect">
                                  <p:stCondLst>
                                    <p:cond delay="0"/>
                                  </p:stCondLst>
                                  <p:childTnLst>
                                    <p:animEffect transition="out" filter="fade">
                                      <p:cBhvr>
                                        <p:cTn id="45" dur="1000"/>
                                        <p:tgtEl>
                                          <p:spTgt spid="11"/>
                                        </p:tgtEl>
                                      </p:cBhvr>
                                    </p:animEffect>
                                    <p:set>
                                      <p:cBhvr>
                                        <p:cTn id="46"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תמונה 5" descr="תמונה שמכילה טקסט&#10;&#10;התיאור נוצר באופן אוטומטי">
            <a:extLst>
              <a:ext uri="{FF2B5EF4-FFF2-40B4-BE49-F238E27FC236}">
                <a16:creationId xmlns:a16="http://schemas.microsoft.com/office/drawing/2014/main" id="{C18DF36E-3447-402F-A165-27DD4C05C6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13" y="-66641"/>
            <a:ext cx="9254162" cy="6924642"/>
          </a:xfrm>
          <a:prstGeom prst="rect">
            <a:avLst/>
          </a:prstGeom>
        </p:spPr>
      </p:pic>
      <p:pic>
        <p:nvPicPr>
          <p:cNvPr id="5" name="תמונה 4" descr="תמונה שמכילה טקסט, קבלה&#10;&#10;התיאור נוצר באופן אוטומטי">
            <a:extLst>
              <a:ext uri="{FF2B5EF4-FFF2-40B4-BE49-F238E27FC236}">
                <a16:creationId xmlns:a16="http://schemas.microsoft.com/office/drawing/2014/main" id="{70CF7DEC-0D41-49AD-93B8-28579EFFE4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3431" y="-64553"/>
            <a:ext cx="6769388" cy="6922554"/>
          </a:xfrm>
          <a:prstGeom prst="rect">
            <a:avLst/>
          </a:prstGeom>
        </p:spPr>
      </p:pic>
      <p:pic>
        <p:nvPicPr>
          <p:cNvPr id="4" name="תמונה 3" descr="תמונה שמכילה טקסט&#10;&#10;התיאור נוצר באופן אוטומטי">
            <a:extLst>
              <a:ext uri="{FF2B5EF4-FFF2-40B4-BE49-F238E27FC236}">
                <a16:creationId xmlns:a16="http://schemas.microsoft.com/office/drawing/2014/main" id="{41FCE5AF-2F6C-4A85-8529-84CDEC9E97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613" y="778230"/>
            <a:ext cx="9254162" cy="6079770"/>
          </a:xfrm>
          <a:prstGeom prst="rect">
            <a:avLst/>
          </a:prstGeom>
        </p:spPr>
      </p:pic>
      <p:sp>
        <p:nvSpPr>
          <p:cNvPr id="2" name="תיבת טקסט 1">
            <a:extLst>
              <a:ext uri="{FF2B5EF4-FFF2-40B4-BE49-F238E27FC236}">
                <a16:creationId xmlns:a16="http://schemas.microsoft.com/office/drawing/2014/main" id="{1C7EB4DD-C0E8-45DF-A00D-DC996935E31F}"/>
              </a:ext>
            </a:extLst>
          </p:cNvPr>
          <p:cNvSpPr txBox="1"/>
          <p:nvPr/>
        </p:nvSpPr>
        <p:spPr>
          <a:xfrm>
            <a:off x="48549" y="-66642"/>
            <a:ext cx="9144000" cy="630942"/>
          </a:xfrm>
          <a:prstGeom prst="rect">
            <a:avLst/>
          </a:prstGeom>
          <a:solidFill>
            <a:schemeClr val="accent4">
              <a:lumMod val="50000"/>
            </a:schemeClr>
          </a:solidFill>
        </p:spPr>
        <p:txBody>
          <a:bodyPr wrap="square" rtlCol="1">
            <a:spAutoFit/>
          </a:bodyPr>
          <a:lstStyle/>
          <a:p>
            <a:pPr fontAlgn="base">
              <a:lnSpc>
                <a:spcPts val="2100"/>
              </a:lnSpc>
            </a:pPr>
            <a:r>
              <a:rPr lang="he-IL" sz="2000" b="1" dirty="0">
                <a:solidFill>
                  <a:schemeClr val="bg1"/>
                </a:solidFill>
                <a:latin typeface="arial" panose="020B0604020202020204" pitchFamily="34" charset="0"/>
              </a:rPr>
              <a:t>י</a:t>
            </a:r>
          </a:p>
          <a:p>
            <a:pPr fontAlgn="base">
              <a:lnSpc>
                <a:spcPts val="2100"/>
              </a:lnSpc>
            </a:pPr>
            <a:endParaRPr lang="he-IL" sz="2000" b="1" i="0" dirty="0">
              <a:solidFill>
                <a:schemeClr val="bg1"/>
              </a:solidFill>
              <a:effectLst/>
              <a:latin typeface="arial" panose="020B0604020202020204" pitchFamily="34" charset="0"/>
            </a:endParaRPr>
          </a:p>
        </p:txBody>
      </p:sp>
      <p:sp>
        <p:nvSpPr>
          <p:cNvPr id="7" name="תיבת טקסט 6">
            <a:extLst>
              <a:ext uri="{FF2B5EF4-FFF2-40B4-BE49-F238E27FC236}">
                <a16:creationId xmlns:a16="http://schemas.microsoft.com/office/drawing/2014/main" id="{6CFC5A18-269B-4364-88C7-8BFB6E305C15}"/>
              </a:ext>
            </a:extLst>
          </p:cNvPr>
          <p:cNvSpPr txBox="1"/>
          <p:nvPr/>
        </p:nvSpPr>
        <p:spPr>
          <a:xfrm>
            <a:off x="-6532" y="40992"/>
            <a:ext cx="9144000" cy="1169551"/>
          </a:xfrm>
          <a:prstGeom prst="rect">
            <a:avLst/>
          </a:prstGeom>
          <a:solidFill>
            <a:schemeClr val="accent4">
              <a:lumMod val="50000"/>
            </a:schemeClr>
          </a:solidFill>
        </p:spPr>
        <p:txBody>
          <a:bodyPr wrap="square" rtlCol="1">
            <a:spAutoFit/>
          </a:bodyPr>
          <a:lstStyle/>
          <a:p>
            <a:pPr algn="ctr" fontAlgn="base">
              <a:lnSpc>
                <a:spcPts val="2100"/>
              </a:lnSpc>
            </a:pPr>
            <a:r>
              <a:rPr lang="he-IL" sz="2000" b="1" dirty="0">
                <a:solidFill>
                  <a:schemeClr val="bg1"/>
                </a:solidFill>
                <a:latin typeface="arial" panose="020B0604020202020204" pitchFamily="34" charset="0"/>
              </a:rPr>
              <a:t>נחליף "פאזה" וממראות סביבתיים נעבור אל תצוגת המוזיאון...</a:t>
            </a:r>
            <a:endParaRPr lang="en-US" sz="2000" b="1" i="0" dirty="0">
              <a:solidFill>
                <a:schemeClr val="bg1"/>
              </a:solidFill>
              <a:effectLst/>
              <a:latin typeface="arial" panose="020B0604020202020204" pitchFamily="34" charset="0"/>
            </a:endParaRPr>
          </a:p>
          <a:p>
            <a:pPr algn="ctr" fontAlgn="base">
              <a:lnSpc>
                <a:spcPts val="2100"/>
              </a:lnSpc>
            </a:pPr>
            <a:r>
              <a:rPr lang="he-IL" sz="2000" b="1" i="0" dirty="0">
                <a:solidFill>
                  <a:schemeClr val="bg1"/>
                </a:solidFill>
                <a:effectLst/>
                <a:latin typeface="arial" panose="020B0604020202020204" pitchFamily="34" charset="0"/>
              </a:rPr>
              <a:t>נרד מהגג וניכנס אל החדר הראשון, המייצג את תקופת בית ראשון. בכל אחד     מהחדרים של המוזיאון מוצג סרגל זמנים,  ומוצגים המספרים את ההיסטוריה של </a:t>
            </a:r>
            <a:br>
              <a:rPr lang="en-US" sz="2000" b="1" i="0" dirty="0">
                <a:solidFill>
                  <a:schemeClr val="bg1"/>
                </a:solidFill>
                <a:effectLst/>
                <a:latin typeface="arial" panose="020B0604020202020204" pitchFamily="34" charset="0"/>
              </a:rPr>
            </a:br>
            <a:r>
              <a:rPr lang="he-IL" sz="2000" b="1" i="0" dirty="0">
                <a:solidFill>
                  <a:schemeClr val="bg1"/>
                </a:solidFill>
                <a:effectLst/>
                <a:latin typeface="arial" panose="020B0604020202020204" pitchFamily="34" charset="0"/>
              </a:rPr>
              <a:t>העיר בתקופה המדוברת - סיור כרונולוגי מחדר לחדר, מתקופה לתקופה.</a:t>
            </a:r>
          </a:p>
        </p:txBody>
      </p:sp>
    </p:spTree>
    <p:extLst>
      <p:ext uri="{BB962C8B-B14F-4D97-AF65-F5344CB8AC3E}">
        <p14:creationId xmlns:p14="http://schemas.microsoft.com/office/powerpoint/2010/main" val="1466516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par>
                                <p:cTn id="10" presetID="55" presetClass="exit" presetSubtype="0" fill="hold" grpId="0" nodeType="withEffect">
                                  <p:stCondLst>
                                    <p:cond delay="0"/>
                                  </p:stCondLst>
                                  <p:childTnLst>
                                    <p:anim calcmode="lin" valueType="num">
                                      <p:cBhvr>
                                        <p:cTn id="11" dur="1000"/>
                                        <p:tgtEl>
                                          <p:spTgt spid="7"/>
                                        </p:tgtEl>
                                        <p:attrNameLst>
                                          <p:attrName>ppt_w</p:attrName>
                                        </p:attrNameLst>
                                      </p:cBhvr>
                                      <p:tavLst>
                                        <p:tav tm="0">
                                          <p:val>
                                            <p:strVal val="ppt_w"/>
                                          </p:val>
                                        </p:tav>
                                        <p:tav tm="100000">
                                          <p:val>
                                            <p:strVal val="ppt_w*0.70"/>
                                          </p:val>
                                        </p:tav>
                                      </p:tavLst>
                                    </p:anim>
                                    <p:anim calcmode="lin" valueType="num">
                                      <p:cBhvr>
                                        <p:cTn id="12" dur="1000"/>
                                        <p:tgtEl>
                                          <p:spTgt spid="7"/>
                                        </p:tgtEl>
                                        <p:attrNameLst>
                                          <p:attrName>ppt_h</p:attrName>
                                        </p:attrNameLst>
                                      </p:cBhvr>
                                      <p:tavLst>
                                        <p:tav tm="0">
                                          <p:val>
                                            <p:strVal val="ppt_h"/>
                                          </p:val>
                                        </p:tav>
                                        <p:tav tm="100000">
                                          <p:val>
                                            <p:strVal val="ppt_h"/>
                                          </p:val>
                                        </p:tav>
                                      </p:tavLst>
                                    </p:anim>
                                    <p:animEffect transition="out" filter="fade">
                                      <p:cBhvr>
                                        <p:cTn id="13" dur="1000"/>
                                        <p:tgtEl>
                                          <p:spTgt spid="7"/>
                                        </p:tgtEl>
                                      </p:cBhvr>
                                    </p:animEffect>
                                    <p:set>
                                      <p:cBhvr>
                                        <p:cTn id="14" dur="1" fill="hold">
                                          <p:stCondLst>
                                            <p:cond delay="999"/>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47" presetClass="exit" presetSubtype="0" fill="hold" nodeType="clickEffect">
                                  <p:stCondLst>
                                    <p:cond delay="0"/>
                                  </p:stCondLst>
                                  <p:childTnLst>
                                    <p:animEffect transition="out" filter="fade">
                                      <p:cBhvr>
                                        <p:cTn id="18" dur="1000"/>
                                        <p:tgtEl>
                                          <p:spTgt spid="5"/>
                                        </p:tgtEl>
                                      </p:cBhvr>
                                    </p:animEffect>
                                    <p:anim calcmode="lin" valueType="num">
                                      <p:cBhvr>
                                        <p:cTn id="19" dur="1000"/>
                                        <p:tgtEl>
                                          <p:spTgt spid="5"/>
                                        </p:tgtEl>
                                        <p:attrNameLst>
                                          <p:attrName>ppt_x</p:attrName>
                                        </p:attrNameLst>
                                      </p:cBhvr>
                                      <p:tavLst>
                                        <p:tav tm="0">
                                          <p:val>
                                            <p:strVal val="ppt_x"/>
                                          </p:val>
                                        </p:tav>
                                        <p:tav tm="100000">
                                          <p:val>
                                            <p:strVal val="ppt_x"/>
                                          </p:val>
                                        </p:tav>
                                      </p:tavLst>
                                    </p:anim>
                                    <p:anim calcmode="lin" valueType="num">
                                      <p:cBhvr>
                                        <p:cTn id="20" dur="1000"/>
                                        <p:tgtEl>
                                          <p:spTgt spid="5"/>
                                        </p:tgtEl>
                                        <p:attrNameLst>
                                          <p:attrName>ppt_y</p:attrName>
                                        </p:attrNameLst>
                                      </p:cBhvr>
                                      <p:tavLst>
                                        <p:tav tm="0">
                                          <p:val>
                                            <p:strVal val="ppt_y"/>
                                          </p:val>
                                        </p:tav>
                                        <p:tav tm="100000">
                                          <p:val>
                                            <p:strVal val="ppt_y-.1"/>
                                          </p:val>
                                        </p:tav>
                                      </p:tavLst>
                                    </p:anim>
                                    <p:set>
                                      <p:cBhvr>
                                        <p:cTn id="21" dur="1" fill="hold">
                                          <p:stCondLst>
                                            <p:cond delay="999"/>
                                          </p:stCondLst>
                                        </p:cTn>
                                        <p:tgtEl>
                                          <p:spTgt spid="5"/>
                                        </p:tgtEl>
                                        <p:attrNameLst>
                                          <p:attrName>style.visibility</p:attrName>
                                        </p:attrNameLst>
                                      </p:cBhvr>
                                      <p:to>
                                        <p:strVal val="hidden"/>
                                      </p:to>
                                    </p:set>
                                  </p:childTnLst>
                                </p:cTn>
                              </p:par>
                              <p:par>
                                <p:cTn id="22" presetID="10" presetClass="exit" presetSubtype="0" fill="hold" grpId="0" nodeType="withEffect">
                                  <p:stCondLst>
                                    <p:cond delay="0"/>
                                  </p:stCondLst>
                                  <p:childTnLst>
                                    <p:animEffect transition="out" filter="fade">
                                      <p:cBhvr>
                                        <p:cTn id="23" dur="1000"/>
                                        <p:tgtEl>
                                          <p:spTgt spid="2"/>
                                        </p:tgtEl>
                                      </p:cBhvr>
                                    </p:animEffect>
                                    <p:set>
                                      <p:cBhvr>
                                        <p:cTn id="24" dur="1" fill="hold">
                                          <p:stCondLst>
                                            <p:cond delay="999"/>
                                          </p:stCondLst>
                                        </p:cTn>
                                        <p:tgtEl>
                                          <p:spTgt spid="2"/>
                                        </p:tgtEl>
                                        <p:attrNameLst>
                                          <p:attrName>style.visibility</p:attrName>
                                        </p:attrNameLst>
                                      </p:cBhvr>
                                      <p:to>
                                        <p:strVal val="hidden"/>
                                      </p:to>
                                    </p:set>
                                  </p:childTnLst>
                                </p:cTn>
                              </p:par>
                              <p:par>
                                <p:cTn id="25" presetID="55"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ppt_w</p:attrName>
                                        </p:attrNameLst>
                                      </p:cBhvr>
                                      <p:tavLst>
                                        <p:tav tm="0">
                                          <p:val>
                                            <p:strVal val="#ppt_w*0.70"/>
                                          </p:val>
                                        </p:tav>
                                        <p:tav tm="100000">
                                          <p:val>
                                            <p:strVal val="#ppt_w"/>
                                          </p:val>
                                        </p:tav>
                                      </p:tavLst>
                                    </p:anim>
                                    <p:anim calcmode="lin" valueType="num">
                                      <p:cBhvr>
                                        <p:cTn id="28" dur="1000" fill="hold"/>
                                        <p:tgtEl>
                                          <p:spTgt spid="6"/>
                                        </p:tgtEl>
                                        <p:attrNameLst>
                                          <p:attrName>ppt_h</p:attrName>
                                        </p:attrNameLst>
                                      </p:cBhvr>
                                      <p:tavLst>
                                        <p:tav tm="0">
                                          <p:val>
                                            <p:strVal val="#ppt_h"/>
                                          </p:val>
                                        </p:tav>
                                        <p:tav tm="100000">
                                          <p:val>
                                            <p:strVal val="#ppt_h"/>
                                          </p:val>
                                        </p:tav>
                                      </p:tavLst>
                                    </p:anim>
                                    <p:animEffect transition="in" filter="fade">
                                      <p:cBhvr>
                                        <p:cTn id="2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תמונה 10" descr="תמונה שמכילה טקסט&#10;&#10;התיאור נוצר באופן אוטומטי">
            <a:extLst>
              <a:ext uri="{FF2B5EF4-FFF2-40B4-BE49-F238E27FC236}">
                <a16:creationId xmlns:a16="http://schemas.microsoft.com/office/drawing/2014/main" id="{059DE544-CF4F-4FF0-8641-6501F290F0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5179" y="-1"/>
            <a:ext cx="3713642" cy="6858000"/>
          </a:xfrm>
          <a:prstGeom prst="rect">
            <a:avLst/>
          </a:prstGeom>
        </p:spPr>
      </p:pic>
      <p:pic>
        <p:nvPicPr>
          <p:cNvPr id="9" name="תמונה 8" descr="תמונה שמכילה טקסט, מקורה, רהיטים, כמה&#10;&#10;התיאור נוצר באופן אוטומטי">
            <a:extLst>
              <a:ext uri="{FF2B5EF4-FFF2-40B4-BE49-F238E27FC236}">
                <a16:creationId xmlns:a16="http://schemas.microsoft.com/office/drawing/2014/main" id="{DBD6D728-A7C9-4685-BC22-45DBE52C33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3437"/>
            <a:ext cx="9144000" cy="5534563"/>
          </a:xfrm>
          <a:prstGeom prst="rect">
            <a:avLst/>
          </a:prstGeom>
        </p:spPr>
      </p:pic>
      <p:sp>
        <p:nvSpPr>
          <p:cNvPr id="12" name="תיבת טקסט 11">
            <a:extLst>
              <a:ext uri="{FF2B5EF4-FFF2-40B4-BE49-F238E27FC236}">
                <a16:creationId xmlns:a16="http://schemas.microsoft.com/office/drawing/2014/main" id="{36A62F3D-F655-4099-8FD3-5C150A110E53}"/>
              </a:ext>
            </a:extLst>
          </p:cNvPr>
          <p:cNvSpPr txBox="1"/>
          <p:nvPr/>
        </p:nvSpPr>
        <p:spPr>
          <a:xfrm>
            <a:off x="2715179" y="0"/>
            <a:ext cx="3713642" cy="400110"/>
          </a:xfrm>
          <a:prstGeom prst="rect">
            <a:avLst/>
          </a:prstGeom>
          <a:solidFill>
            <a:schemeClr val="bg2">
              <a:lumMod val="75000"/>
            </a:schemeClr>
          </a:solidFill>
        </p:spPr>
        <p:txBody>
          <a:bodyPr wrap="square" rtlCol="1">
            <a:spAutoFit/>
          </a:bodyPr>
          <a:lstStyle/>
          <a:p>
            <a:pPr algn="ctr"/>
            <a:r>
              <a:rPr lang="he-IL" sz="2000" b="1" dirty="0"/>
              <a:t>אמונה באל אחד.</a:t>
            </a:r>
          </a:p>
        </p:txBody>
      </p:sp>
      <p:pic>
        <p:nvPicPr>
          <p:cNvPr id="4" name="תמונה 3" descr="תמונה שמכילה חוץ&#10;&#10;התיאור נוצר באופן אוטומטי">
            <a:extLst>
              <a:ext uri="{FF2B5EF4-FFF2-40B4-BE49-F238E27FC236}">
                <a16:creationId xmlns:a16="http://schemas.microsoft.com/office/drawing/2014/main" id="{7918399D-5B98-494D-A62C-3DE8732013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3438"/>
            <a:ext cx="9143999" cy="5534561"/>
          </a:xfrm>
          <a:prstGeom prst="rect">
            <a:avLst/>
          </a:prstGeom>
        </p:spPr>
      </p:pic>
      <p:sp>
        <p:nvSpPr>
          <p:cNvPr id="5" name="תיבת טקסט 4">
            <a:extLst>
              <a:ext uri="{FF2B5EF4-FFF2-40B4-BE49-F238E27FC236}">
                <a16:creationId xmlns:a16="http://schemas.microsoft.com/office/drawing/2014/main" id="{C03FDDD4-3A91-4410-B54F-4D20FAFFFD0A}"/>
              </a:ext>
            </a:extLst>
          </p:cNvPr>
          <p:cNvSpPr txBox="1"/>
          <p:nvPr/>
        </p:nvSpPr>
        <p:spPr>
          <a:xfrm>
            <a:off x="1817914" y="1469571"/>
            <a:ext cx="5148943" cy="400110"/>
          </a:xfrm>
          <a:prstGeom prst="rect">
            <a:avLst/>
          </a:prstGeom>
          <a:noFill/>
        </p:spPr>
        <p:txBody>
          <a:bodyPr wrap="square" rtlCol="1">
            <a:spAutoFit/>
          </a:bodyPr>
          <a:lstStyle/>
          <a:p>
            <a:pPr algn="ctr"/>
            <a:r>
              <a:rPr lang="he-IL" sz="2000" b="1" dirty="0"/>
              <a:t>דגם של ירושלים בימי בית ראשון</a:t>
            </a:r>
          </a:p>
        </p:txBody>
      </p:sp>
      <p:sp>
        <p:nvSpPr>
          <p:cNvPr id="2" name="תיבת טקסט 1">
            <a:extLst>
              <a:ext uri="{FF2B5EF4-FFF2-40B4-BE49-F238E27FC236}">
                <a16:creationId xmlns:a16="http://schemas.microsoft.com/office/drawing/2014/main" id="{6D19C721-CA82-495E-9038-975C812FCF7B}"/>
              </a:ext>
            </a:extLst>
          </p:cNvPr>
          <p:cNvSpPr txBox="1"/>
          <p:nvPr/>
        </p:nvSpPr>
        <p:spPr>
          <a:xfrm>
            <a:off x="0" y="0"/>
            <a:ext cx="9144000" cy="1323439"/>
          </a:xfrm>
          <a:prstGeom prst="rect">
            <a:avLst/>
          </a:prstGeom>
          <a:solidFill>
            <a:schemeClr val="accent4">
              <a:lumMod val="50000"/>
            </a:schemeClr>
          </a:solidFill>
        </p:spPr>
        <p:txBody>
          <a:bodyPr wrap="square" rtlCol="1">
            <a:spAutoFit/>
          </a:bodyPr>
          <a:lstStyle/>
          <a:p>
            <a:pPr algn="ctr"/>
            <a:r>
              <a:rPr lang="he-IL" sz="2000" b="1" dirty="0">
                <a:solidFill>
                  <a:schemeClr val="bg1"/>
                </a:solidFill>
              </a:rPr>
              <a:t>אני לא אטריח אתכם בתיאור מדויק של כל חדר וחדר, וכל תצוגה ותצוגה, מי שמעוניין בכל הפרטים מוזמן להטריח את עצמו ולבקר במקום, ואין שום ספק שזה ביקור מהנה</a:t>
            </a:r>
            <a:br>
              <a:rPr lang="en-US" sz="2000" b="1" dirty="0">
                <a:solidFill>
                  <a:schemeClr val="bg1"/>
                </a:solidFill>
              </a:rPr>
            </a:br>
            <a:r>
              <a:rPr lang="he-IL" sz="2000" b="1" dirty="0">
                <a:solidFill>
                  <a:schemeClr val="bg1"/>
                </a:solidFill>
              </a:rPr>
              <a:t>מכל הבחינות, מכאן והלאה נדלג בין חדרי התצוגה ובין התצוגות השונות בלי להכביר</a:t>
            </a:r>
            <a:br>
              <a:rPr lang="en-US" sz="2000" b="1" dirty="0">
                <a:solidFill>
                  <a:schemeClr val="bg1"/>
                </a:solidFill>
              </a:rPr>
            </a:br>
            <a:r>
              <a:rPr lang="he-IL" sz="2000" b="1" dirty="0">
                <a:solidFill>
                  <a:schemeClr val="bg1"/>
                </a:solidFill>
              </a:rPr>
              <a:t>יותר מדי מילים ותיאורים.</a:t>
            </a:r>
          </a:p>
        </p:txBody>
      </p:sp>
    </p:spTree>
    <p:extLst>
      <p:ext uri="{BB962C8B-B14F-4D97-AF65-F5344CB8AC3E}">
        <p14:creationId xmlns:p14="http://schemas.microsoft.com/office/powerpoint/2010/main" val="2880229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2" fill="hold" nodeType="clickEffect">
                                  <p:stCondLst>
                                    <p:cond delay="0"/>
                                  </p:stCondLst>
                                  <p:childTnLst>
                                    <p:anim calcmode="lin" valueType="num">
                                      <p:cBhvr additive="base">
                                        <p:cTn id="6" dur="1000"/>
                                        <p:tgtEl>
                                          <p:spTgt spid="4"/>
                                        </p:tgtEl>
                                        <p:attrNameLst>
                                          <p:attrName>ppt_x</p:attrName>
                                        </p:attrNameLst>
                                      </p:cBhvr>
                                      <p:tavLst>
                                        <p:tav tm="0">
                                          <p:val>
                                            <p:strVal val="#ppt_x"/>
                                          </p:val>
                                        </p:tav>
                                        <p:tav tm="100000">
                                          <p:val>
                                            <p:strVal val="#ppt_x+#ppt_w*1.125000"/>
                                          </p:val>
                                        </p:tav>
                                      </p:tavLst>
                                    </p:anim>
                                    <p:animEffect transition="out" filter="wipe(right)">
                                      <p:cBhvr>
                                        <p:cTn id="7" dur="1000"/>
                                        <p:tgtEl>
                                          <p:spTgt spid="4"/>
                                        </p:tgtEl>
                                      </p:cBhvr>
                                    </p:animEffect>
                                    <p:set>
                                      <p:cBhvr>
                                        <p:cTn id="8" dur="1" fill="hold">
                                          <p:stCondLst>
                                            <p:cond delay="999"/>
                                          </p:stCondLst>
                                        </p:cTn>
                                        <p:tgtEl>
                                          <p:spTgt spid="4"/>
                                        </p:tgtEl>
                                        <p:attrNameLst>
                                          <p:attrName>style.visibility</p:attrName>
                                        </p:attrNameLst>
                                      </p:cBhvr>
                                      <p:to>
                                        <p:strVal val="hidden"/>
                                      </p:to>
                                    </p:set>
                                  </p:childTnLst>
                                </p:cTn>
                              </p:par>
                              <p:par>
                                <p:cTn id="9" presetID="10" presetClass="exit" presetSubtype="0" fill="hold" grpId="0" nodeType="withEffect">
                                  <p:stCondLst>
                                    <p:cond delay="0"/>
                                  </p:stCondLst>
                                  <p:childTnLst>
                                    <p:animEffect transition="out" filter="fade">
                                      <p:cBhvr>
                                        <p:cTn id="10" dur="1000"/>
                                        <p:tgtEl>
                                          <p:spTgt spid="5"/>
                                        </p:tgtEl>
                                      </p:cBhvr>
                                    </p:animEffect>
                                    <p:set>
                                      <p:cBhvr>
                                        <p:cTn id="11" dur="1" fill="hold">
                                          <p:stCondLst>
                                            <p:cond delay="999"/>
                                          </p:stCondLst>
                                        </p:cTn>
                                        <p:tgtEl>
                                          <p:spTgt spid="5"/>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2" presetClass="exit" presetSubtype="8" fill="hold" nodeType="clickEffect">
                                  <p:stCondLst>
                                    <p:cond delay="0"/>
                                  </p:stCondLst>
                                  <p:childTnLst>
                                    <p:anim calcmode="lin" valueType="num">
                                      <p:cBhvr additive="base">
                                        <p:cTn id="15" dur="1000"/>
                                        <p:tgtEl>
                                          <p:spTgt spid="9"/>
                                        </p:tgtEl>
                                        <p:attrNameLst>
                                          <p:attrName>ppt_x</p:attrName>
                                        </p:attrNameLst>
                                      </p:cBhvr>
                                      <p:tavLst>
                                        <p:tav tm="0">
                                          <p:val>
                                            <p:strVal val="#ppt_x"/>
                                          </p:val>
                                        </p:tav>
                                        <p:tav tm="100000">
                                          <p:val>
                                            <p:strVal val="#ppt_x-#ppt_w*1.125000"/>
                                          </p:val>
                                        </p:tav>
                                      </p:tavLst>
                                    </p:anim>
                                    <p:animEffect transition="out" filter="wipe(left)">
                                      <p:cBhvr>
                                        <p:cTn id="16" dur="1000"/>
                                        <p:tgtEl>
                                          <p:spTgt spid="9"/>
                                        </p:tgtEl>
                                      </p:cBhvr>
                                    </p:animEffect>
                                    <p:set>
                                      <p:cBhvr>
                                        <p:cTn id="17" dur="1" fill="hold">
                                          <p:stCondLst>
                                            <p:cond delay="999"/>
                                          </p:stCondLst>
                                        </p:cTn>
                                        <p:tgtEl>
                                          <p:spTgt spid="9"/>
                                        </p:tgtEl>
                                        <p:attrNameLst>
                                          <p:attrName>style.visibility</p:attrName>
                                        </p:attrNameLst>
                                      </p:cBhvr>
                                      <p:to>
                                        <p:strVal val="hidden"/>
                                      </p:to>
                                    </p:set>
                                  </p:childTnLst>
                                </p:cTn>
                              </p:par>
                              <p:par>
                                <p:cTn id="18" presetID="47" presetClass="exit" presetSubtype="0" fill="hold" grpId="0" nodeType="withEffect">
                                  <p:stCondLst>
                                    <p:cond delay="0"/>
                                  </p:stCondLst>
                                  <p:childTnLst>
                                    <p:animEffect transition="out" filter="fade">
                                      <p:cBhvr>
                                        <p:cTn id="19" dur="1000"/>
                                        <p:tgtEl>
                                          <p:spTgt spid="2"/>
                                        </p:tgtEl>
                                      </p:cBhvr>
                                    </p:animEffect>
                                    <p:anim calcmode="lin" valueType="num">
                                      <p:cBhvr>
                                        <p:cTn id="20" dur="1000"/>
                                        <p:tgtEl>
                                          <p:spTgt spid="2"/>
                                        </p:tgtEl>
                                        <p:attrNameLst>
                                          <p:attrName>ppt_x</p:attrName>
                                        </p:attrNameLst>
                                      </p:cBhvr>
                                      <p:tavLst>
                                        <p:tav tm="0">
                                          <p:val>
                                            <p:strVal val="ppt_x"/>
                                          </p:val>
                                        </p:tav>
                                        <p:tav tm="100000">
                                          <p:val>
                                            <p:strVal val="ppt_x"/>
                                          </p:val>
                                        </p:tav>
                                      </p:tavLst>
                                    </p:anim>
                                    <p:anim calcmode="lin" valueType="num">
                                      <p:cBhvr>
                                        <p:cTn id="21" dur="1000"/>
                                        <p:tgtEl>
                                          <p:spTgt spid="2"/>
                                        </p:tgtEl>
                                        <p:attrNameLst>
                                          <p:attrName>ppt_y</p:attrName>
                                        </p:attrNameLst>
                                      </p:cBhvr>
                                      <p:tavLst>
                                        <p:tav tm="0">
                                          <p:val>
                                            <p:strVal val="ppt_y"/>
                                          </p:val>
                                        </p:tav>
                                        <p:tav tm="100000">
                                          <p:val>
                                            <p:strVal val="ppt_y-.1"/>
                                          </p:val>
                                        </p:tav>
                                      </p:tavLst>
                                    </p:anim>
                                    <p:set>
                                      <p:cBhvr>
                                        <p:cTn id="22" dur="1" fill="hold">
                                          <p:stCondLst>
                                            <p:cond delay="999"/>
                                          </p:stCondLst>
                                        </p:cTn>
                                        <p:tgtEl>
                                          <p:spTgt spid="2"/>
                                        </p:tgtEl>
                                        <p:attrNameLst>
                                          <p:attrName>style.visibility</p:attrName>
                                        </p:attrNameLst>
                                      </p:cBhvr>
                                      <p:to>
                                        <p:strVal val="hidden"/>
                                      </p:to>
                                    </p:se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C112478C-0282-4F37-BEA1-F6754E6B2668}"/>
              </a:ext>
            </a:extLst>
          </p:cNvPr>
          <p:cNvSpPr txBox="1"/>
          <p:nvPr/>
        </p:nvSpPr>
        <p:spPr>
          <a:xfrm>
            <a:off x="88900" y="381000"/>
            <a:ext cx="9055100" cy="6555641"/>
          </a:xfrm>
          <a:prstGeom prst="rect">
            <a:avLst/>
          </a:prstGeom>
          <a:noFill/>
        </p:spPr>
        <p:txBody>
          <a:bodyPr wrap="square" rtlCol="1">
            <a:spAutoFit/>
          </a:bodyPr>
          <a:lstStyle/>
          <a:p>
            <a:pPr algn="ctr"/>
            <a:r>
              <a:rPr lang="he-IL" sz="6000" b="1" dirty="0">
                <a:solidFill>
                  <a:schemeClr val="bg1"/>
                </a:solidFill>
              </a:rPr>
              <a:t>מטעמים טכניים אין ביכולתי להציע לכם קישור ישיר למצגת ההמשך, אי לכך – סיגרו מצגת זו והמתינו לקבלת מצגת ההמשך.</a:t>
            </a:r>
          </a:p>
          <a:p>
            <a:pPr algn="ctr"/>
            <a:r>
              <a:rPr lang="he-IL" sz="6000" b="1" dirty="0">
                <a:solidFill>
                  <a:schemeClr val="bg1"/>
                </a:solidFill>
              </a:rPr>
              <a:t>(סליחה על ה"פרימיטיביות"</a:t>
            </a:r>
            <a:br>
              <a:rPr lang="en-US" sz="6000" b="1" dirty="0">
                <a:solidFill>
                  <a:schemeClr val="bg1"/>
                </a:solidFill>
              </a:rPr>
            </a:br>
            <a:r>
              <a:rPr lang="he-IL" sz="6000" b="1" dirty="0">
                <a:solidFill>
                  <a:schemeClr val="bg1"/>
                </a:solidFill>
              </a:rPr>
              <a:t> הפעם, אך זה המצב).</a:t>
            </a:r>
            <a:endParaRPr lang="he-IL" sz="6000" b="1" dirty="0">
              <a:solidFill>
                <a:srgbClr val="FFFF00"/>
              </a:solidFill>
            </a:endParaRPr>
          </a:p>
        </p:txBody>
      </p:sp>
    </p:spTree>
    <p:extLst>
      <p:ext uri="{BB962C8B-B14F-4D97-AF65-F5344CB8AC3E}">
        <p14:creationId xmlns:p14="http://schemas.microsoft.com/office/powerpoint/2010/main" val="2717425770"/>
      </p:ext>
    </p:extLst>
  </p:cSld>
  <p:clrMapOvr>
    <a:masterClrMapping/>
  </p:clrMapOvr>
  <p:transition spd="slow">
    <p:wipe dir="r"/>
  </p:transition>
</p:sld>
</file>

<file path=ppt/theme/theme1.xml><?xml version="1.0" encoding="utf-8"?>
<a:theme xmlns:a="http://schemas.openxmlformats.org/drawingml/2006/main" name="ערכת נושא Office">
  <a:themeElements>
    <a:clrScheme name="ערכת נושא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ערכת נושא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ערכת נושא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1746</TotalTime>
  <Words>967</Words>
  <Application>Microsoft Office PowerPoint</Application>
  <PresentationFormat>On-screen Show (4:3)</PresentationFormat>
  <Paragraphs>31</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Alef</vt:lpstr>
      <vt:lpstr>Arial</vt:lpstr>
      <vt:lpstr>Arial</vt:lpstr>
      <vt:lpstr>Assistant</vt:lpstr>
      <vt:lpstr>Calibri</vt:lpstr>
      <vt:lpstr>Calibri Light</vt:lpstr>
      <vt:lpstr>ערכת נושא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יגאל מורג</dc:creator>
  <cp:lastModifiedBy>יגאל מורג</cp:lastModifiedBy>
  <cp:revision>30</cp:revision>
  <dcterms:created xsi:type="dcterms:W3CDTF">2021-11-28T22:09:09Z</dcterms:created>
  <dcterms:modified xsi:type="dcterms:W3CDTF">2022-01-18T17:21:32Z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23107189</vt:lpwstr>
  </property>
  <property fmtid="{D5CDD505-2E9C-101B-9397-08002B2CF9AE}" pid="3" name="NXPowerLiteVersion">
    <vt:lpwstr>D4.1.4</vt:lpwstr>
  </property>
</Properties>
</file>